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62" r:id="rId1"/>
  </p:sldMasterIdLst>
  <p:notesMasterIdLst>
    <p:notesMasterId r:id="rId57"/>
  </p:notesMasterIdLst>
  <p:handoutMasterIdLst>
    <p:handoutMasterId r:id="rId58"/>
  </p:handoutMasterIdLst>
  <p:sldIdLst>
    <p:sldId id="1144" r:id="rId2"/>
    <p:sldId id="1145" r:id="rId3"/>
    <p:sldId id="1146" r:id="rId4"/>
    <p:sldId id="1147" r:id="rId5"/>
    <p:sldId id="1148" r:id="rId6"/>
    <p:sldId id="1149" r:id="rId7"/>
    <p:sldId id="1017" r:id="rId8"/>
    <p:sldId id="1098" r:id="rId9"/>
    <p:sldId id="1099" r:id="rId10"/>
    <p:sldId id="1100" r:id="rId11"/>
    <p:sldId id="1101" r:id="rId12"/>
    <p:sldId id="1102" r:id="rId13"/>
    <p:sldId id="1105" r:id="rId14"/>
    <p:sldId id="1106" r:id="rId15"/>
    <p:sldId id="1107" r:id="rId16"/>
    <p:sldId id="1108" r:id="rId17"/>
    <p:sldId id="1104" r:id="rId18"/>
    <p:sldId id="1103" r:id="rId19"/>
    <p:sldId id="1151" r:id="rId20"/>
    <p:sldId id="1152" r:id="rId21"/>
    <p:sldId id="1109" r:id="rId22"/>
    <p:sldId id="1111" r:id="rId23"/>
    <p:sldId id="1112" r:id="rId24"/>
    <p:sldId id="1113" r:id="rId25"/>
    <p:sldId id="1114" r:id="rId26"/>
    <p:sldId id="1115" r:id="rId27"/>
    <p:sldId id="1116" r:id="rId28"/>
    <p:sldId id="1117" r:id="rId29"/>
    <p:sldId id="1118" r:id="rId30"/>
    <p:sldId id="1119" r:id="rId31"/>
    <p:sldId id="1120" r:id="rId32"/>
    <p:sldId id="1122" r:id="rId33"/>
    <p:sldId id="1123" r:id="rId34"/>
    <p:sldId id="1124" r:id="rId35"/>
    <p:sldId id="1126" r:id="rId36"/>
    <p:sldId id="1127" r:id="rId37"/>
    <p:sldId id="1128" r:id="rId38"/>
    <p:sldId id="1125" r:id="rId39"/>
    <p:sldId id="1129" r:id="rId40"/>
    <p:sldId id="1130" r:id="rId41"/>
    <p:sldId id="1132" r:id="rId42"/>
    <p:sldId id="1153" r:id="rId43"/>
    <p:sldId id="1155" r:id="rId44"/>
    <p:sldId id="1137" r:id="rId45"/>
    <p:sldId id="1156" r:id="rId46"/>
    <p:sldId id="1157" r:id="rId47"/>
    <p:sldId id="1140" r:id="rId48"/>
    <p:sldId id="1158" r:id="rId49"/>
    <p:sldId id="1141" r:id="rId50"/>
    <p:sldId id="1142" r:id="rId51"/>
    <p:sldId id="1161" r:id="rId52"/>
    <p:sldId id="1163" r:id="rId53"/>
    <p:sldId id="1162" r:id="rId54"/>
    <p:sldId id="1164" r:id="rId55"/>
    <p:sldId id="538" r:id="rId56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>
          <p15:clr>
            <a:srgbClr val="A4A3A4"/>
          </p15:clr>
        </p15:guide>
        <p15:guide id="2" pos="2621" userDrawn="1">
          <p15:clr>
            <a:srgbClr val="A4A3A4"/>
          </p15:clr>
        </p15:guide>
        <p15:guide id="3" pos="897" userDrawn="1">
          <p15:clr>
            <a:srgbClr val="A4A3A4"/>
          </p15:clr>
        </p15:guide>
        <p15:guide id="4" pos="42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4F81BD"/>
    <a:srgbClr val="F2F2F2"/>
    <a:srgbClr val="262626"/>
    <a:srgbClr val="455F7E"/>
    <a:srgbClr val="DA4B53"/>
    <a:srgbClr val="446F8D"/>
    <a:srgbClr val="FFFFCC"/>
    <a:srgbClr val="FFFF99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3883" autoAdjust="0"/>
  </p:normalViewPr>
  <p:slideViewPr>
    <p:cSldViewPr>
      <p:cViewPr varScale="1">
        <p:scale>
          <a:sx n="115" d="100"/>
          <a:sy n="115" d="100"/>
        </p:scale>
        <p:origin x="984" y="108"/>
      </p:cViewPr>
      <p:guideLst>
        <p:guide orient="horz" pos="1661"/>
        <p:guide pos="2621"/>
        <p:guide pos="897"/>
        <p:guide pos="4299"/>
      </p:guideLst>
    </p:cSldViewPr>
  </p:slideViewPr>
  <p:outlineViewPr>
    <p:cViewPr>
      <p:scale>
        <a:sx n="33" d="100"/>
        <a:sy n="33" d="100"/>
      </p:scale>
      <p:origin x="0" y="4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82" y="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48" cy="496253"/>
          </a:xfrm>
          <a:prstGeom prst="rect">
            <a:avLst/>
          </a:prstGeom>
        </p:spPr>
        <p:txBody>
          <a:bodyPr vert="horz" lIns="91305" tIns="45652" rIns="91305" bIns="4565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644" y="1"/>
            <a:ext cx="2945448" cy="496253"/>
          </a:xfrm>
          <a:prstGeom prst="rect">
            <a:avLst/>
          </a:prstGeom>
        </p:spPr>
        <p:txBody>
          <a:bodyPr vert="horz" lIns="91305" tIns="45652" rIns="91305" bIns="45652" rtlCol="0"/>
          <a:lstStyle>
            <a:lvl1pPr algn="r">
              <a:defRPr sz="1200"/>
            </a:lvl1pPr>
          </a:lstStyle>
          <a:p>
            <a:fld id="{C28EBAAA-6C2E-4C2E-8BA7-2C361A9F0197}" type="datetimeFigureOut">
              <a:rPr lang="ko-KR" altLang="en-US" smtClean="0"/>
              <a:pPr/>
              <a:t>2018-10-03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800"/>
            <a:ext cx="2945448" cy="496252"/>
          </a:xfrm>
          <a:prstGeom prst="rect">
            <a:avLst/>
          </a:prstGeom>
        </p:spPr>
        <p:txBody>
          <a:bodyPr vert="horz" lIns="91305" tIns="45652" rIns="91305" bIns="4565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644" y="9428800"/>
            <a:ext cx="2945448" cy="496252"/>
          </a:xfrm>
          <a:prstGeom prst="rect">
            <a:avLst/>
          </a:prstGeom>
        </p:spPr>
        <p:txBody>
          <a:bodyPr vert="horz" lIns="91305" tIns="45652" rIns="91305" bIns="45652" rtlCol="0" anchor="b"/>
          <a:lstStyle>
            <a:lvl1pPr algn="r">
              <a:defRPr sz="1200"/>
            </a:lvl1pPr>
          </a:lstStyle>
          <a:p>
            <a:fld id="{0AE4A43C-B67B-402C-8928-CAB0DA1E48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4579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7034" cy="496253"/>
          </a:xfrm>
          <a:prstGeom prst="rect">
            <a:avLst/>
          </a:prstGeom>
        </p:spPr>
        <p:txBody>
          <a:bodyPr vert="horz" lIns="91415" tIns="45706" rIns="91415" bIns="4570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058" y="1"/>
            <a:ext cx="2947034" cy="496253"/>
          </a:xfrm>
          <a:prstGeom prst="rect">
            <a:avLst/>
          </a:prstGeom>
        </p:spPr>
        <p:txBody>
          <a:bodyPr vert="horz" lIns="91415" tIns="45706" rIns="91415" bIns="4570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E481F09-D965-45D4-8C12-FBEFF370F400}" type="datetimeFigureOut">
              <a:rPr lang="ko-KR" altLang="en-US"/>
              <a:pPr>
                <a:defRPr/>
              </a:pPr>
              <a:t>2018-10-03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5" tIns="45706" rIns="91415" bIns="4570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085" y="4715192"/>
            <a:ext cx="5437506" cy="4466274"/>
          </a:xfrm>
          <a:prstGeom prst="rect">
            <a:avLst/>
          </a:prstGeom>
        </p:spPr>
        <p:txBody>
          <a:bodyPr vert="horz" lIns="91415" tIns="45706" rIns="91415" bIns="4570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800"/>
            <a:ext cx="2947034" cy="496252"/>
          </a:xfrm>
          <a:prstGeom prst="rect">
            <a:avLst/>
          </a:prstGeom>
        </p:spPr>
        <p:txBody>
          <a:bodyPr vert="horz" lIns="91415" tIns="45706" rIns="91415" bIns="4570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058" y="9428800"/>
            <a:ext cx="2947034" cy="496252"/>
          </a:xfrm>
          <a:prstGeom prst="rect">
            <a:avLst/>
          </a:prstGeom>
        </p:spPr>
        <p:txBody>
          <a:bodyPr vert="horz" lIns="91415" tIns="45706" rIns="91415" bIns="4570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663BB92-9F99-4036-836C-F458DC0D83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203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9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간지_아젠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아젠다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3950493" cy="685800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285726" y="116632"/>
            <a:ext cx="9334548" cy="597724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66654" y="199494"/>
            <a:ext cx="9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로고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489" y="6469045"/>
            <a:ext cx="1466925" cy="317516"/>
          </a:xfrm>
          <a:prstGeom prst="rect">
            <a:avLst/>
          </a:prstGeom>
        </p:spPr>
      </p:pic>
      <p:pic>
        <p:nvPicPr>
          <p:cNvPr id="1026" name="Picture 2" descr="SK íë ìì¤">
            <a:extLst>
              <a:ext uri="{FF2B5EF4-FFF2-40B4-BE49-F238E27FC236}">
                <a16:creationId xmlns:a16="http://schemas.microsoft.com/office/drawing/2014/main" id="{25FA6C53-C507-4376-99D1-7595138104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5763" y="6309321"/>
            <a:ext cx="1011748" cy="4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01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_아젠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아젠다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3950493" cy="6858000"/>
          </a:xfrm>
          <a:prstGeom prst="rect">
            <a:avLst/>
          </a:prstGeom>
        </p:spPr>
      </p:pic>
      <p:pic>
        <p:nvPicPr>
          <p:cNvPr id="9" name="그림 8" descr="로고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489" y="6462628"/>
            <a:ext cx="1466925" cy="317516"/>
          </a:xfrm>
          <a:prstGeom prst="rect">
            <a:avLst/>
          </a:prstGeom>
        </p:spPr>
      </p:pic>
      <p:pic>
        <p:nvPicPr>
          <p:cNvPr id="5" name="Picture 2" descr="SK íë ìì¤">
            <a:extLst>
              <a:ext uri="{FF2B5EF4-FFF2-40B4-BE49-F238E27FC236}">
                <a16:creationId xmlns:a16="http://schemas.microsoft.com/office/drawing/2014/main" id="{2E87ECAE-276D-4D3D-8896-711D8DD1A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5763" y="6309321"/>
            <a:ext cx="1011748" cy="4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35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3877218" y="6525344"/>
            <a:ext cx="21336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fld id="{19C288D6-1F43-45AB-A7E3-77310CC02001}" type="slidenum">
              <a:rPr kumimoji="0" lang="ko-KR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285600" y="73600"/>
            <a:ext cx="9334800" cy="597600"/>
          </a:xfrm>
        </p:spPr>
        <p:txBody>
          <a:bodyPr bIns="0">
            <a:normAutofit/>
          </a:bodyPr>
          <a:lstStyle>
            <a:lvl1pPr algn="l">
              <a:defRPr sz="2000" b="1">
                <a:solidFill>
                  <a:srgbClr val="22274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166654" y="156462"/>
            <a:ext cx="90000" cy="432000"/>
          </a:xfrm>
          <a:prstGeom prst="rect">
            <a:avLst/>
          </a:prstGeom>
          <a:solidFill>
            <a:srgbClr val="44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296144"/>
          </a:xfrm>
        </p:spPr>
        <p:txBody>
          <a:bodyPr>
            <a:noAutofit/>
          </a:bodyPr>
          <a:lstStyle>
            <a:lvl1pPr>
              <a:buNone/>
              <a:defRPr sz="1600" b="1"/>
            </a:lvl1pPr>
            <a:lvl2pPr>
              <a:buNone/>
              <a:defRPr sz="1600" b="1"/>
            </a:lvl2pPr>
            <a:lvl3pPr>
              <a:buNone/>
              <a:defRPr sz="16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57502" y="6471414"/>
            <a:ext cx="1174808" cy="320334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 userDrawn="1"/>
        </p:nvCxnSpPr>
        <p:spPr>
          <a:xfrm flipH="1">
            <a:off x="78228" y="692696"/>
            <a:ext cx="973597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SK íë ìì¤">
            <a:extLst>
              <a:ext uri="{FF2B5EF4-FFF2-40B4-BE49-F238E27FC236}">
                <a16:creationId xmlns:a16="http://schemas.microsoft.com/office/drawing/2014/main" id="{F58804EE-25DA-4E27-B6C6-092141CF10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86" y="6366273"/>
            <a:ext cx="801766" cy="37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뒷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뒷표지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6000" cy="5943600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28464" y="4357694"/>
            <a:ext cx="9649072" cy="764704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22274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12" descr="로고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30491" y="1000108"/>
            <a:ext cx="3245017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4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42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741" y="91444"/>
            <a:ext cx="868695" cy="608087"/>
          </a:xfrm>
          <a:prstGeom prst="rect">
            <a:avLst/>
          </a:prstGeom>
        </p:spPr>
      </p:pic>
      <p:cxnSp>
        <p:nvCxnSpPr>
          <p:cNvPr id="6" name="직선 연결선 5"/>
          <p:cNvCxnSpPr/>
          <p:nvPr userDrawn="1"/>
        </p:nvCxnSpPr>
        <p:spPr>
          <a:xfrm flipH="1">
            <a:off x="251698" y="699530"/>
            <a:ext cx="9505056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8464" y="66438"/>
            <a:ext cx="8915400" cy="633092"/>
          </a:xfr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01" y="6527499"/>
            <a:ext cx="1224136" cy="320334"/>
          </a:xfrm>
          <a:prstGeom prst="rect">
            <a:avLst/>
          </a:prstGeom>
          <a:noFill/>
        </p:spPr>
      </p:pic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3872880" y="6559926"/>
            <a:ext cx="2133600" cy="216000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C288D6-1F43-45AB-A7E3-77310CC020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30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1945" y="749609"/>
            <a:ext cx="9225797" cy="504314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182563" indent="-182563" algn="l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="1" i="0">
                <a:solidFill>
                  <a:srgbClr val="000000"/>
                </a:solidFill>
                <a:latin typeface="+mn-ea"/>
                <a:ea typeface="+mn-ea"/>
                <a:cs typeface="Georgia" panose="02040502050405020303" pitchFamily="18" charset="0"/>
              </a:defRPr>
            </a:lvl1pPr>
            <a:lvl2pPr marL="495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0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1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216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3872880" y="6559926"/>
            <a:ext cx="2133600" cy="216000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C288D6-1F43-45AB-A7E3-77310CC020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30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730A4A-8F1A-4638-A789-63BDC12A91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56" y="836712"/>
            <a:ext cx="9906000" cy="503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0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59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785832"/>
            <a:ext cx="8915400" cy="550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04546" y="6480154"/>
            <a:ext cx="213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33ADDC-818A-413F-9BB7-5C42D0D72432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2" r:id="rId2"/>
    <p:sldLayoutId id="2147484061" r:id="rId3"/>
    <p:sldLayoutId id="2147484083" r:id="rId4"/>
    <p:sldLayoutId id="2147484086" r:id="rId5"/>
    <p:sldLayoutId id="2147484088" r:id="rId6"/>
    <p:sldLayoutId id="2147484087" r:id="rId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1" kern="1200">
          <a:solidFill>
            <a:srgbClr val="22274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FE56ED-54DA-45A0-A873-8B92E3A1B2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36F8285-51AC-484D-9CC3-554B98DA9F2D}"/>
              </a:ext>
            </a:extLst>
          </p:cNvPr>
          <p:cNvSpPr/>
          <p:nvPr/>
        </p:nvSpPr>
        <p:spPr>
          <a:xfrm>
            <a:off x="3294473" y="4866529"/>
            <a:ext cx="3240360" cy="477054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2018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년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10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월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03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일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9271F6-0B5A-4B46-9EAA-A42B0C20AF78}"/>
              </a:ext>
            </a:extLst>
          </p:cNvPr>
          <p:cNvSpPr/>
          <p:nvPr/>
        </p:nvSpPr>
        <p:spPr>
          <a:xfrm>
            <a:off x="128464" y="1124744"/>
            <a:ext cx="9577064" cy="1656184"/>
          </a:xfrm>
          <a:prstGeom prst="roundRect">
            <a:avLst>
              <a:gd name="adj" fmla="val 74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</a:rPr>
              <a:t>SKTS </a:t>
            </a:r>
            <a:r>
              <a:rPr lang="en-US" altLang="ko-KR" sz="35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</a:rPr>
              <a:t>OKPlaza</a:t>
            </a:r>
            <a:r>
              <a:rPr lang="en-US" altLang="ko-KR" sz="35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35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</a:rPr>
              <a:t>기초 데이터 </a:t>
            </a:r>
            <a:r>
              <a:rPr lang="ko-KR" altLang="en-US" sz="35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</a:rPr>
              <a:t>분석서</a:t>
            </a:r>
            <a:endParaRPr lang="en-US" altLang="ko-KR" sz="3500" b="1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F6918C2-668F-401D-83D8-3C7DEC0A8401}"/>
              </a:ext>
            </a:extLst>
          </p:cNvPr>
          <p:cNvSpPr/>
          <p:nvPr/>
        </p:nvSpPr>
        <p:spPr>
          <a:xfrm>
            <a:off x="3270549" y="5923251"/>
            <a:ext cx="3240360" cy="477054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㈜애자일소다</a:t>
            </a:r>
          </a:p>
        </p:txBody>
      </p:sp>
      <p:pic>
        <p:nvPicPr>
          <p:cNvPr id="5" name="Picture 2" descr="SK íë ìì¤">
            <a:extLst>
              <a:ext uri="{FF2B5EF4-FFF2-40B4-BE49-F238E27FC236}">
                <a16:creationId xmlns:a16="http://schemas.microsoft.com/office/drawing/2014/main" id="{EECE58DD-289A-4AAA-B2A0-151C8BE3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9344" y="1403434"/>
            <a:ext cx="152656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480" y="1394142"/>
            <a:ext cx="417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58ED5"/>
                </a:solidFill>
                <a:latin typeface="+mn-ea"/>
                <a:ea typeface="+mn-ea"/>
              </a:rPr>
              <a:t>현황 분석 </a:t>
            </a:r>
            <a:r>
              <a:rPr lang="ko-KR" altLang="en-US" b="1" dirty="0" err="1" smtClean="0">
                <a:solidFill>
                  <a:srgbClr val="558ED5"/>
                </a:solidFill>
                <a:latin typeface="+mn-ea"/>
                <a:ea typeface="+mn-ea"/>
              </a:rPr>
              <a:t>인사이트</a:t>
            </a:r>
            <a:r>
              <a:rPr lang="ko-KR" altLang="en-US" b="1" dirty="0" smtClean="0">
                <a:solidFill>
                  <a:srgbClr val="558ED5"/>
                </a:solidFill>
                <a:latin typeface="+mn-ea"/>
                <a:ea typeface="+mn-ea"/>
              </a:rPr>
              <a:t> 발굴을 위한 </a:t>
            </a:r>
            <a:endParaRPr lang="ko-KR" altLang="en-US" b="1" dirty="0" smtClean="0">
              <a:solidFill>
                <a:srgbClr val="558ED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469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지역별</a:t>
            </a:r>
            <a:r>
              <a:rPr lang="ko-KR" altLang="en-US" dirty="0" smtClean="0"/>
              <a:t> 주문수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판매수량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2" y="2081114"/>
            <a:ext cx="4860793" cy="27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544" y="2081114"/>
            <a:ext cx="4686344" cy="2700000"/>
          </a:xfrm>
          <a:prstGeom prst="rect">
            <a:avLst/>
          </a:prstGeom>
        </p:spPr>
      </p:pic>
      <p:sp>
        <p:nvSpPr>
          <p:cNvPr id="8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주문수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판매수량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매출액 </a:t>
            </a:r>
            <a:r>
              <a:rPr lang="ko-KR" altLang="en-US" dirty="0"/>
              <a:t>모두 강남</a:t>
            </a:r>
            <a:r>
              <a:rPr lang="en-US" altLang="ko-KR" dirty="0"/>
              <a:t>, </a:t>
            </a:r>
            <a:r>
              <a:rPr lang="ko-KR" altLang="en-US" dirty="0"/>
              <a:t>경남</a:t>
            </a:r>
            <a:r>
              <a:rPr lang="en-US" altLang="ko-KR" dirty="0"/>
              <a:t>, </a:t>
            </a:r>
            <a:r>
              <a:rPr lang="ko-KR" altLang="en-US" dirty="0"/>
              <a:t>강북</a:t>
            </a:r>
            <a:r>
              <a:rPr lang="en-US" altLang="ko-KR" dirty="0"/>
              <a:t>, </a:t>
            </a:r>
            <a:r>
              <a:rPr lang="ko-KR" altLang="en-US" dirty="0"/>
              <a:t>경북 순으로 많은 </a:t>
            </a:r>
            <a:r>
              <a:rPr lang="ko-KR" altLang="en-US" dirty="0" smtClean="0"/>
              <a:t>비중을 보인다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91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0" rtlCol="0" anchor="ctr">
            <a:normAutofit/>
          </a:bodyPr>
          <a:lstStyle/>
          <a:p>
            <a:r>
              <a:rPr lang="ko-KR" altLang="en-US" dirty="0"/>
              <a:t>지역별 주문 </a:t>
            </a:r>
            <a:r>
              <a:rPr lang="ko-KR" altLang="en-US" dirty="0"/>
              <a:t>매출액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주문수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판매수량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매출액 </a:t>
            </a:r>
            <a:r>
              <a:rPr lang="ko-KR" altLang="en-US" dirty="0"/>
              <a:t>모두 강남</a:t>
            </a:r>
            <a:r>
              <a:rPr lang="en-US" altLang="ko-KR" dirty="0"/>
              <a:t>, </a:t>
            </a:r>
            <a:r>
              <a:rPr lang="ko-KR" altLang="en-US" dirty="0"/>
              <a:t>경남</a:t>
            </a:r>
            <a:r>
              <a:rPr lang="en-US" altLang="ko-KR" dirty="0"/>
              <a:t>, </a:t>
            </a:r>
            <a:r>
              <a:rPr lang="ko-KR" altLang="en-US" dirty="0"/>
              <a:t>강북</a:t>
            </a:r>
            <a:r>
              <a:rPr lang="en-US" altLang="ko-KR" dirty="0"/>
              <a:t>, </a:t>
            </a:r>
            <a:r>
              <a:rPr lang="ko-KR" altLang="en-US" dirty="0"/>
              <a:t>경북 순으로 많은 </a:t>
            </a:r>
            <a:r>
              <a:rPr lang="ko-KR" altLang="en-US" dirty="0" smtClean="0"/>
              <a:t>비중을 보인다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20" y="1395000"/>
            <a:ext cx="7150361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2014~2018</a:t>
            </a:r>
            <a:r>
              <a:rPr lang="ko-KR" altLang="en-US" dirty="0"/>
              <a:t>년도 간 </a:t>
            </a:r>
            <a:r>
              <a:rPr lang="ko-KR" altLang="en-US" dirty="0" err="1"/>
              <a:t>연월별</a:t>
            </a:r>
            <a:r>
              <a:rPr lang="ko-KR" altLang="en-US" dirty="0"/>
              <a:t> 주문 </a:t>
            </a:r>
            <a:r>
              <a:rPr lang="ko-KR" altLang="en-US" dirty="0" err="1"/>
              <a:t>거래수</a:t>
            </a:r>
            <a:r>
              <a:rPr lang="ko-KR" altLang="en-US" dirty="0"/>
              <a:t> 트렌드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거래수는</a:t>
            </a:r>
            <a:r>
              <a:rPr lang="ko-KR" altLang="en-US" dirty="0" smtClean="0"/>
              <a:t> </a:t>
            </a:r>
            <a:r>
              <a:rPr lang="ko-KR" altLang="en-US" dirty="0"/>
              <a:t>시간의 흐름에 따라 </a:t>
            </a:r>
            <a:r>
              <a:rPr lang="ko-KR" altLang="en-US" dirty="0" err="1"/>
              <a:t>우상향의</a:t>
            </a:r>
            <a:r>
              <a:rPr lang="ko-KR" altLang="en-US" dirty="0"/>
              <a:t> 트렌드를 보인다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여름을 </a:t>
            </a:r>
            <a:r>
              <a:rPr lang="ko-KR" altLang="en-US" dirty="0"/>
              <a:t>최고점으로 특히 주문이 많고 겨울에는 </a:t>
            </a:r>
            <a:r>
              <a:rPr lang="ko-KR" altLang="en-US" dirty="0" err="1"/>
              <a:t>거래수가</a:t>
            </a:r>
            <a:r>
              <a:rPr lang="ko-KR" altLang="en-US" dirty="0"/>
              <a:t> 줄어드는 패턴을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29" y="1779462"/>
            <a:ext cx="6850142" cy="370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2014~2018</a:t>
            </a:r>
            <a:r>
              <a:rPr lang="ko-KR" altLang="en-US" dirty="0"/>
              <a:t>년도 월별 통합 </a:t>
            </a:r>
            <a:r>
              <a:rPr lang="ko-KR" altLang="en-US" dirty="0" err="1"/>
              <a:t>거래수</a:t>
            </a:r>
            <a:r>
              <a:rPr lang="ko-KR" altLang="en-US" dirty="0"/>
              <a:t> 트렌드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거래수의</a:t>
            </a:r>
            <a:r>
              <a:rPr lang="ko-KR" altLang="en-US" dirty="0" smtClean="0"/>
              <a:t> </a:t>
            </a:r>
            <a:r>
              <a:rPr lang="ko-KR" altLang="en-US" dirty="0"/>
              <a:t>계절별 패턴이 명확하게 드러난다</a:t>
            </a:r>
            <a:r>
              <a:rPr lang="en-US" altLang="ko-KR" dirty="0" smtClean="0"/>
              <a:t>.</a:t>
            </a:r>
            <a:r>
              <a:rPr lang="ko-KR" altLang="en-US" b="0" dirty="0"/>
              <a:t> </a:t>
            </a:r>
            <a:endParaRPr lang="en-US" altLang="ko-KR" b="0" dirty="0" smtClean="0"/>
          </a:p>
          <a:p>
            <a:r>
              <a:rPr lang="en-US" altLang="ko-KR" b="0" dirty="0" smtClean="0"/>
              <a:t>(</a:t>
            </a:r>
            <a:r>
              <a:rPr lang="en-US" altLang="ko-KR" b="0" dirty="0"/>
              <a:t>3</a:t>
            </a:r>
            <a:r>
              <a:rPr lang="ko-KR" altLang="en-US" b="0" dirty="0"/>
              <a:t>월부터 주문량이 늘어나서 </a:t>
            </a:r>
            <a:r>
              <a:rPr lang="en-US" altLang="ko-KR" b="0" dirty="0"/>
              <a:t>7</a:t>
            </a:r>
            <a:r>
              <a:rPr lang="ko-KR" altLang="en-US" b="0" dirty="0"/>
              <a:t>월에 최고점에 다다르고 이후 점차 감소</a:t>
            </a:r>
            <a:r>
              <a:rPr lang="en-US" altLang="ko-KR" b="0" dirty="0"/>
              <a:t>)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1882802"/>
            <a:ext cx="7298605" cy="38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요일별</a:t>
            </a:r>
            <a:r>
              <a:rPr lang="ko-KR" altLang="en-US" dirty="0"/>
              <a:t> 주문 거래 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주중과 </a:t>
            </a:r>
            <a:r>
              <a:rPr lang="ko-KR" altLang="en-US" dirty="0"/>
              <a:t>주말 간 차이를 제외하면 뚜렷하게 나타나는 추세를 확인하기는 어렵다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67" y="1484784"/>
            <a:ext cx="7999065" cy="41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8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구매 </a:t>
            </a:r>
            <a:r>
              <a:rPr lang="ko-KR" altLang="en-US" dirty="0" err="1"/>
              <a:t>시간별</a:t>
            </a:r>
            <a:r>
              <a:rPr lang="ko-KR" altLang="en-US" dirty="0"/>
              <a:t> 주문수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대부분의 </a:t>
            </a:r>
            <a:r>
              <a:rPr lang="ko-KR" altLang="en-US" dirty="0"/>
              <a:t>주문은 아침 </a:t>
            </a:r>
            <a:r>
              <a:rPr lang="en-US" altLang="ko-KR" dirty="0"/>
              <a:t>9~11</a:t>
            </a:r>
            <a:r>
              <a:rPr lang="ko-KR" altLang="en-US" dirty="0"/>
              <a:t>시 사이와 오후 업무시간에 일어난다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484784"/>
            <a:ext cx="7855049" cy="41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기업별 </a:t>
            </a:r>
            <a:r>
              <a:rPr lang="ko-KR" altLang="en-US" dirty="0" err="1"/>
              <a:t>거래수</a:t>
            </a:r>
            <a:r>
              <a:rPr lang="ko-KR" altLang="en-US" dirty="0"/>
              <a:t> 기준 순위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3" y="2263156"/>
            <a:ext cx="5282609" cy="270000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54634"/>
              </p:ext>
            </p:extLst>
          </p:nvPr>
        </p:nvGraphicFramePr>
        <p:xfrm>
          <a:off x="6105128" y="2553387"/>
          <a:ext cx="3096084" cy="237744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1296084">
                  <a:extLst>
                    <a:ext uri="{9D8B030D-6E8A-4147-A177-3AD203B41FA5}">
                      <a16:colId xmlns:a16="http://schemas.microsoft.com/office/drawing/2014/main" val="24443182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 err="1">
                          <a:effectLst/>
                        </a:rPr>
                        <a:t>CompanyID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 err="1">
                          <a:effectLst/>
                        </a:rPr>
                        <a:t>Companynm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 err="1" smtClean="0">
                          <a:effectLst/>
                        </a:rPr>
                        <a:t>주문횟수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305952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Unknown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8623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GEN003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err="1">
                          <a:effectLst/>
                        </a:rPr>
                        <a:t>엘케이테크넷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ko-KR" altLang="en-US" sz="1000" dirty="0">
                          <a:effectLst/>
                        </a:rPr>
                        <a:t>주</a:t>
                      </a:r>
                      <a:r>
                        <a:rPr lang="en-US" altLang="ko-KR" sz="10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4709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6235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305786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Unknown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3166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GEN162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</a:rPr>
                        <a:t>(</a:t>
                      </a:r>
                      <a:r>
                        <a:rPr lang="ko-KR" altLang="en-US" sz="1000">
                          <a:effectLst/>
                        </a:rPr>
                        <a:t>주</a:t>
                      </a:r>
                      <a:r>
                        <a:rPr lang="en-US" altLang="ko-KR" sz="1000">
                          <a:effectLst/>
                        </a:rPr>
                        <a:t>)</a:t>
                      </a:r>
                      <a:r>
                        <a:rPr lang="ko-KR" altLang="en-US" sz="1000">
                          <a:effectLst/>
                        </a:rPr>
                        <a:t>지앤에스기술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3096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GEN420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ko-KR" altLang="en-US" sz="1000" dirty="0">
                          <a:effectLst/>
                        </a:rPr>
                        <a:t>주</a:t>
                      </a:r>
                      <a:r>
                        <a:rPr lang="en-US" altLang="ko-KR" sz="1000" dirty="0">
                          <a:effectLst/>
                        </a:rPr>
                        <a:t>)</a:t>
                      </a:r>
                      <a:r>
                        <a:rPr lang="ko-KR" altLang="en-US" sz="1000" dirty="0">
                          <a:effectLst/>
                        </a:rPr>
                        <a:t>제일정보통신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2821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236801" y="2202522"/>
            <a:ext cx="283273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기업별 거래 수 기준 상위 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기업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5600" y="742055"/>
            <a:ext cx="933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기업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(305952)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주문수가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 대의 주문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거래수를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가지고 있고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엘케이테크넷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㈜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4709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건의 주문수를 가지고 있다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대개의 법인들은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3100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건을 밑도는 주문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거래수를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가지고 있다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6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상품별 </a:t>
            </a:r>
            <a:r>
              <a:rPr lang="ko-KR" altLang="en-US" dirty="0" smtClean="0"/>
              <a:t>주문수 </a:t>
            </a:r>
            <a:r>
              <a:rPr lang="ko-KR" altLang="en-US" dirty="0"/>
              <a:t>기준 순위 </a:t>
            </a:r>
            <a:r>
              <a:rPr lang="en-US" altLang="ko-KR" dirty="0"/>
              <a:t>Top 10</a:t>
            </a:r>
            <a:endParaRPr lang="en-US" altLang="ko-KR" b="0" dirty="0"/>
          </a:p>
        </p:txBody>
      </p:sp>
      <p:sp>
        <p:nvSpPr>
          <p:cNvPr id="4" name="AutoShape 2" descr="data:image/png;base64,iVBORw0KGgoAAAANSUhEUgAABL8AAAShCAYAAADSoDl8AAAABHNCSVQICAgIfAhkiAAAAAlwSFlz%0AAAALEgAACxIB0t1+/AAAADl0RVh0U29mdHdhcmUAbWF0cGxvdGxpYiB2ZXJzaW9uIDIuMS4wLCBo%0AdHRwOi8vbWF0cGxvdGxpYi5vcmcvpW3flQAAIABJREFUeJzs3XtcVHX+x/H3cAcFFQUt85aWlSyV%0AYuhmlpqipq3YFpiFrq2Wa7jWFq6tpWt5qS1tvVZuZZJ5d0Pd1DXbVBLNVcvE0lRIwQ0tBeQyDJf5%0A/eGD+UUCzsAMDKfX8/HwsXDO53zPZ2awh7z3+/0ek9VqtQoAAAAAAAAwII/6bgAAAAAAAABwFcIv%0AAAAAAAAAGBbhFwAAAAAAAAzLq74bAAAArmG1WmWxWCRJvr6+9dwNAAAAUD+Y+QUAQAORl5en3Nxc%0AlZSU2FWfmZmp8PBwhYeHKzc318XduY8hQ4aoc+fO2rBhQ323YkjPPPOMRo8era+++squ+n379mnB%0AggXaunWr03q4ePGiMjIydPHiRaeNCQAAjIuZXwAANBC//e1vlZaWpuXLlysyMtJl94mKitK5c+ec%0AMlazZs30ySefXLXu+++/18SJEyVJK1eulKenZ5W1qamp+utf/6rAwEC9/fbbTunTHpMnT9aOHTuc%0ANt6vf/1rzZ8/367aY8eOKTY2ttb3fO+99xQeHl6rMQ4ePKjMzEy7g6fPP/9cCxcu1ODBgzVw4MBa%0A3bvcvHnztHr1asXExGjGjBlOGRMAABgX4RcAAKigsLBQBQUFThnLx8fHrrqioiJ9+eWXki4v16xO%0AXl6evvzySzVt2rTW/TmisLBQly5dctp4+fn5dteWlZU55TMpKyur9RjuoPxzcOQ9BAAAv1yEXwAA%0AoIJdu3bZvrZarSotLZXJZKp2NpYklZaWymq1ytPTUyaTydVt1jl7ZmkNGTJE3377rTp37qyNGzc6%0AvQdPT08dPXrU4etuv/12u8OzjIwMPfzww1We/+GHHyRJCQkJVYabcXFx+v3vf+9wn/awWq229yA1%0ANdUl9wAAAMZC+AUAQANRHl44a1aWPfbt26dRo0YpJCREycnJ1db2799fmZmZWrp0qXr37u3y3nJy%0AchQREXHF8fqaDfT555/r22+/lXR5meKhQ4d0++2310svtVFaWqqsrKyr1lW37NGZM+R+bvv27UpP%0AT5ckpaWlaceOHerXr5/L7rdhwwZNmTKlRtfOnj1bw4cPr/L84cOHtWPHDu3bt0//+9//dOHCBfn6%0A+qp58+YKCwtT37591b9//6vOoCwpKVGXLl0qPRcQEKDQ0FDddtttio6OVo8ePRx6DVlZWfrjH/+o%0ARo0a2b3M2GKxaN26ddq8ebNOnTqlwsJCtWrVSr1799aoUaN03XXXOdQDAAC1RfgFAEADYLFYdOHC%0ABUmXZ+bUlUaNGkmyL8worym/pqb2798vD4+qn8nz9ddfS5JMJpMCAgKuOF9YWFjny/uys7P1/PPP%0AS5KaNGminJwcTZ06VatWrVJgYGCd9lJb7dq1u+qMKqvVWu3svuo+v9o4ffq07X1u06aNzpw5o6lT%0Ap+qmm25S69atXXJPV0hLS9OcOXP06aefXnHOYrHo0qVLSk9P1+bNm9W2bVs999xz6tOnT43uVVBQ%0AoPT0dKWnp+vDDz9UVFSUZs+efdW/p2VlZVq5cqVef/115ebmqlevXnbdLysrS+PHj7/iZ6i8hw0b%0ANuj111/XXXfdVaPXAwBATRB+AQDQAHzxxRcqLi6WJCUnJ+vRRx+tk/uW/4JsNptVXFwsb2/vKmvL%0AZ1zVNvwaPXq0XXVBQUEVlmiWK196WFd++OEHjRs3Tunp6Wrbtq0SExM1ZswYnThxQmPHjtXixYsV%0AHBxcZ/04g5fX//8TsTyw+Pzzz/Xdd98pNzdXpaWlCggIUOvWrXXbbbfpvvvuc3hGkaMOHz6sCRMm%0AKDs7W7fffrv+8Y9/aOzYsTp48KBGjhypRYsWVTn7qTaGDx9e6eytjIwM24yzFStWVDoLsTL79u3T%0Ak08+qdzcXJlMJt1333267777dMsttyg4OFh5eXnKyMjQp59+qg8++ECnT5/W+PHjNXnyZP3ud7+7%0A6vhz587VfffdJ+nyLL7s7GwdPnxYiYmJ+uyzz7Rt2zaZzWa99dZblV5fUlKiLVu2aMmSJTp58qRd%0Ar6lcUVGRLfhq3ry5EhIS1Lt3b/n4+Gjfvn2aNWuWMjIyNGnSJG3YsEHt2rVzaHwAAGqK8AsAgAbg%0Aww8/tH29e/dunT59Wm3btnX5fRs3bmz7Oi8vT82aNau0Lj8/X6WlpVdcUxPDhg2rdlbR+fPnr7oE%0As67s3LlTzz33nH744Qe1a9dO7777rlq1aqX33ntPjz32mA4dOqRhw4bppZdeqpOloM7297//XW+8%0A8YbKysrk5eWltm3b6vrrr5eHh4fy8/OVmZmpNWvWaM2aNerVq5deffXVKn9GaspisWjp0qV64403%0AZLFY9Otf/1oLFixQ48aNtXTpUv3xj39UcnKyRowYoXHjxmns2LHy9fV1ag/O8s0332js2LEqKipS%0AaGioFi1adMXTN4ODgxUcHKzw8HCNHj1aU6ZM0ccff6w5c+aoadOmio6Otvt+np6eat68ufr06aM+%0AffropZdeUmJionbu3Knt27erf//+Feo/+OADLViwwDbLNCgoSCEhIXaHYO+9955SU1MVEBCgFStW%0AqEOHDrZz/fr1U1hYmIYOHaqcnBzNnz9fr732mt2vBQCA2iD8AgDAzWVkZGjTpk2SpKZNmyo7O1sv%0Av/yyFi1aZPcY3bt3r/D9okWLdO+99171up/O4qou/MrLy6v0mpqYOXNmhZlHP7dv3756D7++/PJL%0ALVy40DbzrE+fPnr55ZfVpEkTSVJISIhWr16tGTNmaMOGDRo7dqx69eql3//+9+rRo0eDeCDAunXr%0AtHjxYvn6+iohIUHR0dGVfrZfffWVXnzxRSUnJ+upp57SsmXLnHL//Px8bdiwQcuWLVNGRoa8vb0V%0AHx+v8ePH2x6+UB6ALV26VAsXLtSCBQu0bt06jRgxQg888IBatGjhlF6cwWw2649//KOKiooUHBys%0AFStWXDXADgoK0t///nc98cQT2r17t2bMmKFu3brVOPh+5plntHnzZl28eFFJSUlXhF8HDx7UhQsX%0AZDKZNHDgQCUkJGju3Ll2hV/FxcV65513JEmPP/54heCrXMuWLTV+/HjNmTNHW7Zs0ZQpU9zqMwIA%0AGBfhFwAAbm7atGmyWCwKCwvTlClT9Oijj+rjjz/WqlWrFBsb69R7HT58WE8++WSl52JjY6t84uNP%0A99i6//77K4Q7c+fOtXtJmCPy8/MrXSKZmZnp9HsVFhbq22+/VXJysrZv32572mCLFi30pz/9qdJl%0Acf7+/po9e7buu+8+zZkzR8nJyUpOTlabNm10zz33KDIyUp06ddJ1111X7XLS+pKUlCRJeuKJJ/TI%0AI49UWferX/1KCxcu1F133aWUlBSdOXNGbdq0cfh+ly5d0tdff61jx47ps88+U0pKisxmsySpd+/e%0Amjx5sjp16nTFdR4eHnr88ccVFRWluXPnatu2bZo7d67mzZunW265RZGRkbr++uvVo0ePGvXlLOvX%0Ar7dt1P/Xv/7V7gDLy8tLM2fO1KBBg5Sfn6833nhDs2bNqlEPfn5+6tmzpz766CN99dVXV5wPCQnR%0AyJEjNXLkSHXs2NGhsffv36+LFy/K09NTDz74YJV1v/nNb/TKK6+otLRUycnJGjZsmMOvAwAARxF+%0AAQDgxhYtWqTk5GT5+PjopZde0s0336ynnnpKr732ml588UWFhoaqb9++Vx1n//79CgoKumqdxWKp%0A8kl/P/zwg109nzt37ooxXaG4uFgpKSkuGfunjhw5opiYGJWUlNiOlYcEjz766FWXefbq1UsbN27U%0Ali1btGLFCh04cECJiYlKTEyUt7e3Vq1apbCwMLt6KS0tVefOnWv1euxV/rnZ83MTEBAgk8kkq9Wq%0AoqKiGt3vwoULeuKJJ2x7x3l7e2vQoEEaNWqUXU/NbN++vebPn69vv/1WH3zwgbZu3arU1FSlpqYq%0AODjYFubVl/fee0/S5bBwwIABDl3bsmVLDRs2TCtWrNDGjRuVkJCgpk2b1qiPVq1aSbr8kIafmzx5%0Aco3GlGSbjXnjjTeqefPmVdYFBwerU6dOOn78uA4ePEj4BQCoE4RfAAC4qZUrV2rBggWSpBdeeEE3%0A33yzJGncuHG6cOGC3n33XcXHx2v69OnVzrRwREREhI4dO+aUsWrqk08+qfZpgcePH5d0eQno9u3b%0ArzgfGxvr8Ebd1QkLC9P48eO1detWde3aVf369dOvf/1rh2ZreXh42DY2P3v2rD799FN99dVXuu22%0A2+wKvjw9PWscdvxUdctJf65379764osv9NZbb6lLly5VBlAXL17U9OnTZbVabXuC1US7du1sM+S6%0Ad++ue+65p0ZPyrzhhhs0bdo0Pf/88zpy5Ii++uor3XDDDQoNDa1RX86Qlpam7777TpIUExNTozGG%0ADh2qFStWqLi4WJ9//rnDAVq58gdn1HZvvp87ceKEJNn10IGbb75Zx48ft70nAAC4GuEXAABuprS0%0AVAsWLNCSJUskSU899dQV4daf//xnBQcHa+7cuZo6daqSk5M1ZcoU26yOhiw+Pt7u2spmJVUXnNXU%0Ak08+WeVyUEdde+21evjhhx265sYbb9S+ffuccn97jR07Vl988YV27dql2NhYtW/fXp07d1bTpk3l%0A4eGhgoICnT59WkeOHFFxcbHt57E27/+AAQNqHOr8nIeHh8LDw6/YUL4+/Pe//7V9HRkZWaMxunTp%0AIm9vbxUXF+vQoUM1fp9OnTolSTUOKatSvqTz2muvvWrtNddcI0k6e/asU3sAAKAqhF8AALiRo0eP%0AasaMGTp06JA8PDz0wgsvaMSIEZXWjhs3Ttdff73+/Oc/a+vWrdqzZ48++ugjhYSE1HHXtRcYGKiR%0AI0c6dE1AQICLuoEk+fj46K233tKWLVu0bt06HTx40BZwlDOZTOrYsaMGDBiguLg4pz/p0SgyMjIk%0ASb6+vjXerN7Hx0etWrXSmTNn7F6C/HNnz57V559/Luny0xed6eLFi5JU7ZLHcuWzGAsKCpzaAwAA%0AVSH8AgDAjSQmJurQoUMKDQ3VzJkz1bt372rr7733Xv3rX//SzJkzdf/999co+Dp//rx69epV05Yd%0AsmPHDl133XVXHA8ODtYLL7xQJz3AfiaTSYMHD9bgwYNVWlqq77//XsOHD1d2drZee+019evXT/7+%0A/vXdptsr31+r/GmgNVW+DDQnJ8fha/Pz8/Xss8+quLhYrVq1qvHyy6oUFhZKuryp/tX4+PhIIvwC%0AANQdwi8AANzIrFmz1LVrV0VFRdm10bh0eTPs+fPn1/ieHh4eDs2islqttl90/f39KzzZ0Z57udqG%0ADRtktVod2t+qKrNnz9b69eud0FX1hgwZounTp9u+f+GFF7R69WqX3zc6Olpz5syxq9bT01OtW7e2%0Ava8hISFVBl/FxcUqKyuTr6+vXWPPnDlT69ats6/pWhg6dKhmzJjh8vv8XPnDAxz5u1KZ8r8/9r6v%0A5Q+w2LNnj95++2199913CggI0IIFC5waWlqtVtteYlU9EfanymvsqQUAwBkIvwAAcCMmk8lpm9c3%0Aa9ZMs2fPllT9bIzmzZvr0KFDdo/705limzdvrnQmV30qn1XiDIWFhbp06ZLTxquK2Wyu8L2vr69D%0AgWRJSYksFos8PDzsmnlT7ufvVXp6upYsWSKr1aqysjJZrVaVlJSopKREpaWlKi4uts06mj59unx9%0AfVVUVKSioiJZLBaZzWaZzWYVFxcrJibG7qCpqKioTmYBuerJo1dTvsyvJjO2fio3N7fCeJV5+umn%0A9fTTT1d6rn379nr99ddtD89wFpPJJB8fH1ksFrue9ln+886sQQBAXSH8AgCggbBarfrqq6+0e/du%0AnThxQpmZmcrPz5fFYpG/v7+aNGmidu3a6ZZbblGfPn10zTXXaPjw4fXddo307t1bWVlZtRpj9uzZ%0AtX79M2bMcGimUPmMLUdmVFXmL3/5i/7yl7/YXb9hwwZNmTJFv/rVr7RmzZoa39dqterDDz+0q7Z8%0A4/Ry3t7eCggIUHBwsPz9/R16OmVN32dHArb6VL4c2Ww2KzMzU61bt3Z4DIvFou+//16S7A6cvb29%0A1axZM3Xp0kUDBw7UkCFDnDIjsjIBAQGyWCzKy8u7am15TW2XgQIAYC/CLwAAGoAdO3Zo7ty5OnHi%0ARLV15ZtZz5gxQ/3799ezzz5b4w2261OTJk3smkFSmby8PJWUlDi5o1+G1q1ba/HixfL09LT98fDw%0AkJeX1xX/6+fnJ39/fwUEBMjf399loYoRdO3a1fb1/v37axR+paam2maudevWrcq6uXPn6r777nO8%0AyVq69tprlZ2drf/9739Xrc3MzJR0eSYaAAB1gX+lAADg5ubNm6c33nhDktSmTRtFR0ere/fuateu%0AnZo0aSJvb2+ZzWadP39eJ06c0K5du7Rp0yb9+9//VkpKipYsWaLu3bs7dM8RI0bo4MGDV62r7olx%0AN910k5KSkhy6b7lNmzbV6DpJGj58uFJTU2t8vTs6fPiw9u7dq9atW7s02PDx8XH4KYAnT57UE088%0AIQ8PD3300Ufs41SJsLAwNW3aVNnZ2Vq3bp2GDRvm8BjlM/KaNm2q8PBwZ7dYa9dff72OHj2qb7/9%0A9qq15TUdO3Z0dVsAAEiSXL/rLAAAqLEdO3bYgq/HH39cW7du1YQJE3THHXeoZcuW8vPzk6enpxo1%0AaqT27dvr3nvv1YwZM7Rt2zZ17dpVly5dUnx8vF1LkSrj5+enwMBAh/6wj4/z7d+/X6+99prWrl1b%0A361cITU1VadPn1Z6errOnDlT3+24JS8vLz388MOSLn+WycnJDl1/9uxZbdy4UdLlYNqZ+9o5S3nA%0AfujQoWr3VsvNzdXXX38tSbrrrrvqpDcAAJj5BQCAG1u1apWky78kVrWJdWVCQ0O1aNEi9e3bVxcv%0AXtS2bdv0wAMPOHz/adOmObxv1r/+9S+Heq3Mww8/rPPnz9fo2vJ9kVA3Vq5caft6/fr1+tOf/lTh%0AfHx8vOLj4+u6LbcTFxenNWvW6IcfftDUqVO1evVqtWzZ8qrXWSwWJSQkqKCgQC1atFBcXFwddOu4%0APn366K9//asKCgr00UcfVTm77Z///KdKSkoUEhKi22+/vY67BAD8UjHzCwAAN5aRkSFJNfolMTg4%0AWB06dJCkBjcjJyMjQ6dPn67Rn/p6ol99at68ubp27aqbbrqpTu/7j3/8QwcPHrTNRFq2bJlDTw79%0AJWnWrJleffVVeXh46H//+5/i4uKuuoffDz/8oLFjx2r//v0ymUyaM2eOgoOD66hjx7Rs2VKDBw+W%0AdHnfsQsXLlxR8/3332vx4sWSpHHjxrFEFgBQZ5j5BQCAGwsNDdWpU6d0/Phxh68tKCiwhV72zDBx%0AR0uXLlXv3r3ruw23d/fdd+vuu++u03suXbpUc+fOlSRNnTpVBw8e1IcffqgnnnhCr732mnr16lWn%0A/TQEPXv21GuvvabJkycrPT1dw4YN0/DhwzV48GDdcMMNCgoKUk5Ojk6dOqX//Oc/WrVqlQoKCuTt%0A7a05c+a4/TLBSZMmaffu3crKytKIESOUkJCgyMhIlZWVKSUlRXPmzFF2drZuv/12xcbG1ne7AIBf%0AEMIvAADc2LBhw7R3715t27ZNa9eu1YMPPmjXdWazWX/+85916dIl+fv7KyoqysWd4pfi7NmzevHF%0AF/XJJ59Ikp544gnFxMQoOjpa+fn52r59u8aOHauRI0cqPj5eTZo0qeeO3cvgwYN13XXX6cUXX9Th%0Aw4e1evVqrV69usr6sLAwTZ06tUEsEWzTpo3mz5+viRMnKj09XX/4wx+uqLn11lu1cOFCt9y3DABg%0AXIRfAAC4sejoaO3Zs0cbN27U1KlTtXnzZj344IPq3r37FbO5SkpKlJaWpt27d+v9999XZmamvLy8%0ANGvWLLddKoWGIz09XYmJiVq/fr0KCwsVGBioF154Qffff7+ky0+KXLBggd58800tXLhQiYmJ2rhx%0Aox566CGNGDFCrVu3rudX4D7Cw8O1du1a7d69Wzt27NCBAwd0/vx55eXlKTAwUCEhIerWrZv69Omj%0Au+66SyaTqb5btluPHj304Ycf6t1339XOnTv1/fffy9/fXx07dtT999+v3/72t/Ly4lcQAEDdMlmt%0AVmt9NwEAAKpmtVr13nvvacmSJcrOzrYdDwgIUFBQkLy8vFRUVKSLFy+qpKTEdv6mm27S888/r4iI%0ACIfvOWLECB08eFABAQEOz9AoLi5Wfn6+brrpJiUlJTl8b0nq3bu3srKyFBAQUKt9gdatW6f27dvX%0A+HpHvfDCC1q9erWio6M1Z84cp4379ttv65VXXpGnp6d8fX1rPE7z5s318ccf21Wbk5OjlJQUpaam%0AaufOnTp27JgkyWQyaejQoXrmmWeqXE574sQJzZkzR7t377Yd69Kli+666y6Fh4erV69etXod5e9z%0ATEyMZsyYUeNxAADALwP/twsAAG7OZDJp9OjRevDBB/Xpp58qOTlZx48f19mzZ3Xx4kUVFxfLz89P%0AISEhateunW655Rb16dNH3bt3r/WMkYKCAhUUFDjpldTs/rVRWlrqpE7cQ2lpaa3ek4CAALtrvb29%0A9dZbbyk1NVWSFBQUpEGDBmnUqFHq2LFjtdd26tTJthn+8uXLtWPHDqWmpio1NVVRUVHq27dvjV8D%0AAACAo5j5BQAA4CSHDh1SWlqa2rZtW6MZd+7m3LlzWrlypbp166Y77rijxvs05eXl6bPPPtOxY8c0%0Abtw4+fn51aqvtLQ0nTt3TqGhobYnmgIAAFSF8MsFysrKlJ+fL29v7wa1RwMAAAAAAIC7slqtKi4u%0AVqNGjeTh4WH3dSx7dIH8/PwaPZIeAAAAAAAA1bvxxhsVGBhodz3hlwt4e3tLuvxh8BhnAAAAAACA%0A2rNYLDp+/Lgtd7EX4ZcLlC919PHxqdWTjAAAAAAAAFCRo1tM2b9AEgAAAAAAAGhgCL8AAAAAAABg%0AWIRfAAAAAAAAMCzCLwAAAAAAABgW4RcAAAAAAAAMi/ALAAAAAAAAhkX4BQAAAAAAAMMi/AIAAAAA%0AAIBhEX4BAAAAAADAsAi/AAAAAAAAYFiEXwAAAAAAADAswi8AAAAAAAAYFuEXAAAAAAAADIvwCwAA%0AAAAAAIZF+AUAAAAAAADDIvwCAAAAAACAYRF+AQAAAAAAwLAIvwAAAAAAAGBYhF8AAAAAAAAwLMIv%0AAAAAAAAAGBbhFwAAAAAAAAyL8AsAAAAAAACGRfgFAAAAAAAAwyL8cgNms7m+WzA83mMAAAAAAH6Z%0AvOq7AUh+fn4ymUz13YahWa3W+m4BAAAAAADUA2Z+AQAAAAAAwLAIvwAAAAAAAGBYhF8AAAAAAAAw%0ALMIvAAAAAAAAGBbhFwAAAAAAAAyL8AsAAAAAAACGRfgFAAAAAAAAwyL8AgAAAAAAgGERfgEAAAAA%0AAMCwCL8AAAAAAABgWIRfAAAAAAAAMCzCLwAAAAAAABgW4RcAAAAAAAAMi/ALAAAAAAAAhkX4BQAA%0AAAAAAMMi/AIAAAAAAIBhEX4BAAAAAADAsAi/AAAAAAAAYFhuE36VlJTonXfe0eDBgxUeHq7+/ftr%0A5syZysnJqbT+k08+UUxMjG677TZFRkbq2Wef1fnz5+u0FgAAAAAAAO7NbcKvyZMn6+WXX9YNN9yg%0AyZMn65577tHq1av10EMPKS8vr0Lthg0bNH78eAUEBOjZZ5/VQw89pI8//lgjR47UpUuX6qQWAAAA%0AAAAA7s+rvhuQpG+++UabN2/WqFGj9Nxzz9mOR0ZGasKECVq7dq1+97vfSZKys7P10ksvacCAAZo/%0Af75MJpMkKSIiQuPGjdOyZcsUHx/v0loAAAAAAAA0DG4x8+vUqVOSpL59+1Y4fs8998jDw0Pp6em2%0AY5s2bVJ+fr4mTZpkC6gk6e6771ZYWJg2bdrk8loAAAAAAAA0DG4RfnXq1EmSdOzYsQrHT5w4obKy%0AMnXu3Nl2bM+ePWrdurU6dux4xTh33nmnvvvuO/34448urQUAAAAAAEDD4BbLHm+88UbFxMTo9ddf%0Al7+/v3r06KG0tDTNmjVLXbp00QMPPGCrPXXqlC0s+7kOHTpIkk6fPq3mzZu7rBYAAAAAAAANg1uE%0AX5I0bdo0ZWZm6vnnn7cda9mypT744AP5+vrajp07d07dunWrdIzg4GBJUm5urktr7XXkyBG76qq6%0AL5zrwIED9d0CAAAAAACoY24RfpWWlmrSpEnav3+/xo4dq7CwMGVmZurdd9/VI488ohUrVtgCqKKi%0AIvn4+FQ6Tvnx4uJil9baKywsrEJwh/pFyAgAAAAAQMNVVFRk90Sjn3KL8CsxMVHbt2/X8uXLdccd%0Ad9iODxs2TEOGDNH06dM1f/58SZKnp6dKS0srHac8nCoPnFxVCwAAAAAAgIbBLTa8X7t2re64444K%0AwZckNW/eXCNHjtS///1vXbhwQZIUFBSknJycSsfJzs62XefKWgAAAAAAADQMbhF+nT59Wq1bt670%0AXOvWrWW1WnXmzBlJUrt27ZSWllZpbVpamjw8PNS+fXuX1gIAAAAAAKBhcIvwq1mzZvruu+8qPXfq%0A1ClbjSRFREToxIkTysrKuqJ2z549uu222xQQEODSWgAAAAAAADQMbhF+DRgwQAcOHNCuXbsqHD9z%0A5oxWrlypG2+8UW3btpUk/eY3v5EkLVq0qELtrl279MUXXyg2NtZ2zFW1AAAAAAAAaBjcYsP7+Ph4%0ApaSkaPz48YqOjtbNN9+sjIwMrV27VqWlpZo5c6attmPHjho9erTeeecdXbhwQXfeeafOnDmjFStW%0A6O6779bQoUNdXgsAAAAAAICGwWS1Wq313YQkXbp0SYsXL9a2bdt07tw5NW7cWD179tSTTz6pjh07%0AVqi1Wq1atmyZVq5cqbNnz6ply5YaNmyYHn/8cfn4+NRJbXXKH70ZFhZm9xMiTSaT3ePDcW7yYw4A%0AAAAAAGqoJnmL5Ebhl5EQfrnqZU/RAAAgAElEQVQffswBAAAAAGjYahp+ucWeXwAAAAAAAIArEH4B%0AAAAAAADAsAi/AAAAAAAAYFiEXwAAAAAAADAswi8AAAAAAAAYFuEXAAAAAAAADIvwCwAAAAAAAIZF%0A+AUAAAAAAADDIvwCAAAAAACAYRF+AQAAAAAAwLAIvwAAAAAAAGBYhF8AAAAAAAAwLMIvAAAAAAAA%0AGBbhFwAAAAAAAAyL8AsAAAAAAACGRfgFAAAAAAAAwyL8AgAAAAAAgGERfgEAAAAAAMCwCL8AAAAA%0AAABgWIRfAAAAAAAAMCzCLwAAAAAAABgW4RcAAAAAAAAMi/ALAAAAAAAAhkX4BQAAAAAAAMMi/AIA%0AAAAAAIBhEX4BAAAAAADAsAi/AAAAAAAAYFiEXwAAAAAAADAswi8AAAAAAAAYFuEXAAAAAAAADIvw%0ACwAAAAAAAIZF+AUAAAAAAADDIvwCAAAAAACAYRF+AQAAAAAAwLAIvwAAAAAAAGBYhF8AAAAAAAAw%0ALMIvAAAAAAAAGBbhFwAAAAAAAAyL8AsAAAAAAACGRfgFAAAAAAAAwyL8AgAAAAAAgGERfgEAAAAA%0AAMCwCL8AAAAAAABgWIRfAAAAAAAAMCzCLwAAAAAAABiWV303IEkZGRnq16/fVeuOHTtm+3r9+vVa%0Avny50tLSFBQUpAEDBujpp59W48aNr7jOVbUAAAAAAABwb24RfjVr1kyzZ8+u9FxpaalefPFF9ezZ%0A03ZswYIFWrhwoQYOHKiYmBidPHlSq1at0tGjR/X+++/Ly8vL5bUAAAAAAABwf26R5jRq1EjDhw+v%0A9Ny6detUVFSkJ598UpJ08uRJLV68WKNHj9aUKVNsdZ06ddL06dO1ceNG21iuqgUAAAAAAEDD4NZ7%0AfpWUlGjJkiXq06ePfvWrX0mS1q5dK29vb02YMKFC7UMPPaSQkBBt2rTJdsxVtQAAAAAAAGgY3Dr8%0A2rRpkzIyMhQfH287tmfPHt16660KCgqqUOvp6anIyEgdOnRIVqvVpbUAAAAAAABoGNw6/HrnnXfU%0As2dPdenSRZJUVlamtLQ0derUqdL6Dh06qLCwUOfPn3dZLQAAAAAAABoOtw2/du/erePHj+vhhx+2%0AHcvJyZHFYlGLFi0qvSY4OFiSlJub67JaAAAAAAAANBxuseF9ZT744AO1bNlSffv2tR0rKiqSJPn4%0A+FR6Tfnx4uJil9U64siRI3bVdevWzaFxUTMHDhyo7xYAAAAAAEAdc8vwKysrSzt37tT48ePl5fX/%0ALXp6ekqSSktLK72uPJzy9fV1Wa0jwsLCHL4GrkPICAAAAABAw1VUVGT3RKOfcsvwa/PmzSotLdXg%0AwYMrHA8MDJR0efljZbKzsyVdXqbo5+fnkloAAAAAAAA0HG4Zfm3dulXt27dXx44dKxz38/NTq1at%0AlJaWVul1aWlpatGihZo2bSpJLqsFAAAAAABAw+B2G96fO3dOhw8fVr9+/So9HxERoQMHDtj26SpX%0AWlqqvXv3qmfPni6vBQAAAAAAQMPgduHXnj17JEk9evSo9Hx0dLRyc3O1bNmyCsfXrFmjrKwsxcbG%0AurwWAAAAAAAADYPbLXs8ePCgJOnmm2+u9HyvXr0UFRWlefPmKT09XeHh4Tp27JjWrFmj2NhYRURE%0AuLwWAAAAAAAADYPJarVa67uJn3rwwQd19uxZffbZZ1XWWCwWLVq0SElJSfrxxx/Vpk0bxcTEKC4u%0ATiaTqU5qq1P+9AFHnvboyPhwnJv9mAMAAAAAAAfVJG+R3DD8MgLCL/fDjzkAAAAAAA1bTcMvt9vz%0ACwAAAAAAAHAWwi8AAAAAAAAYFuEXAAAAAAAADIvwCwAAAAAAAIZF+AUAAAAAAADDIvwCAAAAAACA%0AYRF+AQAAAAAAwLAIvwAAAAAAAGBYhF8AAAAAAAAwLMIvAAAAAAAAGBbhFwAAAAAAAAyL8AsAAAAA%0AAACGRfgFAAAAAAAAwyL8AgAAAAAAgGERfgEAAAAAAMCwCL8AAAAAAABgWIRfAAAAAAAAMCzCLwAA%0AAAAAABgW4RcAAAAAAAAMi/ALAAAAAAAAhkX4BQAAAAAAAMMi/AIAAAAAAIBhEX4BAAAAAADAsAi/%0AAAAAAAAAYFiEXwAAAAAAADAswi8AAAAAAAAYFuEXAAAAAAAADIvwCwAAAAAAAIZF+AUAAAAAAADD%0AIvwCAAAAAACAYRF+AQAAAAAAwLAIvwAAAAAAAGBYhF8AAAAAAAAwLMIvAAAAAAAAGBbhFwAAAAAA%0AAAyL8AsAAAAAAACGRfgFAAAAAAAAwyL8AgAAAAAAgGERfgEAAAAAAMCwCL8AAAAAAABgWIRfAAAA%0AAAAAMCzCLwAAAAAAABgW4RcAAAAAAAAMi/ALAAAAAAAAhkX4BQAAAAAAAMMi/AJqyWw213cLhsd7%0ADAAAAACoKa/6buDnkpKStHLlSn377bcqLS1VmzZt9NJLL+nWW2+11axfv17Lly9XWlqagoKCNGDA%0AAD399NNq3LjxFeO5qhYo5+fnJ5PJVN9tGJrVaq3vFgAAAAAADZRbhV9Tp07V+vXrNWDAAA0ZMkRW%0Aq1UnTpxQXl6erWbBggVauHChBg4cqJiYGJ08eVKrVq3S0aNH9f7778vLy8vltQAAAAAAAGgY3CbR%0AWb16tT788EO9+eab6t27d6U1J0+e1OLFizV69GhNmTLFdrxTp06aPn26Nm7cqOHDh7u0FgAAAAAA%0AAA2HW+z5ZbFYNH/+fD322GNVBl+StHbtWnl7e2vChAkVjj/00EMKCQnRpk2bXF4LAAAAAACAhsMt%0Awq9du3bpwoULeuSRRyRdDsPy8/OvqNuzZ49uvfVWBQUFVTju6empyMhIHTp0yLY3kKtqAQAAAAAA%0A0HC4RfiVkpKidu3ayWKxaNSoUQoPD1fXrl01ZMgQ7dq1S5JUVlamtLQ0derUqdIxOnTooMLCQp0/%0Af95ltQAAAAAAAGhY3GLPr+PHj6tZs2YaM2aMunTpoldffVU//vij3n33XY0fP17vvPOObrzxRlks%0AFrVo0aLSMYKDgyVJubm58vb2dkltaGioQ6/ryJEjdtV169bNoXFRMwcOHHDJuHx+dcNVnx8AAAAA%0AwNjcIvy6ePGiTpw4oTFjxighIcF2fNCgQYqKitKrr76qBQsWSJJ8fHwqHaP8eHFxsYqKilxS66iw%0AsDD5+vo6fB1cg5CqYePzAwAAAIBftqKiIrsnGv2UWyx7LCoqkqenp5588skKx0NDQzV06FAdPnxY%0AJpNJklRaWlrpGOXhlK+vrzw9PV1SCwAAAAAAgIbFLWZ++fv765prrlFAQMAV5zp27ChJys7OliTl%0A5ORUOkb5+eDgYPn5+bmkFgAAAAAAAA2LW8z8at26tS5cuFDpufIZWb6+vmrVqpXS0tIqrUtLS1OL%0AFi3UtGlT+fn5uaQWAAAAAAAADYtbhF9du3ZVfn5+pes2jxw5okaNGqlNmzaKiIjQgQMHbPt0lSst%0ALdXevXvVs2dP2zFX1QIAAAAAAKDhcIvwa+jQofLx8dHf//53Wa1W2/FvvvlGW7duVXR0tDw9PRUd%0AHa3c3FwtW7aswvVr1qxRVlaWYmNjbcdcVQsAAAAAAICGwy32/GrVqpUmTpyoV199VXFxcRo0aJAu%0AXLigxMREtW3bVpMmTZIk9erVS1FRUZo3b57S09MVHh6uY8eOac2aNYqNjVVERIRtTFfVAgAAAAAA%0AoOEwWX861aqebdiwQe+9955OnTqlwMBA3XvvvZo0aVKFzeYtFosWLVqkpKQk/fjjj2rTpo1iYmIU%0AFxdneyKkq2uvpvzRm2FhYXY/JdLRe8Axrv4x5/NzLTf6zxQAAAAAoJ7UJG+R3Cz8MgrCL/dD+NWw%0A8Z8pAAAAAEBNwy+32PMLAAAAAAAAcAXCLwAAAAAAABgW4RcAAAAAAAAMi/ALAAAAAAAAhkX4BQAA%0AAAAAAMMi/AIAAAAAAIBhEX4BAAAAAADAsAi/AAAAAAAAYFiEXwAAAAAAADAswi8AAAAAAAAYFuEX%0AAAAAAAAADIvwCwAAAAAAAIZF+AUAAAAAAADDIvwCAAAAAACAYRF+AQAAAAAAwLAIvwAAAAAAAGBY%0AhF8AAAAAAAAwLMIvAAAAAAAAGBbhFwAAAAAAAAyL8AsAAAAAAACGRfgFAAAAAAAAwyL8AgAAAAAA%0AgGERfgEAAAAAAMCwCL8AAAAAAABgWIRfAAAAAAAAMCzCLwAAAAAAABgW4RcAAAAAAAAMi/ALAAAA%0AAAAAhkX4BQAAAAAAAMMi/AIAAAAAAIBhEX4BAAAAAADAsAi/AAAAAAAAYFiEXwAAAAAAADAswi8A%0AAAAAAAAYFuEXAAAAAAAADIvwCwAAAAAAAIZF+AUAAAAAAADDIvwCAAAAAACAYRF+AQAAAAAAwLAI%0AvwAAAAAAAGBYhF8AAAAAAAAwLMIvAAAAAAAAGBbhFwAAAAAAAAyL8AsAAAAAAACGRfgFAAAAAAAA%0Aw/Kq7wZ+aty4cdq5c+cVxwMDA/Xf//63wrH169dr+fLlSktLU1BQkAYMGKCnn35ajRs3vuJ6V9UC%0AAAAAAADAvblV+JWbm6ubb75ZcXFxFY57e3tX+H7BggVauHChBg4cqJiYGJ08eVKrVq3S0aNH9f77%0A78vLy8vltQAAAAAAAHB/tU5zxowZo9mzZ6tly5a1biY3N1e33HKLhg8fXmXNyZMntXjxYo0ePVpT%0ApkyxHe/UqZOmT5+ujRs32q53VS0AAAAAAAAaBof3/Fq4cKFSUlJs3+/Zs0cFBQVOaSY3N1dNmzat%0Atmbt2rXy9vbWhAkTKhx/6KGHFBISok2bNrm8FgAAAAAAAA2Dw+HXvn37KoRfzpSbm6ugoKBqa/bs%0A2aNbb731ijpPT09FRkbq0KFDslqtLq0FAAAAAABAw+BQ+FVYWKgvv/xSERERTm+kqKhIRUVF8vf3%0A18WLF1VYWHhFTVlZmdLS0tSpU6dKx+jQoYMKCwt1/vx5l9UCAAAAAACg4XAo/Nq8ebMaN26sHj16%0AOL2RnJwcSdKrr76qHj166LbbbtOAAQP07rvvqqyszFZjsVjUokWLSscIDg6WdHkGmatqAQAAAAAA%0A0HDYveG9xWLRW2+9pUcffVQ+Pj5Ob8Tf318zZ85UYGCgPDw8lJmZqX/+85+aM2eOjh49qr/97W8q%0AKiqSpCrvX368uLjYZbWOOHLkiF113bp1c2hc1MyBAwdcMi6fX91w1ecHAAAAADA2u8Ovl19+WWaz%0AWY8++qhLGgkMDNRvf/vbCsdGjRqlSZMmaePGjYqNjVXbtm0lSaWlpZWOUR5O+fr6ytPT0yW1jggL%0AC3P4GrgOIVXDxucHAAAAAL9sRUVFdk80+qmrLnssKirSrFmztGrVKs2aNUuNGze+osZkMjl8Y3uY%0ATCZNnDhRkpSSkqLAwEBJ/79E8ueys7MlXV6m6KpaAAAAAAAANBxVzvz6+OOPlZiYqG+++UZms1kz%0AZ87UXXfdVWnt1KlT5e/vX+m5iIgIPf744zVusFWrVpKkvLw8+fn5qVWrVkpLS6u0Ni0tTS1atFDT%0Apk1t17qiFgAAAAAAAA1DlTO/SktLZTabZbFY5OHhIT8/vyoHKSoqktlsrvSPo/tk/dw333wjSbr2%0A2mslXQ7TDhw4YNun66f97t27Vz179rQdc1UtAAAAAAAAGoYqZ35FRUUpKipKeXl5mjlzpp555hkF%0ABwfrjjvuuKL2lVdeUYcOHWrVSFZWlpo3by4vr/9vKS8vT3PmzJG3t7f69+8vSYqOjtbmzZu1bNmy%0ACjPK1qxZo6ysLMXGxtqOuaoWAAAAAAAADcNVN7xv3LixZs+eLYvFooSEBH300UcKCAhweiNbtmxR%0AYmKiBgwYoOuuu05ZWVlKSkrSuXPnNH36dF1zzTWSpF69eikqKkrz5s1Tenq6wsPDdezYMa1Zs0ax%0AsbGKiIiwjemqWgAAAAAAADQMJqvVarWnMD8/X4MGDdLIkSMrzIy66aabtGXLllrP/Dp8+LBeeeUV%0AffPNNyooKFBQUJBuv/12PfbYY1cETxaLRYsWLVJSUpJ+/PFHtWnTRjExMYqLi7ti831X1Van/OkD%0Ajjzt0VUPDcBldv6Y1xifn2u5+vMDAAAAALi/muQtkgPhlyStXLlS8+fP13/+8x/bHmDOCr+MhPDL%0A/RB+NWyEXwAAAACAmoZfVW54X5no6GgVFhZq586dDjcIAAAAAAAA1DWHwi8/Pz9FRkYSfgEwBLPZ%0AXN8tGB7vMQAAAID6dtUN738uMjJS1157rSt6AYA65efnx5JVF2PJKgAAAID65nD4NWbMmArfd+/e%0AXf7+/k5rCAAAAAAAAHAWh8Ovn0tMTHRGHwAAOMRsNtsevgLX4D0GAACAEdQ6/AIAoD6wbNX1XLVs%0AlVCtbvA+AwAAXObS8OvMmTMKCQnhH14AAMCG4LJusOceAADAZQ497dFRq1at0sSJE115CwAAAAAA%0AAKBKVc78mjhxos6ePevQYB06dNDf/vY32/d79+7VLbfcUvPuAAAAAAAAgFqoMvxq06aNfH19HRrs%0A2muvtX194sQJHT16lJlfAAAABsJeYq7HewwAgHNVGX49++yzdg1QVFSkgoICNWvWrMLxRYsW6YYb%0AbtDdd99duw4BAADgNtizzfXYrw0AAOeqds8vi8WiTZs26dKlS1XWfPDBB4qPj69w7L///a+2bdvG%0ArC8AAAAAAADUq2rDr9zcXCUkJCgzM1OSdPLkSb399tvas2ePrcbf318FBQW27w8cOKD4+HgNGjRI%0A9957r4vaBgAAAAAAAK6uymWP5cqnXX/99dcaMWKEzGazTCaTpk2bptjYWPn5+amwsFB79+7VvHnz%0AdPjwYd19992aOXOmy5sHAAAAAAAAqlPtzC9Jtj0d3nrrLfXr108HDx5UfHy8Fi5cqOLiYvn4+Mhs%0ANquwsFBnz56V1WpVaGiofHx8XN48AAAAAAAAUJ2rhl/lPvnkE40ZM0YBAQEaM2aMcnJydOLECXl7%0Ae6ugoEB9+vTR7t27NWvWLCUlJWnGjBmu7BsAAAAAAAC4qiqXPc6dO9e2l9ePP/4oi8Witm3bSrr8%0AlJ+QkBC9+eab8vDwUGFhoe264cOHKyAgQE899ZT69++vO++808UvAQAAAAAAAKhcleHXhg0bVFZW%0AJkkym82SVGEpo4+Pj3bt2iVPT08VFxdXuHbgwIHavn275s2bR/gFAAAAAACAelPlssfk5GQlJSVJ%0Aklq0aCGr1arz58/bzl+8eFGLFy/WkiVLJP3/xvjl4uPjlZqaqpSUFFf0DQAAAAAAAFxVtXt+lW92%0A7+vrq06dOumTTz6RJH3xxRfKy8tT586d5eV1efJYSUlJhWvbt2+vrl276uOPP3ZF3wAAAAAAAMBV%0AVbns8ecefPBBzZ07V19++aU+//xzRUVFqVmzZsrIyJAk2xLJn7rzzju1f/9+53ULAAAAAAAAOOCq%0A4Vf5csZHH31UWVlZ+s9//qPu3btr2rRpkiRPT09Jl2d++fr6Vrg2KipKI0eOdHbPAAAAAAAAgF2q%0ADb+8vb3VvXt3NWrUSB4eHkpISFBCQkKFGpPJJKvVWunMr44dOzq3WwAAAAAAAMAB1YZfTZo0UWJi%0AYrUDhIaGaurUqfLz83NqYwAAAAAAAEBt2b3nV1WaN2+uRx55xBm9AAAAAAAAAE5V7dMeAQAAAAAA%0AgIaM8AsAAAAAAACGRfgFAAAAAAAAwyL8AgAAAAAAgGERfgEAAAAAAMCwCL8AAAAAAABgWIRfAAAA%0AAAAAMCzCLwAAAAAAABhWrcKv77//XmPGjHFWLwAAAAAAAIBT1Sr8KigoUEpKirN6AQAAAAAAAJzK%0AZcsezWaz9u/f76rhAQAAAAAAgKvyqurE2bNnNXHixCuOm0wmzZ8/X9dcc021A589e1ZxcXH6+uuv%0Aa98lAAAAAAAAUANVhl9ms1lHjhzR4MGDKxzfsmWLzGazyxsDAAAA4Fxms1l+fn713Yah8R4DgPup%0AMvySLs/ymjt3boVjH330kUsbAgAAAOAafn5+MplM9d2GoVmt1vpuAQDwMy7b8wsAAAAAAACob4Rf%0AAAAAAAAAMKxqlz3aw2q1aujQobbvW7ZsqX/84x+1HRYAAAAAAACotVqHX5J066232r5u1qyZM4YE%0AAAAAAAAAaq3W4ZfJZNJLL73kjF4AAAAAAJXgKZKux3sMGJdTZn4BAAAAAFyHJ3W6niuf1Emw5nq8%0Ax6gO4RcAAAAAAC5EeOl6rgwv0fBVG35ZrVYlJCRUOFbVX9gDBw7o4MGDtu8vXLhQ6+bmz5+vRYsW%0AKSEhQY899pjteFlZmZYtW6Y1a9YoMzNTISEhuv/++/WHP/xBPj4+FcZwVS0AAAAAAADcX5Xhl6+v%0Arzp37qzjx49XON65c2f5+vpeUb93714tXry4wjFPT88aN5aTk6Ply5dXeu65555TUlKSHnjgAcXF%0AxenLL7/UkiVLdOrUKc2fP79OagEAAAAAAOD+qgy/WrduraSkJLsHmjBhgiZMmOCUpiTpzTffrDQ8%0A++yzz/TPf/5Tf/nLXxQXFydJevjhhxUSEqKlS5dq3759ioyMdGktAAAAAAAAGgaP+m6gMsePH9fy%0A5cv19NNPX3Fu1apVCg0N1ciRIyscHzt2rLy9vbVp0yaX1wIAAAAAAKBhqFX45e/vr4iICGf1Iuny%0APmPTpk1T3759deedd15xPiUlRb169bpiVliTJk0UFhZWYd8xV9UCAAAAAACgYahV+HXNNdcoMTHR%0AWb1Ikt5++//Yu/P4mM7+/+PvSUiCCEJQ6lchtlu+uAlqaamqtbbUEqqopqW01VqKUpTeaClFaGur%0ArbaWWu7S+ra9Lbfl28YeikoiFE01RAjZZH5/uDO3NBMSMpk5x+v5eMzjYc65zvjE5Zpr8p5zrrNI%0AJ06c0KhRo7Lsi42N1bVr11S5cmW7x/r7++vcuXOyWq0OawsAAAAAAADjuOvdHvPbsWPH9PHHH2v8%0A+PEqV66cfvvtt0z7L126JEkqVaqU3eN9fX2VkpKipKQkh7UtVKhQjn+eiIiIHLWrV69ejl8T92//%0A/v0OeV36L384ov/ou/zB2DM2xp6x0X/GxXunsTH2jIuxZ2yO6L+qVauqaNGief66yOzatWtZbriY%0Alx4o/EpJSdHAgQM1Y8YMFS9e/IEKuX79uoYOHaqnnnpK3bp1s9smKSlJkuTh4WF3f8b21NRUh7XN%0ATfgVGBho986YcA4mHGOj/4yLvjM2+s/Y6D/jou+Mjf4zLvrO2BzVfxaLxSGvi/+yWq056r/k5OQc%0An2h0p1xf9rhq1Spt3bpVkpSWlqa9e/cqOTk513/xnaxWq4YPH66kpCRNmjQp23YFCtzO6m7dumV3%0Af2pqqiTJy8vLYW0BAAAAAABgHNmGXxcuXFBISEiW7QcOHNCuXbtsz/NiHazZs2frX//6l4YOHaqr%0AV68qJiZGMTExunDhgiQpPj5eMTExtlMNr169avd14uPj5e3tLQ8PD4e1BQAAAAAAgHFke9ljUlKS%0ADh8+nGmb1WrVvn37NHTo0DwtYuPGjZKkt99+2+7++fPna/78+Vq4cKHc3d115swZu+2io6Nti9ZX%0AqFDBIW0BAAAAAABgHLla82vXrl26fv26WrRokadFjB8/Xjdv3syy/fLly3rvvffUuXNnPfXUU6pZ%0As6Zq1aql3bt3Z2l77do1HT16VC+++KKk2+t0OaItAAAAAAAAjCNXa37NmzdPXbt2VbFixfK0iGbN%0AmqlNmzZZHk8++aSk23dXaNOmjXx9fdWlSxdFRUXpn//8Z6bX+Oyzz3Tr1i117drVts1RbQEAAAAA%0AAGAMOT7za/HixTp9+rTmzJnjyHruKTg4WF9//bVGjRqlw4cPq1KlSgoPD9c///lPDRs2TBUqVHB4%0AWwAAAAAAABhDjsKvhQsXaubMmZo6dar8/Pyy7M/P234WLFhQCxcu1EcffaQtW7bo2rVrqly5sqZN%0Am6aOHTvmS1sAAAAAAAAYg8Waze0ao6Ki1K5dO5UuXVqXL1/WiBEj1Ldv30xtbty4obp16yooKCjb%0AOyHWrl1bQ4YMyfvKXVhycrIiIiIUGBgoT0/PHB2TnwHiwygv7kp6N/SfYzmy/+g7x2LsGRtjz9jo%0AP+PivdPYGHvGxdgzNsaeseW0/+4nb5FycOZXxkL0BQpk3zQtLS3b/wzp6ek5LgYAAAAAAADIS3cN%0AvywWi3bv3q3Zs2fr/fffV5EiRdS5c+cs7WbNmqUyZco4rEgAAAAAAADgftzzzC8PDw8NHz5c7u7u%0Amjhxoho0aKBy5crlR20AAAAAAADAA3HLacMhQ4aoYsWKCgsLc2Q9AAAAAAAAQJ7Jcfjl5uamIUOG%0AaNOmTTp//rwjawIAAAAAAADyRI7DL0lq1qyZSpcurS1btjiqHgAAAAAAACDPZBt+eXp6qlq1alm2%0AN2vWTHv27LE955afAAAAAAAAcFXZLnhfvnx5bdiwIcv22rVrq0qVKrbnVqvVMZUBAAAAAAAAD+ie%0Ad3v8q86dO9v+7O7urvr168vDwyNPiwIAAAAAAADyQq7Drzt5enpq+fLleVULAAAAAAAAkKdyteA9%0AAAAAAAAAYCSEXwAAAAAAADAtwi8AAAAAAACYFuEXAAAAAAAATIvwCwAAAAAAAKZF+AUAAAAAAADT%0AIvwCAAAAAACAaRF+AQAAAAAAwLQIvwAAAAAAAGBahF8AAAAAAAAwLcIvAAAAAAAAmBbhFwAAAAAA%0AAEyL8AsAAAAAAACmRfgFAAAAAAAA0yL8AgAAAAAAgGkRfgEAAAAAAMC0CL8AAAAAAABgWoRfAAAA%0AAAAAMC3CLwAAAAAAAJgW4RcAAAAAAABMi/ALAAAAAAAApkX4BQAAAAAAANMi/AIAAAAAAIBpEX4B%0AAAAAAADAtAi/AAAAAAAAYFqEXwAAAAAAADAtwi8AAAAAAACYFuEXAAAAAAAATIvwCwAAAAAAAKZF%0A+AUAAAAAAADTIvwCAKxDQUEAACAASURBVAAAAACAaRF+AQAAAAAAwLQIvwAAAAAAAGBahF8AAAAA%0AAAAwLcIvAAAAAAAAmFYBZxeQITU1VWvXrtXGjRsVExOjtLQ0+fv7q3fv3urUqZMsFkum9uvWrdOy%0AZcsUHR0tHx8ftWrVSkOHDpW3t3eW13ZUWwAAAAAAALg2lwm/YmNjNXv2bLVv314dO3bUzZs39cMP%0AP2jkyJGKjIzUsGHDbG3nzJmjsLAwtWnTRj169FBkZKRWr16t48ePa8WKFSpQoIDD2wIAAAAAAMAA%0ArC4iKSnJev369Uzbbt26Ze3WrZu1Vq1a1tTUVKvVarWePn3aWr16devkyZMztV25cqW1atWq1nXr%0A1tm2OaptTn6W8PBwa1JSUo6PkcTDgQ9Hc/bPZ/YHfWfch6M5++cz+4O+M/aD/jPuw9Gc/fOZ/UHf%0AGffhaM7++cz+oO+M/cip+8lbrFar1WXW/PL09FSRIkUybXNzc1PdunWVkpKi9PR0SdKXX36pggUL%0AavDgwZnadu/eXX5+ftq8ebNtm6PaAgAAAAAAwBhcJvyyx2q16siRI6pdu7Y8PDwkSXv27FHt2rXl%0A4+OTqa27u7saNmyogwcP6nYw67i2AAAAAAAAMAaXCr9SUlJ06dIlRUdHa8eOHXr11Vd14cIFTZw4%0AUZKUnp6u6OhoBQQE2D3e399fN2/e1KVLlxzWFgAAAAAAAMbhUiu4Hzx4UH369LE9r1evnhYvXqxK%0AlSpJkq5evaqUlBSVKlXK7vG+vr6SpISEBBUsWNAhbUuXLn1/PxwAAAAAAADynUuFX9WqVdOCBQuU%0AkpKimJgYffPNN+rUqZMmTpyoLl26KDk5WZJsl0D+Vcb21NRUh7XNjYiIiBy1q1evXq5eF/dn//79%0ADnld+i9/OKL/6Lv8wdgzNsaesdF/xsV7p7Ex9oyLsWdsjD1jc9T4k1ws/CpevLiefPJJ2/P+/ftr%0A+PDhevfdd1W3bl0VLlxYknTr1i27x2eEU56ennJ3d3dI29wIDAzM9TFwHN60jI3+My76ztjoP2Oj%0A/4yLvjM2+s+46Dtjo/+MLSf9l5ycnOMTje7kUmt+/ZXFYtEbb7yh1NRU/fjjjypatKik25c/2hMf%0AHy/p9mWKjmoLAAAAAAAA43CpM7/sKVOmjCTpjz/+kJeXl8qWLavo6Gi7baOjo1WqVCkVL15ckhzW%0AFgAAAAAAAMbg0md+SVJUVJQkqXz58pKkoKAg7d+/37ZOV4Zbt25p3759atSokW2bo9oCAAAAAADA%0AGFwm/Nq5c2eWBeVTUlI0ffp0FSpUSM8884wkqUuXLkpISNCSJUsytV27dq1iY2MVEhJi2+aotgAA%0AAAAAADAGl7nscfXq1ZowYYLat2+v8uXL648//tA333yj3377TVOnTrVd/ti0aVO1bt1aM2fO1Jkz%0AZ1SrVi2dPHlSa9euVUhIiIKCgmyv6ai2AAAAAAAAMAaL1Wq1OrsISQoPD9eiRYt0/PhxxcXFqWjR%0Aoqpfv75eeeUVBQYGZmqbkpKiuXPnauPGjYqLi1OFChXUo0cP9enTRxaLJV/a3k3G3Qdyc7fH3Lw+%0Acs/R/83pP8dyZP/Rd47F2DM2xp6x0X/GxXunsTH2jIuxZ2yMPWPLaf/dT94iuVD4ZSaEX66HiczY%0AmMiMi7FnbIw9Y6P/jIv3TmNj7BkXY8/YGHvG5ujwy2XW/AIAAAAAAADyGuEXAAAAAAAATIvwCwAA%0AAAAAAKZF+AUAAAAAAADTIvwCAAAAAACAaRF+AQAAAAAAwLQIvwAAAAAAAGBahF8AAAAAAAAwLcIv%0AAAAAAAAAmBbhFwAAAAAAAEyL8AsAAAAAAACmRfgFAAAAAAAA0yL8AgAAAAAAgGkRfgEAAAAAAMC0%0ACL8AAAAAAABgWoRfAAAAAAAAMC3CLwAAAAAAAJgW4RcAAAAAAABMi/ALAAAAAAAApkX4BQAAAAAA%0AANMi/AIAAAAAAIBpEX4BAAAAAADAtAi/AAAAAAAAYFqEXwAAAAAAADAtwi8AAAAAAACYFuEXAAAA%0AAAAATIvwCwAAAAAAAKZF+AUAAAAAAADTIvwCAAAAAACAaRF+AQAAAAAAwLQIvwAAAAAAAGBahF8A%0AAAAAAAAwLcIvAAAAAAAAmBbhFwAAAAAAAEyL8AsAAAAAAACmRfgFAAAAAAAA0yL8AgAAAAAAgGkR%0AfgEAAAAAAMC0CL8AAAAAAABgWoRfAAAAAAAAMC3CLwAAAAAAAJgW4RcAAAAAAABMi/ALAAAAAAAA%0ApkX4BQAAAAAAANMi/AIAAAAAAIBpEX4BAAAAAADAtFwm/Dp8+LAGDRqkhg0bKjAwUG3atNHChQuV%0Anp6epe2PP/6oHj16qE6dOmrYsKFGjBihS5cu2X1dR7UFAAAAAACA63OJ8OvAgQPq1auX/vzzT738%0A8ssaPny4/Pz8NG3aNI0ZMyZT2/Xr1+vVV19V4cKFNWLECHXv3l3ff/+9nn/+eV27di1f2gIAAAAA%0AAMAgrC5g27Zt1pUrV2bZ/uabb1qrVq1qPXHihNVqtVqvXLli/fvf/2597bXXrOnp6bZ227dvt1at%0AWtU6e/Zs2zZHtc2JpKQka3h4uDUpKSnHx0ji4cCHozn75zP7g74z7sPRnP3zmf1B3xn7Qf8Z9+Fo%0Azv75zP6g74z7cDRn/3xmf9B3xn7k1P3kLVar1eoSZ361aNFCPXv2zLL9+eeflyQdOnRIkrR582Yl%0AJibqzTfflMVisbVr1qyZAgMDtXnzZts2R7UFAAAAAACAcbhE+OXu7m53u4+PjyTZAqk9e/aofPny%0Aqly5cpa2TZo0UUxMjOLi4hzaFgAAAAAAAMbhEuFXdo4fPy5JqlixoiQpKipKAQEBdtv6+/tLks6e%0APevQtgAAAAAAADCOAs4uIDs3btzQggULVKFCBQUFBUmS/vjjD9WrV89ue19fX0lSQkKCQ9vmRkRE%0ARI7aZfd3I2/t37/fIa9L/+UPR/QffZc/GHvGxtgzNvrPuHjvNDbGnnEx9oyNsWdsjhp/kouGX4mJ%0AiRoyZIjOnDmjhQsXys3t9glqycnJ8vDwsHtMxvbU1FSHts2NwMBAeXp65vo4OAZvWsZG/xkXfWds%0A9J+x0X/GRd8ZG/1nXPSdsdF/xpaT/ktOTs7xiUZ3crnwKyoqSq+//rrOnz+vWbNmqVGjRrZ97u7u%0AunXrlt3jMsKpjLDJUW0BAAAAAABgHC615td3332n5557TlarVWvWrFHLli0z7ffx8dHVq1ftHhsf%0AHy9JKlmypEPbAgAAAAAAwDhcJvxat26d3nzzTbVo0ULr1q1TtWrVsrR57LHHFB0dbff46Ohoubm5%0A2RbHd1RbAAAAAAAAGIdLhF8nT57U+PHj1aVLF02fPl2FChWy2y4oKEinT59WbGxsln179uxRnTp1%0AVLhwYYe2BQAAAAAAgHG4RPi1dOlSFSpUSOPGjZPFYsm2XadOnSRJc+fOzbR9586dOnTokEJCQhze%0AFgAAAAAAAMbhEgveHzt2TMWLF9eWLVvs7i9RooSeeuopVa5cWf369dPixYt1+fJlNWnSROfOndMX%0AX3yhZs2aqUOHDrZjHNUWAAAAAAAAxmGxWq1WZxfRokULnT9/Ptv9NWvW1Pr16yVJVqtVS5Ys0apV%0Aq3ThwgWVKVNGnTt31oABA+Th4ZHpOEe1vZeMW28GBgbm+C6RdzvjDQ/O0f/N6T/HcmT/0XeOxdgz%0ANsaesdF/xsV7p7Ex9oyLsWdsjD1jy2n/3U/eIrlI+GU2hF+uh4nM2JjIjIuxZ2yMPWOj/4yL905j%0AY+wZF2PP2Bh7xubo8Msl1vwCAAAAAAAAHIHwCwAAAAAAAKZF+AUAAAAAAADTIvwCAAAAAACAaRF+%0AAQAAAAAAwLQIvwAAAAAAAGBahF8AAAAAAAAwLcIvAAAAAAAAmBbhFwAAAAAAAEyL8AsAAAAAAACm%0ARfgFAAAAAAAA0yL8AgAAAAAAgGkRfgEAAAAAAMC0CL8AAAAAAABgWoRfAAAAAAAAMC3CLwAAAAAA%0AAJgW4RcAAAAAAABMi/ALAAAAAAAApkX4BQAAAAAAANMi/AIAAAAAAIBpEX4BAAAAAADAtAi/AAAA%0AAAAAYFqEXwAAAAAAADAtwi8AAAAAAACYFuEXAAAAAAAATIvwCwAAAAAAAKZF+AUAAAAAAADTIvwC%0AAAAAAACAaRF+AQAAAAAAwLQIvwAAAAAAAGBahF8AAAAAAAAwLcIvAAAAAAAAmBbhFwAAAAAAAEyL%0A8AsAAAAAAACmRfgFAAAAAAAA0yL8AgAAAAAAgGkRfgEAAAAAAMC0CL8AAAAAAABgWoRfAAAAAAAA%0AMC3CLwAAAAAAAJgW4RcAAAAAAABMi/ALAAAAAAAApkX4BQAAAAAAANMi/AIAAAAAAIBpEX4BAAAA%0AAADAtFwy/NqwYYMaNWqU7f5169apU6dOqlWrlpo2baqJEyfq+vXr+doWAAAAAAAArq+Aswu4U0RE%0AhGbMmKHdu3ercOHCdtvMmTNHYWFhatOmjXr06KHIyEitXr1ax48f14oVK1SgQAGHtwUAAAAAAIAx%0AuEyi07t3b/3888/y8/NTzZo1FR0dnaVNZGSk5s2bp379+mn06NG27QEBAZowYYI2bdqk4OBgh7YF%0AAAAAAACAcbjMZY9xcXEaPHiwvv32W1WtWtVumy+//FIFCxbU4MGDM23v3r27/Pz8tHnzZoe3BQAA%0AAAAAgHG4zJlfW7ZskcViuWubPXv2qHbt2vLx8cm03d3dXQ0bNtQPP/wgq9Uqi8XisLYAAAAAAAAw%0ADpc58+tewVJ6erqio6MVEBBgd7+/v79u3rypS5cuOawtAAAAAAAAjMVlwq97uXr1qlJSUlSqVCm7%0A+319fSVJCQkJDmsLAAAAAAAAY3GZyx7vJTk5WZLk4eFhd3/G9tTUVIe1za2IiIgctatXr16uXxu5%0At3//foe8Lv2XPxzRf/Rd/mDsGRtjz9joP+PivdPYGHvGxdgzNsaesTlq/EkGCr/c3d0lSbdu3bK7%0APyOc8vT0dFjb3AoMDLyv4+AYvGkZG/1nXPSdsdF/xkb/GRd9Z2z0n3HRd8ZG/xlbTvovOTk5xyca%0A3ckw4VfRokUl3b780Z74+HhJty9T9PLyckhbAAAAAAAAGIthwi8vLy+VLVtW0dHRdvdHR0erVKlS%0AKl68uCQ5rC0AAAAAAACMwzAL3ktSUFCQ9u/fb1unK8OtW7e0b98+NWrUyOFtAQAAAAAAYByGCr+6%0AdOmihIQELVmyJNP2tWvXKjY2ViEhIQ5vCwAAAAAAAOMwzGWPktS0aVO1bt1aM2fO1JkzZ1SrVi2d%0APHlSa9euVUhIiIKCghzeFgAAAAAAAMZhsVqtVmcX8VejRo3Sd999p4MHD2bZl5KSorlz52rjxo2K%0Ai4tThQoV1KNHD/Xp00cWiyVf2t5Lxt0HcnO3x9z+HcgdR/83p/8cy5H9R985FmPP2Bh7xkb/GRfv%0AncbG2DMuxp6xMfaMLaf9dz95i+Si4ZfREX65HiYyY2MiMy7GnrEx9oyN/jMu3juNjbFnXIw9Y2Ps%0AGZujwy9DrfkFAAAAAAAA5AbhFwAAAAAAAEyL8AsAAAAAAACmRfgFAAAAAAAA0yL8AgAAAAAAgGkR%0AfgEAAAAAAMC0CL8AAAAAAABgWoRfAAAAAAAAMC3CLwAAAAAAAJgW4RcAAAAAAABMi/ALAAAAAAAA%0ApkX4BQAAAAAAANMi/AIAAAAAAIBpEX4BAAAAAADAtAi/AAAAAAAAYFqEXwAAAAAAADAtwi8AAAAA%0AAACYFuEXAAAAAAAATIvwCwAAAAAAAKZF+AUAAAAAAADTIvwCAAAAAACAaRF+AQAAAAAAwLQIvwAA%0AAAAAAGBahF8AAAAAAAAwLcIvAAAAAAAAmBbhFwAAAAAAAEyL8AsAAAAAAACmRfgFAAAAAAAA0yL8%0AAgAAAAAAgGkRfgEAAAAAAMC0CL8AAAAAAABgWoRfAAAAAAAAMC3CLwAAAAAAAJgW4RcAAAAAAABM%0Ai/ALAAAAAAAApkX4BQAAAAAAANMi/AIAAAAAAIBpEX4BAAAAAADAtAi/AAAAAAAAYFqEXwAAAAAA%0AADAtwi8AAAAAAACYFuEXAAAAAAAATIvwCwAAAAAAAKZF+AUAAAAAAADTIvwCAAAAAACAaRF+AQAA%0AAAAAwLQIv+xYt26dOnXqpFq1aqlp06aaOHGirl+/7uyyAAAAAAAAkEsFnF2Aq5kzZ47CwsLUpk0b%0A9ejRQ5GRkVq9erWOHz+uFStWqEAB/skAAAAAAACMgiTnDpGRkZo3b5769eun0aNH27YHBARowoQJ%0A2rRpk4KDg51YIQAAAAAAAHKDyx7v8OWXX6pgwYIaPHhwpu3du3eXn5+fNm/e7KTKAAAAAAAAcD8I%0Av+6wZ88e1a5dWz4+Ppm2u7u7q2HDhjp48KCsVquTqgMAAAAAAEBucdnjf6Snpys6Olpdu3a1u9/f%0A3183b97UpUuXVLp06bu+VkZAlpKSkuO//5FHHsl5sci15ORkh74+/edYjuw/+s6xGHvGxtgzNvrP%0AuHjvNDbGnnEx9oyNsWdsOe2/jJwltycmWaycyiRJunLlih5//HG98cYbWS57lKSVK1fqvffe0zff%0AfKOAgIC7vta1a9d06tQpR5UKAAAAAADw0KpataqKFi2a4/ac+fUfGSmjh4eH3f0Z21NTU+/5WkWK%0AFFHVqlVVsGBBWSyWvCsSAAAAAADgIWW1WpWamqoiRYrk6jjCr/9wd3eXJN26dcvu/ozQy9PT856v%0A5ebmlqsEEgAAAAAAAPfm5eWV62NY8P4/MsKqq1ev2t0fHx8vSfL19c23mgAAAAAAAPBgCL/+w8vL%0AS2XLllV0dLTd/dHR0SpVqpSKFy+ez5UBAAAAAADgfhF+3SEoKEj79+/PcpeBW7duad++fWrUqJGT%0AKgMAAAAAAMD9IPy6Q5cuXZSQkKAlS5Zk2r527VrFxsYqJCTEOYUBAAAAAADgvrDg/R2aNm2q1q1b%0Aa+bMmTpz5oxq1aqlkydPau3atQoJCVFQUJCzSwQAAAAAAEAuWKxWq9XZRbiSlJQUzZ07Vxs3blRc%0AXJwqVKigHj16qE+fPrJYLM4uDwAAAAAAALlA+AUAAAAAAADTYs0vAAAAAAAAmBbhFwAAAAAAAEyL%0ABe8BE0tOTtbRo0d18eJFxcfH6+bNm/Lx8VHx4sUVEBCggIAAZ5cIAC6H904AwMPm4sWLduc9f39/%0AeXt7O7s83ENaWpri4uKy9J+vr6+zS3MZhF+AyaSkpGjjxo1av369IiIilJqaKkny9vZW4cKFdfXq%0AVSUnJ8tisah48eJq2rSp+vbtq8DAQCdXDgDOw3snANzduXPntH///hy1bdq0qby8vPT999/b3V+4%0AcGG1atUqL8vDfdi7d6/WrVun8PBwxcbGyt5y4O7u7qpWrZqaNWumnj17qnTp0k6oFPbExMRo/fr1%0ACg8P19GjR22fXaxWq+1mfSVKlFBQUJCefPJJdezYUR4eHs4s2alY8P4hd/r0ae3atStHbdu2batC%0AhQpp/fr1dvd7e3urW7dueVkecunLL7/UjBkzlJSUpNatW6tBgwaqX7++ypUrJ3d3d1u7mzdv6sSJ%0AE/rpp5/0r3/9S4cOHVLjxo01adIklS9f3ok/wcPlxIkT2X4o/KvOnTurSJEi+uKLL+zu9/HxUZ8+%0AffKyPNzD0KFD9euvv96z3ciRI/XBBx/Y3WexWLRp06a8Lg25xHun+dy4cUPbt2/XqVOnlJiYaPcX%0AOkkaO3ZsPlf2cGPeM7avv/5ao0ePzrLdYrFkGmMWi0WLFy9WmTJl1K5dO7uvVb58ef3www8OqxV3%0At2fPHk2ZMkWRkZGqV6+eGjRooKCgIJUvX17FixdX4cKFFR8fr/j4eNu8t2vXLv3555/q3Lmz3n77%0AbRUtWtTZP8ZD6/Tp05o+fbp27typsmXL5qj/Dhw4IC8vL/Xt21ehoaEqUODhOw+K8OshxyRmHqGh%0AoTpy5IhCQ0PVo0cPFStWLMfHHjlyRJ999pn27dunWbNmqWnTpg6sFBk2b96scePGZdmelJQkT09P%0A2zc2FotFn332mUqWLKl27dqpUKFCWY559NFHtXnzZofXjP8KCwvT+fPnbc9jY2O1d+9ederUydZ3%0AktSrVy+tWbNGknTt2jVt27ZNzz33nBISEvS///u/+uWXX/K9dvwX753mc+LECYWGhiouLi7b0Eu6%0A/d7K+MtfzHvGlpKSosTExEzbbty4oaefflrLli1TlSpVbNuLFi2qs2fPql27dtq7d2+W13J3d5eP%0Aj4/Da0ZW48aN09dff63g4GD17dtXlSpVytFx6enp+u6777Rw4ULFxcVp9uzZqlWrloOrxV/Nnz9f%0Ac+bMUcOGDdWvX78cf/a4du2a1qxZoxUrVsjX11cfffSR/P39HVytayH8QhaJiYmqV6+eNmzYoOrV%0Aq2faFxUVpfbt2/Nh0QUNHDhQEydOfKBTkb/99ltduXJFPXv2zMPKkBuMP+PauXOnBgwYoGPHjsnN%0Azf79ZCIjI/Xss8/ql19+yfRnOA/vnebTu3dvHTlyRO+++66aN2+ukiVLZjsm4XzMe8Z248YN1a1b%0AVxs3blS1atUy7aP/XFNwcLAmT56cZbzllNVq1aJFiyTd/gIJ+atZs2aaOHGimjVrdl/H37x5U9Om%0ATVOpUqU0aNCgPK7OtT1857rhnu781g3G8emnnz7wa7Rp0yYPKsGDYPwZx5UrV3ThwgXb87Nnz0pS%0AlvCrZs2atj/f2a/0sWto06aNkpOTH/g14DqOHj2qF154gaUYDIJ5z1hefvnlTM/T09MlSe+9956K%0AFCli2z5s2LCHem0hVzZixAj5+fnd9/EWi0WhoaF3PbMWjvPNN9880A0IChUqpHHjxunmzZt5WJUx%0AEH5BXbt2zfQ8YxIbPny4PD09bdvHjx+faVID8ODatm2b6QN/xgeJwYMHZ/rQOGXKFNZWcDFbtmzR%0ApEmTbP2X0Xfdu3e3PeeyKtc3evRoTZkyRRUqVHB2KcgjRYsWZQ02F8a8Z2xJSUlZttWvXz/Lvozf%0AJ+B6+vfvrylTpqhz584P9DoE1s6Rk+DrxIkTCg8Pl9VqVePGjVW5cuUsbexdTm52hF9QuXLlsmx7%0A9NFHs2zz8vLKj3KAh0rt2rWzfHioU6dOlnbcYtr1tGzZMtP6JjAmvrk2n7Zt22rjxo3q2rUrZ564%0AIOY9Y1u+fHmO20ZFRTmwEtwv5j3ju3Dhgj7//HOdOXNGpUqVUuvWrdW8eXNJ0qxZs/TZZ5/ZAmg3%0ANzcNGjRIr732mhMrdg2EX9Ds2bPvuv/OW6Uyibme6tWr58k3L/7+/tqyZUseVITcmDp16l33p6Wl%0A2e7GwvhzLWXKlFGZMmWy3X/58mW+NACcYPjw4Xr99df13HPPKTQ0VH/729+yPXPd3heAcCzmPfM6%0Ad+6c3n33Xc2ePZvF7AEHuXDhgoKDgxUfHy8fHx8lJydrw4YN6t69u5577jl98sknev7559W5c2cl%0AJydryZIlmjt3rmrUqKGnn37a2eU7FeEX7ur06dN6++23tXDhQvn6+jq7HNgxYsSIbMOvGzduKCws%0ATL17977nB/zixYs7ojw8gBMnTmjo0KFavny5SpYs6exyYMeKFStUq1Ytu3c7atmypcaOHavg4GAn%0AVIbcOH/+vI4dO5br4+5czw2uw9PTUy1atNCUKVM0atSou7blsmTXwrxnXKmpqRo3bpz++OOPTMum%0AwDXduHFD8fHxuT6O3xecb+bMmUpJSdGyZcvUoEEDWa1Wbd++XaNGjdLp06fVpEkTvfvuu7b2QUFB%0A6tKli5YsWUL45ewC4Lpu3rypMWPGSBLf3riwl156Kdt9V65cUVhYmDp27MitiA3m+vXreuedd+Tj%0A46MSJUo4uxxkY9myZerdu7dq1aqlvXv3asKECfruu+8kSUWKFHkoFxM1orCwMIWFheW4Peu5ubZF%0AixZp+vTpKlOmjFq2bKnSpUvbziSC62LeM66kpCQNGTJEp06d0sqVKwm/DGDSpEmaNGlSro9j3nO+%0A8PBwdevWTQ0aNJB0e+21p556Sm+99Zbee+89jR8/PssxrVu31oIFC/K7VJfDJwHYFR8fr0GDBunS%0ApUtatWoVHxpdWGRkpFJTU+3uu3btmiwWi2JiYu657sn93u4Yee/SpUsaOHCgbty4oYULF2a6cyBc%0AV3Jysn7//Xfb80KFCmU7NuFaunbtqrp16zq7DOSRpUuX6n/+53+0YsUK1vwyCOY9Y8n4Yufy5cv6%0A97//rQULFsjd3V0rVqzQY4895uTqkBMtWrRQjRo1nF0G7sPvv/9udwH7jLPA7C3JUbp0ad24cSM/%0AynNpJBrQrVu3FBsbK+m/k9iyZctUtmxZrVq16q5r2sD5+vfvrz/++CPb/Var9a6XRnIGg3OlpqYq%0AJiZG0n/H3+rVqxUQEKAFCxZwubGBubu7KyUlRadPn9a3334rSbZLDObOnasrV644szzcoV69eg98%0A1yu4jsTERLVv357gy0Ux7xnbr7/+qg4dOmT6XFm3bl3Nnz+fu8IbyDPPPMO8Z1BWq9Xu/JZxpVbB%0AggWz7OPOnLcRfkFRUVF2J7HFixdz2rIBzJo1SykpKc4uA/fpzJkzdsffokWLWCzd4AoUKKD09HRF%0AR0dr6dKltu3e3t5asmSJ7c8A8lb9+vV14cIFZ5eBbDDvGVvZsmU1ZcoUSbe/0Nm/f7+2b9+uQYMG%0Aafr06fLz87O1dXNzo08BB4iIiFDhwoUzbUtISJDFYtGBAweynOUVERGRn+W5LMIvqFy5cvr0008l%0A/XcS27Jli0JCQjRr1iz9v//3/2xtCxYsqEceecRZpcIOe7cHh3E8+uijWrZsmaT/jr+NGzcqODhY%0As2bNUpUqVWxtPTw8FBAQ4KxScR/S09P1zDPP6JlnnnF2KcBDY9y4cerXr59q1KjBmQ0uiHnP2IoW%0ALaouXbrYnr/4vxZNrAAAIABJREFU4os6d+6cRo0apeDgYC1btkz+/v6SpIoVK+rgwYPOKhUwrRUr%0AVmjFihV2982bN8/uds7+kixWq9Xq7CLgeuLi4jRmzBgdPHhQixcv5o5WLu7AgQNKSEhQuXLlFBAQ%0AwFoZBnft2jWNGzdOO3fu1IIFC1iLyIW1atVKFotFZcqUUXx8vH799VfVr19fknT06FGFhoZq8ODB%0ATq4SdxMWFqaWLVuy7qGJDBw4UAkJCTp48KD8/Pzk7++vQoUKZWlnsVj0ySefOKFC/BXznvGlpKRo%0A6NChOnz4sDZu3Mjlqy5s9OjR6tatG+PMoH766af7PjZjkfyHFeEXspWenq4xY8boxx9/1IYNGzjj%0Ay4WNHj1aGzZskCR5eXmpbt26ateundq1a2f3Az+MYeLEidq0aZO+/vprVahQwdnlwI533nnnrmvu%0AderUSR06dMjHipBbe/fuVaNGjXJ1TFJSkoYPH56rO0Qi/7Ro0SJH7SwWi3744QcHV4PcYN4ztuTk%0AZHXs2FHBwcEaMGCAs8tBNk6dOqWqVavm6pj09HRNmTJFY8aMcVBVgOMRfuGu0tLS9Nxzz6lDhw4K%0ADQ11djnIxujRo3X58mW9+OKLOnnypP79739rz549Klq0qPr376/+/ftzx04DSk9PV/fu3fXss8+q%0AX79+zi4HMKXAwEBNnDhRwcHBOWr/559/asCAATp+/Dg3CgHyGPOe8Z0+fVqPPfaY3UW34RqCgoI0%0Ae/ZsNW7cOEftb968qbfeeks7duxg3nMBsbGx93VDuiVLljz076tcG4W7KlCggObNm6eXXnrJ2aXg%0AHry9vfX444+rb9++WrBggb7//nu1b99es2fPVpcuXXTq1Clnl4hccnNz07x58x76iQpwpCeeeEJj%0AxozR7Nmz79n25MmT6tatm44dO6ZXXnklH6oDHi7Me8YXEBBA8OXiKlasqFdeeUXr1q27Z9vY2Fj1%0A6tVL27dv17PPPpsP1eFeevTokavf69LT0zVhwgR98MEHDqzKGAi/cE/ly5dngTwDeuSRR/Tuu+/a%0AJraQkBBt377duUUh10qXLu3sEgBTy/iCZ968eXr77beVlpZmt93OnTvVq1cvXblyRTNmzNBbb72V%0Az5XifqSlpSkhIUHx8fF2H3A9zHuAY61cuVKtWrXS2LFj9fHHH2fb7pdfflH37t118uRJDR06VNOm%0ATcvHKpEdd3d39erVS7t3775n28TERL3yyitavXq1goKC8qE618Zlj4AJjB49WikpKfroo4/s7k9J%0ASdHIkSP1/fffKywsTM2aNcvnCgHAtW3YsEHjxo1TnTp1FBYWJh8fH9u+L774QlOmTFGpUqU0d+5c%0AbgJjAIsXL9aXX36pmJgY3e2jLpfwAHhYhYWFae7cuWrfvr2mTJmS6Yy9H3/8UcOHD5ebm5umT5+u%0A5s2bO69QZHLlyhW9/vrrOnTokMaPH69u3brZbXfx4kUNGDBAp06dUkhIiMaOHfvQL4ND+AWYwL3C%0AL0myWq0aOXKktm3bplWrVqlGjRr5WCEAuL4DBw7o9ddfV/HixTV//nyVK1dOkydP1vLly22hWKlS%0ApZxdJu5h1qxZ+uSTT/Too4+qcePGKlmypNzd3e22fe211/K5OuDhc+bMGf3yyy/629/+pscee8zZ%0A5eAO3377rUaPHq3AwEDNmzdPRYsW1ZIlSzRt2jQ9+uijmjdvnipXruzsMvEXaWlpGjdunL7++mu9%0A8sorWc5GP3r0qF599VXFx8frnXfeUa9evZxUqWsh/IJ27NiRJ69TuHBh1a9fP09eC7nz+eefKzU1%0A9Z5r0KSmpqp3795KSEjQ1q1b86k63M2FCxdy1K5IkSIqVqyYJGnPnj06fvy4atasmeu71CHv5NWd%0A/kqUKKHnn38+T14LD+7ChQsaOHCg4uLiVK1aNe3Zs0ddunTRe++9Jw8PD2eXhxx44oknVL58eS1f%0Avpy1h1wQ856xVa9ePUfLoXTt2lWTJk3SsmXLNHXqVKWnp8vNzU1jxoxhznMxx44d06BBg1S4cGH9%0A/e9/1/r169WoUSN9/PHHtjEI17R48WJNnz5dbdu21dSpU1WwYEFt27ZNI0eOlKenp2bPnq0GDRo4%0Au0yXQfgF2yT2oP8VKlWqpC1btuRRVXCUyMhIRUREqFOnTs4uBcr9h8gPPvhAn3/+uSTJYrEoNDRU%0Aw4YNc3SZsKNWrVp58jqVKlXShg0b8uS1kDdu3LihESNGaMeOHRoxYoT69u3r7JKQC3Xq1NHQoUPV%0Ap08fZ5cCO5j3jG3+/PmZns+YMUMvvviiSpQokWl79erVVa5cOXXq1Ek9evRQx44dtWnTJq1du1Yb%0AN27kbCIXc+nSJQ0ePFhHjx7VCy+8oFGjRsnNjeXBjWDHjh0aOnSoatSooUaNGiksLEwBAQG2M6Dx%0AX4Rf0K+//ponr+Ph4cGpzEAu3RkYW61WDRs2TKNGjcqy4G+FChV069YthYSEaPjw4erUqZM2bdqk%0A6dOna82aNXkWxAAPmw4dOmS77+LFi3rkkUfs7rNYLNq0aZOjysIDCAkJUYMGDTR06FBnlwI7mPfM%0ApXr16tq6dav8/f2z7Js8ebKOHTumL774wratd+/eqlmzpkaPHp2fZeIOAwcOtLs9NTVVx44dU506%0Adezut1gs+uSTTxxZGu7T6dOnNXDgQJ0/f14tW7bUhx9+qEKFCjm7LJfzcK94BklSlSpV7uu4LVu2%0AqEqVKvd9PACpXbt2mZ4PGzZMzZo1s/shcty4cWrevLlCQ0MlSS+99JLCw8P11Vdf8UsAcJ+KFy9+%0AX/vgut58800NGjRIVapUuWu4Cedg3nt4hIeHq2fPnpm2derUSatWrXJSRZCkU6dOZbuvcOHC2e7P%0AyRmbcLz333/f7vbatWvr+vXrKl26dLbrQI8dO9aRpbk8wi/YbN++XTExMTm+vOOzzz5Tly5dCL9c%0AzLlz57RlyxYdOHBAZ8+eVUJCglJTU+Xp6amSJUuqcuXKaty4sdq0aaMiRYo4u1zkwsGDB/XSSy9l%0A2ta6dWstWrTISRUhN44cOaLJkydr9erVzi4Fd1i+fLmzS0Aee/zxxzV37ly9+uqrCgsLU7Vq1ezO%0AdxaLRZMnT3ZChcgp5j3jOXLkiC2Y/O233xQQEJBpf0BAgH777TdnlIb/+PHHH51dAh7AihUr7rr/%0AzjMt72SxWAi/nF0AXMehQ4f0888/28KvEydOaOXKlUpMTFTz5s2zfHtaqFAhJSYmOqNUZGPatGla%0AunSp0tLS5OfnJ39/f1WvXl0eHh5KTU1VfHy8Dhw4oG+++UYffvihJkyYoLZt2zq77Iea1WrV1atX%0Asz3DZNu2bWrVqpWk25dgVapUKdP+SpUq5XjxYOS9H3/8UatWrdKCBQty1P7w4cNKSkqSl5eXgysD%0AHl4xMTEaO3askpKSFBMTo4sXL9q92yPhl3Mw7xnbmTNnFBwcrAMHDki6fQVJxs1AIiMj1atXL82f%0AP1+NGzdWYmKifHx8Mh3v4+OjGzdu5HvdgFmcOHHC2SUYFuEX7Dpy5Ih69+4tLy8v+fr6asuWLfr1%0A118zrZ/h6emp5ORkJ1aJOy1ZskSLFi1Su3btNGjQoCzftN0pKipKYWFhGjZsmHx8fNSkSZN8rBR3%0Aio6OVvv27fXLL79Ikpo3b67ChQtLuh1IDxkyRAsWLFDTpk118+bNLGcvFClSRElJSfleN26Li4tT%0ARERElu1169ZVWFiYGjdubNvm7e0tSbp69Srhl8GkpKRo//79SkhIUK1atbJdBwyuYcKECYqNjdW4%0AcePUrl07Ll91Mcx7xpaenq6bN2/anm/evFmSlJSUpDFjxqh69eq2O3IWKFBAqampmY5PTU21G0bD%0A9WRcQVK1alXudgxT4BYOsGvWrFmqVauWduzYoW+//VbvvfeeFi9erDNnztjaEH65ltWrV6tFixaa%0AMWPGXYMv6fa3pjNmzFCTJk00b968fKoQ2bnzviOffvqpypQpo8uXL2v06NFq2rSpmjZtKun2TSVS%0AUlIyHZuSkqKCBQvma724t7S0NKWnp2faVqhQIVmtVl27ds1JVcGejz/+WL169dLVq1ft7g8PD1eb%0ANm3Uv39/DRkyRC1btlRYWFg+V4ncOHTokF544QX16tWL4MtFMe+ZS0pKigYPHqyLFy9q7ty5trWh%0AfH19FRsbm6ltbGysfH19nVEm/mPlypUaNmxYtvNeVFSUunfvrtatW6tbt25q1KiR1q9fn89V4kGl%0ApKToypUrzi7DpRB+IYsbN25o9+7deuutt2x3iejevbvKly+v3bt329p5enpm+UAC57lw4YKefPLJ%0AXB3TokULHT9+3EEVIaf+uoDo5cuXFRoaqgIFCmjmzJm27SVLltT58+cztT1//rxKlSqVL3XiwWT8%0AsvbXb8HhXJs3b1bx4sVVrFixLPvOnj2rgQMH2n4p/+STT9ShQwfNnTtX27dvz/9ikSN+fn4qU6aM%0As8vAXTDvmYPVatXOnTsVHByss2fPaunSpZnGXpUqVbRv375Mx/z000+qWrVqfpeKOyxbtkyXL1+2%0AO+/FxcWpb9++ioiIUJ8+fTRmzBgFBgZq7Nixtktd4Vzbtm3TjBkzsg0v4+LiNGTIENWtW1eNGzdW%0A69atM/0O/zAj/ILeeOMNDRw4UFu3bpUk2zoKNWvWzNSuatWqWrZsmYYMGaIhQ4YoIiJCaWlp+V4v%0A7PPz81NMTEyujvn999/l6enpoIqQW1evXtWqVavUsWNHubu7a+nSpbZL5SSpRo0a2rVrV6Zj9uzZ%0Ao7/97W/5XSrug5vb7Sn3r2eEwbkuXbqUZb7LMH78eCUmJiosLEx9+vTRU089palTp6p+/frcuMCF%0A9e3bV5s3b+YLOgNg3jMmq9Wqjh07qmHDhhowYICqVq2qL7/8UhUrVszUrkWLFvrqq69sv1tcuHBB%0AX331lZ5++mknVI0Mv//+u/7+97/b3ff+++/rzz//1D/+8Q+NHj1avXv31pIlS1S9enUtW7YsnyuF%0APXPmzNG+ffvshpeJiYnq06ePtm3bpubNm6tfv35yd3fXwIED73qXz4cF4ReUkJCghIQE24dEq9Vq%0A91a2FotFiYmJunTpki5duqSUlBTOYHAhzz77rFatWpXjsxEOHjyoFStW5PpsMeQ9q9WqevXq6fHH%0AH9fEiRPVokULrVy5MstlAa1atdKGDRt07NgxSdLx48f19ddfq3Xr1s4oG7mU8b5K+OVa0tPT7Z5F%0AsmvXLu3du1ft2rWzXYKV4YknnrC71htcQ506deTv76/g4GCtWbNG4eHhOnbsmN0HnIN5z/hq1qyp%0AwMBAeXl5KTw8XHv37s3SJjg4WCVLllSXLl00ePBg2/POnTs7oWJkSEtLs3t27OHDh7V161Y1adJE%0AXbp0sW23WCxq1aqVDh48mJ9lIhu//fabbV29v5o+fboiIyP1xhtvKCwsTCNHjtT69etVrlw5ff75%0A5/lcqethwXtoyZIlkm6ve/Lzzz+rXLlyslqtOnXqlO1WxZJ0+vRp9e/fX/3795ckjRkzhjW/XMjg%0AwYN1+PBhvfrqq6pdu7aeeOIJBQQEqFSpUvLw8NCtW7d09epVRUdHa/fu3dqzZ4/Kly+vt99+29ml%0AQ9KLL76o33//XXv27NHmzZv12GOPZbm9e/v27fXFF1+oR48eCggIUGRkpAIDA9WuXTsnVY37ceda%0AN3C+0qVL69KlS1m2z5w5UwULFtSbb76ZZV+xYsUUHx+fH+XhPjz33HOyWCyyWq0aP3683S/0Mr7o%0Ay1h0HfmPec+4LBaLpkyZIkm6fv26Fi1apBEjRujIkSMaOXKkrZ2Hh4eWLFmi999/X8ePH1f9+vU1%0AduxYFk93shIlStidw2bMmCE3NzcNHz48yz5fX1/FxcXlR3m4h5SUFJUtWzbL9sjISK1du1a1a9fW%0Aq6++atvu5eWlZ599Vhs2bMjPMl0S4ReyKFKkiOrXr69Zs2bps88+U4ECBbRlyxZFR0dnunOZu7s7%0Alz26EA8PDy1evFhfffWVVq9erbCwsCxn8WX80l26dGmFhobq5ZdfznR5AZzDYrHotddek3T7LJT1%0A69frgw8+0JEjRzR9+nTbWlFubm5auHCh5syZo+PHj+v555/Xa6+9ZvcXO+SftLQ0hYeHZwq10tPT%0AderUqUyXFV+7do2+ckENGzbUP//5Tw0cOFAFCtz+WPTFF1/o+PHj6tOnjypUqJDlmNjYWNvd6eB6%0AMn4ph+ti3jMPb29vDRkyREFBQRo8eLBSUlL07rvv2vaXLVuWm4S4mHr16mnbtm0aMGCAbdvWrVv1%0Af//3f+rUqZOqV6+e5ZjLly+zVIqL8PHxUWJiYpbts2bNUnp6ut3wskyZMna/6HvYEH7BrjfeeEMv%0AvviinnnmGZUpU0YRERFZ3gzd3d25fMfFuLm5qXv37urevbuuXr2qqKgoXbp0SUlJSSpQoICKFi2q%0AihUr2v1lDq7Bzc1NXbt2VWBgoPr376+hQ4dq1qxZtvWivL29NXr0aCdXiTtdu3ZNL7zwQpYzuj78%0A8EPbnzPOQuEXNtcTGhqqzp07q1+/fmrTpo2ioqK0Zs0aVahQwe5ZX5K0b98++fv753OlyKk7L9eB%0A62PeM4cmTZrok08+0UsvvaSAgAD17NnT2SUhG/369VPPnj01dOhQdejQQVFRUZo7d658fX0znbl3%0Ap59//lmPPfZYPlcKe2rXrq1du3YpNDTUtm3fvn22db7q16+f5ZiEhAS5u7vnZ5kuifALdtWvX1+f%0Af/65li9frvj4eL322mtZTkW3WCyc+eXCihUrlu1ilnAt9i6Dq169uj7//HN169ZN8+bNs31DDtfS%0AsmVL1ahRI1fHVK5c2UHV4H5UrlxZH3/8sd555x2Fh4dLuj3+PvroI7tnd0VERGj//v2ZvjGH6/nz%0Azz919epVpaamysvLS76+vvLx8XF2WfgP5j3jKlSokIKCguzua9SokXr16qVt27YRfrmwOnXq6N13%0A39XkyZO1detWWa1W+fn56eOPP86y7p4kxcTEaO/everdu7cTqsVf9erVS6+88oqmT5+ujh07Kioq%0ASu+//74KFy6sMWPG2D3m0KFDevTRR/O5UtdD+AWbgICATB9G6tevbzc5zmCxWDjzywWdO3dOW7Zs%0A0YEDB3T27FklJCQoNTVVnp6eKlmypCpXrqzGjRurTZs2KlKkiLPLfegVLVo027MUqlWrpgEDBujX%0AX3/N56qQUyVKlFCJEiWcXQYe0NNPP61du3bp5MmT8vb2VsWKFbM9S8/b21vLli2ze1kInCc9PV2b%0ANm3S5s2bdeDAASUlJWVpU7JkSTVp0kQhISF8OeREzHvG9sgjj2j58uXZ7n/rrbdY29IAevXqpaef%0AfloHDx6Ut7e36tatm+3l/AkJCfrHP/6R7SLryF9PPvmkXn75ZS1YsECLFi2S1WpVoUKFNG3aNLtX%0A9/z555/asWMHZ0VLslh5d8J9ioyMVIECBTgF1oVMmzZNS5cuVVpamvz8/OTv76+SJUvKw8NDqamp%0Aio+PV3R0tC5evKhixYppwoQJatu2rbPLxl2kpqbKYrHY1iICkLeuX7+eJ2sf3rhxg3XAnCQxMVGh%0AoaE6dOiQSpYsqYYNG2Y7/+3bt09//PGHevbsqXHjxjm7dNjBvAc4Vnp6uu2y4gfBcg7OdfToUf30%0A00/y9vZW8+bN7d7BU7p9SWR4eLjatm370F99QPgFmMSSJUs0depUtWvXToMGDVJAQEC2baOiohQW%0AFqZvv/1WCxYsUJMmTfKxUgBwHc2bN9ekSZP0xBNP3NfxN2/e1Icffig/Pz8NGjQoj6tDTkyaNElr%0A1qzR2LFj1b1797v+Upeenq41a9bo/fff1+jRo7mMB8BDJzg4WFOnTlXVqlXv63ir1Wo74+jll1/O%0A4+oAx3nwyBeAS1i9erVatGihGTNm3DX4kqRKlSppxowZatKkiebNm5dPFQKA6+nVq5cGDx6sl19+%0AWbt3787xcdeuXdPChQvVpk0bHTlyRO3bt3dglbib7777TiEhIQoJCbnn2Qxubm7/n707D6sx/f8A%0A/n5Kp31PUZYiHEvZEjqVhKKQkdBiyDS2YmTfl2EwYx/RjO1ryFiSyqBizBAVUpowZVDUWCI6p0XL%0Aqc7vD+P8HJ021HNOPq/rmutbz+J6f6+uus/zee77c8PT0xMeHh44evRoIyUkhBDZYWFhgTFjxmD1%0A6tXIzMys832VlZWIioqCu7s7fv31V/Tr168BU5LqTJ8+Hbm5uR/1b0RFReHw4cOfKJH8oPnEhDQR%0AT548waRJk+p1j6Ojo8SOdIQQ8rmZMmUKBg4ciM2bN8PPzw8tW7ZE3759YWVlBRMTE+jq6kJVVRV8%0APh95eXm4e/curl+/jqSkJKioqGDixInw8/OjJVosKigoqPWlz/u4XC7Cw8MbKBEhhMiu1atXw8nJ%0ACRs2bMCxY8fQu3dvqeOeQCBAXl4e0tPTcf36dcTGxuLFixf44osvsGDBAmhqarL9f+WzVF5eDldX%0AV3z99dcYO3ZsvTZzSU1Nxc8//4xr167hxx9/bMCUsok+qRHSRDRv3hyPHj2q1z3Pnj2DsrJyAyUi%0AtRGJRHj69GmdrtXV1QWHw0FOTo7U88bGxp8yGqmDc+fO1XpNmzZt0Lp16yozipycnPDvv/9iypQp%0AOHv2bENFJHXUoUMH/PTTT3j48CFOnjyJxMREnD59Wtx7CPj/3el0dXVhZWWFJUuWYOTIkfQ3VAaY%0AmZnh+vXrGD9+fJ3vSU1Nhb6+fgOmItLQuCff8vLy0L9//zr1eVqzZg169eoldVYswzD4+++/GyIi%0AqSMej4fffvsN8fHxCAsLw/HjxxEUFCT1Z8swDLhcLtzc3ODp6VltbynSOPbs2YPQ0FBs2bIFO3fu%0AhLOzM/r164fevXvDxMREYgZ0SUmJuHj5xx9/ICUlBTweD5GRkTAxMWHx/wU7qPhFSBMxfPhw/PLL%0AL+jbty8cHBxqvf7mzZsICQnBoEGDGj4ckYrP58PR0bFeHyJdXFyqXE8fItkxa9Ysie/fL5IwDANv%0Ab294eXlJXKugoIC///4bZWVl9VpuQBqeqakp5syZA+BN0+2XL1+Cz+fj9evX0NbWho6ODhVMZNCE%0ACROwdOlSGBkZwd/fv8YNDMrKynDgwAFERERg6tSpjZiSADTuyTs1NTXx38h3HT58GO3atZPYDdDS%0A0hLAmzFx8eLF4uMvX77Enj17Gj4sqRMbGxvY2NgAAB4/foynT5+Cz+ejuLgYWlpa0NXVRbt27T7J%0AxjDk0/Hw8ICbmxsiIyMRFhaG06dPo6KiAgzDQFNTEyoqKhAIBCgtLYVIJIKOjg7s7OywdOlSWFhY%0AsB2fNdTwnpAmoqysDFOmTMG1a9fQvXt32NnZwdzcHAYGBuBwOKioqIBAIEBmZibi4uIQHx8PExMT%0A/PrrrzAwMGA7/mdJKBTi/PnzEsdEIhG2bduGzp07Y+jQoeLjFhYWEAqFcHFxQVBQkPh4Tk4O1q5d%0Ai7S0tEbLTd54/Pix+GuRSITZs2ejU6dOEk3PNTQ08PLlS7i4uODSpUt49OgRJk6ciLS0NGRkZMDV%0A1ZV+doR8Ajt27EBwcDA4HA66d+9eZfzj8/l4+PAhkpKSIBAI4OTkhC1bttBy1UZG417T5O7ujoED%0AByIgIEDiuLRxjsY+Qj69kpISpKamVile6ujowNzc/IM3N2hqaMQnpIngcDjYv38/Tpw4gaNHjyIo%0AKKjKFsRva92Ghobw8/PD119/TW9yWKSkpAQXF5cqx/fv34+OHTtWOZeRkQGGYTB48GCJY4Qd708X%0A53A40NDQqHL85cuXYBgGRkZGKCoqasyIhHw2Zs6cCVdXVxw/fhwJCQkIDQ1FWVmZxDUtWrSAra0t%0ARo8eTbscs4TGPUII+fRUVFRgbW3NdgyZR8UvQpoQBQUFjB07FmPHjoVAIEBGRgZevHiBkpISNGvW%0ADJqamjA1NUXr1q3ZjkoIIYR8Uu3atcOiRYsAvHnZ83bJh6KiIjQ1Nak/GyGEEPIZo+IXIU2UtrY2%0AevbsyXYMQgghpNG9fPkSAoEAQqEQKioq4HA4VPwi5BMoKytDbGwsWrVqBS6XCwAwNzenJuiEEJlH%0AxS/yUSZMmIChQ4di8ODBNOgR8gFKS0tx9OhRmJiYoF+/ftDQ0ED//v1hbm7OdjRSiytXrkg0/i0q%0AKsLt27cRHh4O4M1OZBEREWzFI+SzUllZiVOnTuG3335DcnIySkpKqlyjr68PHo+H8ePH08shFtG4%0AJ9+KiooQEBAAhmGgp6eHsWPHYsmSJdDW1mY7GiGE1IiKX+SjKCsrY9u2bfjuu+9gaWkJJycnTJ48%0Ame1YhMiN169fY/369WAYBoqKinBxcYG/vz/atm3LdjRSi/LycuTn52PGjBkS20oDQGpqKh48eMBS%0AMkI+L0VFRfDz80NKSgr09fXh6OgIMzMz6Ovrg8PhQCgUgs/nIzMzE1evXsWpU6fg6emJFStWsB39%0As0TjXtPw1VdfITs7G3v27MHx48exdu1aDBw4kO1YhBBSLSp+kY+yd+9eiEQi3L17F4mJiUhKSmI7%0AEiFyadGiRcjJyUFYWBjOnTuH+fPnw9vbm+1YpBYMwyAgIKBK8evw4cNU/CKkkWzZsgW3bt3CypUr%0AMXbs2Cq/j++qrKzEsWPHsHbtWrRr1w4+Pj6NmJS8i8Y9+ebk5ARLS0tkZmZi8eLFmDFjBubNm4ev%0AvvqK7WiEECIVFb/IR2MYBlwuF1wuFxMmTGA7zmdr2rRpH3QfwzAIDg7+xGlIffXs2ROWlpaYOnUq%0AVq5cibVr1yIjIwPLly9nOxohhMi0mJgYjB8/HuPHj6/1WgUFBXh6euLu3bs4evQoFb9YRONe02Bm%0AZoaQkBAsXLgQmzZtgqKiIiZNmsR2LEIIqYKKX6RW9+7dw71791BUVITKykqp14wbN66RU5H3mZqa%0A4sCBA9A52wJ4AAAgAElEQVTV1YWqqmqd72MYpgFTkfrS1tbGtm3bsGnTJuzduxccDgcLFy6UuKak%0ApAQikUj8NZE/qamp+Pfff9mOQQAEBQVh8ODB4sbN7yosLISamlqNM4kI+woKCurdL4rL5Yr78xF2%0A0bgn/5o1a4aNGzeiqKgIGzduRKdOndC/f38Ab3Zeffs1gGqfJQghpKFR8YtU6/nz55g5cyZSU1PF%0AHzikYRiGil8yYM6cObh48SK0tbVx7NgxtuOQjzRv3jzw+XwcOHAAFhYWcHFxAfDmQyQ1apY/7/4N%0AFYlEGDduHEQiERWfZUBQUJDErmVv5ebmws7ODnv27IGtrS1L6UhdmJmZ4fr163Wa+fVWamoq9PX1%0AGzAVqS8a9+SbgoICNm3ahOHDh2P58uU4c+YMdHV1P3hlAiGEfGpU/CLV+vbbb/HXX39hwoQJGDhw%0AIPT09KCoqMh2LFINDoeDwMBAzJ49GxERERg1ahTbkchHWrFiBVJSUrB27VrweDwYGhpizZo1bMci%0A76mtgGVsbIyDBw9W+ZrIvppe/BDZMWHCBCxduhRGRkbw9/eHhoZGtdeWlZXhwIEDiIiIwNSpUxsx%0AJakLGvfkm4aGBpYtW4aAgADs27cPM2bMwOzZs9mORf6TnJxcp+sUFBTQo0ePaq/X09ODqanpJ0xG%0APhSfz8eAAQMQGxtLO67WARW/SLXi4+MxZswYLF26lO0opI6cnZ3RokUL7N+/n4pfTQCHw8GqVavg%0A4+ODn376CQsXLoSHhwfbscg7RCIRRo8eXeV4Xl6e+GWBiooKrK2tq3xNCPk03N3d8eTJEwQHB+PI%0AkSPo3r07zM3NYWBgAA6Hg4qKCvD5fDx8+BBJSUkQCARwcnKCv78/29HJe2jck30KCgrQ1NSs9oX4%0A4MGD0bVrVxw6dAhfffUVlJWVGzkhqY6Xl1etL+xEIhGUlZXx119/Vbn+7Yx1FxcXbN68uaHjkjoQ%0AiUQoLS2ll3V1RMUvUi0lJSV069aN7RiknkJCQlBQUMB2DFJHzZo1A5fLrbZPm5WVFfr27Yvjx49j%0AxowZ0NTUbOSEpDotWrTAF198Ue15HR2dRkxDyOdt5syZcHV1xfHjx5GQkIDQ0FCUlZVJXNOiRQvY%0A2tpi9OjR4PF4LCUlNO7JN21tbSQmJtZ4zfjx4xEdHQ2hUEjFLxlS15nn7/a5XL9+PYyNjSXO05Lx%0AxldSUoJXr15VOS4QCMAwDJ49e4bXr1+Ljzdv3hwvXryQ+m+9//P8nDAiKhOSasydOxfFxcXYtWsX%0A21EI+axFRUUhLi4OK1asAIfDYTsOIU0Kl8vFhg0bqsyWzc3Nha2tLfbt20eFEjkkEokgEAhQWloK%0ARUVFaGpq0kO4HKFxT74JhUI0a9aM+lrKOS6Xi6ioKJiZmbEd5bN39uxZzJkzR+rvlLQesseOHcPY%0AsWOrHGcYBn///XeDZpVlVPwi1Xr58iV8fHzQvn17+Pv7o2PHjtTzS4bdunULFhYWH/VvVFRUIDMz%0As967ZhFCiLzicrlo0aJFldklFRUVyMjIgImJCdTU1KrcxzAMTp061VgxCSGEkAb16NEjPHjwAI6O%0AjgCo+CVLcnJykJKSUufr+/Xrh759+2L58uUwMjIS/xtr165FWlpaQ8WUebTskVRLX18fS5YsQUBA%0AAC5cuABFRUWpb98YhkFSUhILCcm7vLy84OvrC39//w96u52WlobFixfD2dmZil+EkM9Gnz59qj1H%0ASzsIIYQ0FdnZ2di0aRO+++47qRuDXLt2Dfv37xcXv4jsMDIygrOzc73vs7GxERcvMzIyPnUsuUPF%0AL1Kt6OhozJ07FwzDoE+fPjA0NISSkhLbsUg1Dh48iEWLFuH48eMYN24cPDw80KpVqxrvqaiowNWr%0AV/HLL78gLi4Onp6emDx5ciMlJoQQ9h06dIjtCIQQQkiDEwgEOHfuHFasWAENDQ38/fff2LlzJ3bu%0A3AkAUFdXR2FhIcspSW0WLFiABQsWwMDAgO0ocoeKX6Ra27Ztg7GxMUJCQsTTJYns6tmzJ06dOoXD%0Ahw8jJCQEu3fvhrGxMaysrGBiYgJdXV2oqKhAIBAgLy8P6enpuHnzJkpKSmBnZ4eDBw+id+/ebP/f%0AIIQQQgghhDSwly9f4tKlS+LvlZWVUVpaymIiUhe//fYbpk+fDgMDA+Tn5yM4OBh37txB69atMW3a%0ANLRu3ZrtiDKLil+kWjk5OZgxYwYVvuSIsrIyJk+ejEmTJiE+Ph6JiYlITk5GcnIy+Hw+iouLoaWl%0ABR0dHZibmyMwMBD29vZo27Yt29EJIYRV2dnZSEhIAJ/Ph5GREezs7KCnp8d2LFIHNjY2KCkpqfd9%0A1LaBEEL+n5KSUpVdconseduyvbKyEhMnTsS9e/dgZWWFxMRE/Pnnnzh9+jR9fqkGFb9Itbp27fpB%0AHyYJ+xQUFGBrawtbW1u2oxBCiMwLCgrCTz/9hPLycvExVVVVLFmyBB4eHiwmI3WxYMECLFq0CF27%0AdkXHjh3ZjkMIIXKpWbNmEAqFbMcgdXT69GmkpaVh8+bNcHV1RVlZGSZNmoR9+/Zh/vz5bMeTSVT8%0AItVasGABZs6ciYEDB6Jbt25sxyGEEEI+uZiYGAQFBaFPnz7w8/NDq1at8PjxY4SEhGDFihXQ09PD%0AoEGD2I5JajBq1CicOnUK9+7dw8GDB6Gurs52JEIIkTuKioriWUVEdjEMAwC4fPkyTExM4OrqCgDg%0AcDjw8fFBcHAwFb+qQcUvUq3ff/8d3bp1w9ixY9GvXz+0a9eu2u3eAwMDWUhICCGEfJyQkBCYmpri%0AwIEDUFRUBAC0b98e9vb2+Prrr/H9999T8UsOzJkzB2PGjMH//vc/BAQEsB2HEELkztuiSkVFBRQV%0AFcXfE/adOXMG//vf/ySOPXnyBKamphLHTE1N8eTJk0ZMJl+o+EWqtXv3bvHX8fHxiI+Pl3odFb8I%0AIYTIq7S0NHz55Zfiwte7vvzyS0yZMgWZmZnircKJbOrWrRusrKwQFRVFxS9CCKlBXl4eACA/Px8A%0A8OrVK4hEIvH3b2d/KSgoUAFMRmhqaqJNmzYAgDt37gB4M9Pr/R5tQqEQSkpK4u/p5yeJil+kWsnJ%0AyWxHIISQJunevXvo0KED2zEIgMLCQrRs2VLqOVNTU4hEIjx79oyKX3IgJCSE7QiEkBrMmjULQ4cO%0AxYABA2h5MktEIhFGjBgh8T2PxxN/zTCMuPj1tshC2Gdvbw97e3sAwNmzZwEAJiYm+P333yUKXnfu%0A3IGJiYn4vmHDhjV+WBlGxS9SLWlLHAkhssPd3R3Ozs5wcnKqMu2ZyLYRI0bA1NQUzs7OcHZ2Rpcu%0AXdiO9Fl79y3pu1RVVQG8WQJCCGEfjXvy7fHjx1iwYAEUFBRgY2MDZ2dnfPHFF2zH+my0atUK69ev%0Ar/W6Zs2oRCAP3NzccOLECWzbtg1z5szBkydPsG/fPvj4+AAAFi9ezHJC2cOIqKsdkSI/Px8pKSnI%0Azs6GQCCAUCiEiooK9PT00L59e1haWtIfRkJYNmvWLNy8eRO5ubkwNzeHs7MzLfeRExcvXkRycjJu%0A3LiB27dvo3nz5rhw4QLbsT5LXC4Xrq6uUjd2KSoqws6dO+Hh4VFl5hfDMJg0aVIjpST1sXfvXgwd%0AOhStWrViOwr5xGjck3/FxcVISUnBjRs3kJSUhAMHDrAdiRC5wuVyERUVBTMzM8ybNw+nT5+GiooK%0ASktL0blzZ/z6669QUVFhO6ZMouIXkfDgwQNs3LgRly9fRmVlpdQdPxiGgbq6OsaMGQN/f39oamqy%0AkJQQ8lZWVhYSExORlJSEdevWsR2H1FNZWRlSU1NhZWXFdpTPEpfL/aD7GIZBWlraJ05DPgUul4sN%0AGzZg1KhRePXqFaZNm4Y1a9agU6dObEcjnwiNe4SQz9W7xS/gzSZ1aWlpMDExwfDhw8HhcFhOKLuo%0A+EXE0tPT4enpCeDNNEoejwczMzPo6emBw+FAKBSCz+cjMzMTcXFxiIiIgKGhIY4cOQIdHR2W0xNC%0AiOy4f/8+EhMT8erVK1RUVFT7ImHWrFkspCPvevz48Qff+25fDcKeVatWwcLCApaWljA3N0fnzp3F%0Axa/c3FzY2tpi7969sLW1ZTsqIU3e06dP8fTpU/D5fBQXF0NLSws6OjowMzODhoYG2/EIkXtBQUHw%0A8fGh5+8PQMUvIubn54f79+/j8OHDdfpAn52dDS8vLzg6OmL16tWNkJB8atR0W7aVlpbi1q1bUj9E%0Ampubw9zcnO2IRIrr169j8uTJqKysFL88kIZhGFrqSMgn8O233yIlJQX//PMPlJSUUFJSgr59+8LN%0AzQ3t2rXDuHHjsG/fPnFTZyK7aNyTTwkJCQgLC8ONGzeQk5Mj9YWPoqIiOnXqhAEDBsDT0xOGhoYs%0AJCWEfM6o+EXEevfujWnTpuHrr7+u8z3BwcE4fPgwrly50oDJSEPhcrnUdFvGlJWVITIyEidPnsTt%0A27chFAoBABoaGlBTU4NAIEBpaSkYhoGOjg5sbW0xceJEqf2KCDtCQkKwbds2/P777/RWTg6sXbsW%0APB4P1tbWtPuYnHtbOPHx8YG1tTUKCwuRnp4OkUiEDh06oFevXujSpQs6d+6MTp060dIQGUHjnvyK%0Aj4/H+vXr8eDBA/Tu3RvW1tawsrKCiYkJdHR0oKamBj6fDz6fj/T0dFy/fh2XL19Gbm4uRo0ahQUL%0AFlD7FBlSVlYm9e9it27dcPr0adpkgsg9Kn4RsT59+iAgIAATJ06s8z0hISHYtGkTUlJSGjAZaSjU%0AdFu2hIaGYsuWLSgpKYGzszOsra3Rp08fGBsbQ1FRUXxdcXGx+EPkn3/+iZSUFNjY2GDNmjW0DEsG%0ACAQCzJ8/X7wMq7qdcxmGoT5fMoDL5YJhGCgqKqJ79+7g8XiwtbWFhYUFGIZhOx75AO/2/Hr06BGc%0AnZ0xZswYlJeX4++//0ZGRgZatmyJ8+fPsx31s0fjnvxasWIFwsPDMXr0aEycOBHt2rWr032VlZWI%0AiYnB3r178fLlS/z444+wtLRs4LSkLmbNmgU3NzcMGjRI4vj7PaaIfMnOzoafnx9iYmLYjsI62q6P%0AiPXs2RMnTpzA+PHjoaysXOv15eXlOHXqFNq3b98I6UhDcHBwgIODA4D/b7pN2OHn54fU1FT4+flh%0A3Lhx0NbWrvZaVVVV9OzZEz179sTUqVORmpqKn3/+GSNHjsT27duprw3Lnj9/jrt37yI2NrbG66hh%0Aumw4c+YMrl69imvXruH69etISkrCjh07oKWlhb59+8LW1hY2Nja0c6AMc3JygqWlpfi/d72dzTd0%0A6FDx38aysjI8evSo0XMSSTTuybfbt28jNDS03puGKCgoYNiwYRg6dCj27duH69evU/FLBhQWFiI2%0ANhaOjo5sRyEfITk5Gd26dZOYwScUCpGVlcViKtlBxS8iFhgYiPHjx8Pd3R3Tpk2Dra2t1CU7paWl%0AuHr1KoKDg3Hr1i3s2LGDhbSkrgoLC5GSkoJXr16hX79+1fZY4HA4NAuFRc2aNcPp06c/qAeGpaUl%0Adu7ciejoaGRnZzdAOlIfcXFx4PP52Lx5M9q1a4dmzWiolWXt27dH+/bt4e3tDeDN5i9Xr17F1atX%0AER8fj3PnzoFhGLRp0wY2Njbg8Xjo168fNW6WId988w1SU1Nx9uxZbN68GQzDYNOmTUhISECXLl3A%0AMAwqKirE13M4HOp3KQNo3JNvoaGhErPz6othGPj5+UntD0Ya34kTJ6CsrAwXFxe2o5AaZGRkwNXV%0AtdqXp97e3jh79izN0qsGLXskEm7duoXly5cjPT0dDMNAX18fBgYG4HA4KC8vh0AgQE5ODioqKqCv%0Ar4/FixfD1dWV7dikGrt370ZwcDCKi4vBMAz27Nkjfjt67tw5/Pbbb1i2bBmMjIxYTkpI05GVlYWv%0Av/4aO3bsQMeOHdmOQz5CZWUlbt++LZ4ZlpycjJKSEigqKsLS0hK//vor2xHJe4RCISwsLODh4QFl%0AZWUkJibi7t27UFRUROvWrcHlcsHlcmFpaQkbGxu24xIit2JjYxEXF4cZM2bUOGvvrezsbISEhMDT%0A05N6R8kYgUAAZ2dnTJ06Fb6+vlXO07JH2ZGRkQEXFxekp6dLPS/tZ1VbwexzQq+jiQQLCwtERETg%0A5s2biI+PR0ZGBl68eIHS0lKoqKjA0NAQgwcPhpWVFezt7eu0PJKwIywsDFu2bIG7uztsbGwwd+5c%0AifMODg7YsGEDdu/ejeXLl7OUkrx16tQpnD9/HmvXrq3Th8hHjx5h48aNmDFjBm1UIGNevHiBwsJC%0AuLm5QU1NDRoaGtX2jrp48WLjhiP1oqCgIF5KN2LECFy6dAknT57ErVu3cPPmTbbjESmUlJQAvNnE%0AZ9SoUXjx4gXs7OywfPlyaGlpIT09HUlJSbh48SIVv1hG4558O3DgAF6+fInFixfX6XpjY2NER0dD%0ASUkJ8+bNa+B0pK5EIhEWLlyIli1b1qvvM2EPwzB4/vw5EhMToaqqClVVVairq0NVVZV6ldaCil9E%0Aqrd9FYj8OnjwIAYOHIjvvvsOubm5Vc5zOBwMHz4c0dHRLKQj7zt27BhEIlGdHgAAoG3btrh//z5O%0AnDiBFStWNHA6Uh+Ghobw8PBgOwb5SAUFBeKlj/Hx8eJ+GQYGBnBzcwOPx2M5IanOu71O3j4ItGrV%0ACra2trSkR4bQuCff7t27Bzc3tzpfr6ioCEdHR8TFxVHxS0aUl5dj4cKFuH79Oo4fPw4FBQW2I5E6%0A+ueffyQmNjAMA5FIRMWvWlDxi0iVn5+PlJQUZGdnQyAQQCgUQkVFBXp6ejA3N4eFhQX1sZFxmZmZ%0AtT6At27dGk+fPm2kRKQmjx49gru7e73usbe3R0JCQgMlIh+qdevWmD17NtsxSD0JhUIkJycjPj4e%0ACQkJuHPnDioqKqCiooLevXtj/Pjx4PF4tJRVDvz1118QCoUAABUVFTg6OkJLS4vlVOR9NO7JNz6f%0AD2Nj43rd06pVK9pxTgaUlZUhISEBW7duxaNHj7Br1y6Ym5uzHYvUA4/HQ3x8PIqKilBUVITCwkIU%0AFRVh2rRpbEeTaVS9IBIePHiAjRs34vLly6isrJTahJJhGKirq2PMmDHw9/eHpqYmC0lJbdTU1FBU%0AVFTjNf/++y8tXZURAoEALVu2rNc9xsbGeP78eQMlIh/j/v37SExMxKtXr1BRUVHt39JZs2axkI68%0Aa//+/YiLixP38wKATp06YdKkSeDxeLCyspKYSURkX3R0NPr27Qs9PT1oaGhg165dbEciUtC4J99U%0AVVUlNpKoCw0NDRQUFDRQIlIXw4YNw8OHDwEAJiYmOHbsGL3UkUMMw0BPTw96enoSx2n2V82o+EXE%0A0tPT4enpCQDw8PAAj8eDmZkZ9PT0wOFwIBQKwefzkZmZibi4OISGhuLSpUs4cuSI1F0hCbvs7OwQ%0AEREBPz8/qedzcnJw/PhxdO/evZGTEWnU1dXFD951paysjOLi4gZKRD7U9evXMXnyZFRWVor/fkpD%0AxS/Z8MMPPwAAtLW14eTkhIkTJ1I/ITk3Z84crF+/HqNGjYJAIMCqVaswe/ZstG3blu1o5B007sm3%0AVq1a4e7du/W6599//6VnBpaNGzcOjx8/RkJCAu7fv4+QkBCsWLGCVvQ0IZMnTxb3vwQgnglNqPhF%0A3rFp0yZoa2vj8OHDMDExkXqNrq4uzMzM4OjoiEmTJsHLywtbt27F6tWrGzktqc2cOXMwZswYfPXV%0AV/jyyy8BAK9evcJff/2Fq1ev4sCBAygoKEBAQADLSQkAmJqa4tatW/W6JzMzEwYGBg2UiHyof/75%0AByoqKvj999/pQ74cCA4ORlxcHC5fvozIyEicOnUK7du3B4/HA4/Hg7W1NVRUVNiOSWqwZ88eWFhY%0AoFu3btDQ0JCYaSkUChEVFQV3d3cqfskYGvfkm729PY4cOYIFCxbUaVlxRUUFzp07Ry9dWTZp0iTx%0A1ydPnsSaNWvw8uVLBAUF0YyhJqJLly4SK7MKCgqozc1/qPhFxG7evIlp06ZVW/h6X+vWreHl5YXD%0Ahw9T8UsGtWzZEocPH8aiRYswY8YMAMDChQsBvJkSa2RkhJ07d9LGBjLC0dERwcHByMnJgZGRUa3X%0Al5aWIjo6GtbW1o2QjtTHiBEjEBsbi0OHDsHS0hJqampSr2MYBlZWVo2cjrxv4MCBGDhwIIA3sxJi%0AY2MRFxeHEydO4JdffgGHw0HPnj1ha2sLGxsbdO3aleXE5H03btzA/v37IRAI0KZNGzAMg0uXLsHY%0A2LjePYlI46FxT759+eWXOHToEBYtWoSgoKBam6UHBQUhKysLS5YsaaSEpDajR4+Gubk5fH19sW3b%0ANgQGBrIdiXwCc+fOhZmZmfj7Bw8e4MKFCywmkh1U/CJiCgoK9e5roqmpicLCwgZKRD6Wqakpjh49%0AirS0NNy8eRP5+flQU1NDhw4dYG1tDUVFRbYjkv94e3vjl19+wTfffIP9+/dXWzB569tvv8WLFy/g%0A5eXVSAlJXT1//hx3795FbGxsjdcxDIO0tLRGSkXqolWrVvDy8oKXlxfKy8uRnJyMK1eu4MqVK9iy%0AZQu2bNkCHR0d2NjYwNbWFl988QXbkQmAn3/+GcCbBuopKSlYuHAh7t+/j2+++QYFBQVgGAb79+9H%0AWloaunTpgs6dO1fpk0IaH4178k1PTw/r1q1DYGAgJkyYgJUrV0rtHcXn87Ft2zYcO3YMTk5OGDBg%0AAAtpSXUsLS2xceNGzJo1C8OGDQOXy2U7EqkDPp+PGzdu4PXr1xL/SZu9RzP6/h8jktaFl3yWpkyZ%0AgqdPn+LEiRN1aoJeXl4OLy8vVFRUICwsrBESEtK03bhxA5MnT0bLli2xePFiODg4VLnmwYMH+P77%0A73H58mX4+Phg6dKljR+U1OjAgQPYunUr1q1bh3bt2tXYR6NDhw6NmIx8jFevXuHChQs4deoUkpKS%0AIBKJqHgpo7hcLjZs2IBRo0YhMTEREyZMgIODA4qKipCWloaioiJ069YNoaGhbEf97NG4J//Onz+P%0AJUuWoLCwEJ07d4alpSV0dXVRUlIi3vylpKQErq6uWLduHW20JKNmz56NnJwcHDlypMo5LpeLqKgo%0AidlEhB0ZGRlwdXXFnj17JPo6KyoqQkVFBa9fv8bZs2clflZv76HPLDTzi7wjMDAQ48ePh7u7O6ZN%0AmwZbW1up/WpKS0tx9epVBAcH49atW9ixYwcLacmHqKysRElJSa1vVwk7rKyscOjQIQQGBmL69OnQ%0A0dFBt27dJD5EZmZmAgD8/PwwZ84clhMTaRwdHXHkyBF06NCBdlBqAm7fvo34+HjExcXh5s2bKCsr%0Ag7KyMvr06cN2NPKfyZMnw8LCAt27d4eFhYXEubcPAD4+PrC1tQXwZoZYVlZWo+ckVdG4J/+GDBmC%0A3r174+DBg7hw4QKOHj0qPqeuro5+/frB29sbdnZ2LKYktZk6dSpGjx6N9PR0mv0lB/r06YM//vgD%0AqqqqUFNTExeV6WdXMyp+EbHOnTsjJCQEy5cvx7x588AwDPT19WFgYAAOh4Py8nIIBALk5OSgoqIC%0A+vr62LRpEwYPHsx2dALg4MGD4PF4aN++fZVzd+/exQ8//IBr166hoqICWlpaGD58OGbPni3REJGw%0Ar3v37oiJiUFERAQuXLiAO3fugM/ng8PhwNjYGN7e3vD09JT6cyay4cWLFygsLISbmxvU1NSgoaFR%0A7ZTzixcvNm44UqvHjx+Li11Xr16FQCCASCRC27ZtMW7cONjZ2aFv3740e0GG9OvXD6mpqQgPD8fz%0A58/BMAz27duHrKws8YPAu7+Dbdu2peb3MoTGPfmnp6eH2bNnY/bs2SgrK4NAIACHw4G2tjbb0Ugd%0Ade7cGR06dEBUVBQVUOSAsrKy1J6WtMSxZrTskUh18+ZNJCQk4MGDB3jx4gVKS0uhqKgILS0ttG3b%0AFlZWVrC3t6cP/zKkc+fO4q3d3/XgwQN4eHigvLwcgwYNQosWLZCeno6EhARwuVwcPXqUdjIj5BPK%0Azs6u81Lw2bNnN3AaUpvCwkJcvXoVcXFxiI+PR1ZWFkQiEVRVVdGvXz/Y2dnB3t4erVq1YjsqqYOn%0AT59i4MCBGDx4MCoqKpCcnIz8/Hzo6uqic+fO4HK54HK56NKlCxVTCCHkHVFRUeDxeFV276Rlj7Lj%0A6dOnmDt3Ln799Vep56X9rGjZ4/+jmV9Eqp49e9IugHKmujr2li1bUFFRgSNHjkjsUnb27FnMmTMH%0A+/btg7+/f2PFJHVQWloqflirqV8UkU2tW7emopYc6du3LyorKyESidChQwf4+vrCzs4OVlZWUFJS%0AYjseqaeWLVsCAAYPHoxRo0bhxYsXsLOzg5eXF5SVlZGeno4///wTFRUViImJYTkteYvGPfmUk5OD%0A7du34/Lly+Dz+WjRogWcnZ0xbdo0aGhosB2P1NOwYcOkHg8ICICurm4jpyHStGzZstrCFwCkp6dL%0APU7znd6g0YWQJqyyshJxcXEYM2aMROELAFxcXBAdHY3o6GgqfsmIu3fvYt26dbhx4wYqKyvB4XDg%0A6OiIBQsWiB/oiGwrLy9HWloasrOzIRAIIBQKoaKiAj09PbRv357emsqgQYMGiWd3GRkZsR2HfGJv%0Al4D06NFD3PMLAIRCIVuRyDto3JNfL1++xLhx4/Ds2TNYWFigd+/eePr0Kfbv349Lly7h8OHDVWYQ%0AEfkUEBDAdgTyETQ1NWl36v9Q8YtIEAqFuHz5MkpKStCjRw/xWuLKykocOnQI0dHReP78OUxMTDBq%0A1CiMHj2a5cSkJgUFBSgpKanSAPitXr16ITY2tpFTEWmysrLg7e2N0tJSDBkyBCYmJnjy5AkuXryI%0ApKQkhIaG0oO5DHv27Bm2b9+OmJgYFBcXS33DxjAMjIyM4OnpiUmTJtGycRnx448/1vue9PR0/P77%0A78pQGdgAACAASURBVPRAIKMuXbok/v3icDjo1KkTOByOxDU0q499NO7Jt127duHFixfYu3evRGE5%0AJSUFU6dOxfr167F+/XoWE5L6KCsrwy+//ILhw4dT4bmJad68Of0u/oeKX0QsPz8fPj4+uHfvHkQi%0AEZSUlLBixQp4eHhg/vz5OHPmDLhcLszNzZGZmYmlS5ciPj4emzZtYjs6+c+TJ0+QnZ0NbW1taGlp%0AQVFREQCk7toJvJmlUlFR0ZgRSTWCg4NRXl6OkydPokOHDuLj2dnZmDBhAlavXo1du3axmJBU5+HD%0Ah/D09ERBQQEGDRoEHo8HMzMz6OnpgcPhQCgUgs/nIzMzE3FxcQgKCsL58+dx8OBB2nlVTqWlpWHn%0Azp1U/JJR7xZMtLS0EBkZyWIaUh0a9+TbpUuX4OrqKlH4At7Mspw2bRo2b96MZcuWQV1dnaWEpD5K%0AS0uxZcsWdOvWjYpfpMmi4hcR2717NzIyMjBnzhz06dMHKSkpWLduHbS0tBAVFYUff/wRTk5O4utD%0AQkKwdu1a2NraVmmyTtixY8cO7NixA8CbWSZvd5krLCyUen1qaioNcDIiPj4eI0eOlHgAAN70j/L3%0A98fKlSvB5/OrLWQS9vzwww9gGAZhYWHo1KlTtdf16tUL7u7uSE9Px6RJk7B9+3YsXry4EZMS8nl4%0A/vw5vvrqK2zbto2a2sswGvfk27Nnz9ClSxep56ytrVFeXo5//vmHegjLEeoLRZo6Kn4RsfPnz2PE%0AiBH4+uuvAbx5c5OXl4c1a9Zg2LBhEoUvAPDx8cGVK1dw/PhxKn7JgNDQUBQUFEAgECA/P1/8n0Ag%0AQPPmzatc/+TJE1y/fp3WgMuI3NxcdOzYUeo5S0tLVFZW4v79+7CysmrkZKQ2iYmJ8PX1rbHw9S4u%0Alwtvb2+EhYVR8YuQBiAUCnHv3j2UlJSwHYXUgMY9+VZeXl5tYdLQ0BAA8Pr168aMRGpx586das+9%0A/Vk9evSo1l5tKioq9GKByCUqfhGxZ8+eoVu3bhLHBg0ahJ9//hk2NjZS77G2tkZQUFBjxCO1qK6v%0AV3WMjY1x9erVBkpD6quioqLanZH09fUBgB7kZFRlZWW9m/rq6+sjLy+vgRIRQhiGETe7r05eXh4O%0AHz5My1dZQuNe01Xb7x5hh7u7e60/m1WrVtV6jZmZGc6ePfspoxHSKKj4RcT09PRQXFwscczAwEDi%0Af9+noqJCU2QJ+URev34NPp9f5bhAIAAAFBUVST1PS0LYZWFhgcjISIwfPx7NmtU+rIpEIkRHR8PU%0A1LThwxHSRL1+/Rq9evWq9iFNJBLB3d29ynGGYfD3338DeFP8ot5t7KJxT76tXLkS3377bZXjb58N%0A/P39oaCgIHGOYRgkJSU1Sj4i6eDBg5/k31FRUfkk/w4hjY2KX0SsS5cuSE1NlTimoqICHR2dav/I%0A3b59Gy1atGiMeKQB/PXXX9DQ0KCpyzJizZo1WLNmTbXnZ8+eLfV4WlpaQ0UidTBz5kxMnDgRPj4+%0AmDlzJvr27VttESw1NRVBQUFITEzEhg0bGjkpkWbatGn1vicnJ6cBkpD64HA4mDNnDtsxyEeicU9+%0AUdsM+WNtbV3vewQCAVRVVavsmEuIPKLiFxHz8fHBtm3bJJqL6unpVbs0LicnB2fPnsXYsWMbMyb5%0ARF69egUvLy9oaWkhISGB7TifPZp5IL969+6N3bt3Y9myZfDz8wOHw0GbNm1gYGAADoeD8vJyCAQC%0AZGVloaCgAKqqqli2bBnc3NzYjk4A/PPPPx90H20Wwq5mzZphypQptV6Xn58PkUgEbW3tRkhF6oPG%0APfm2fv16tiOQBiYUCsHj8fDzzz+Dx+OxHYeQj8aIaM0a+UBpaWm4d+8e+vfvL7WhOpFtIpEIq1at%0AgqGhIfz9/dmOQ4jcKy8vR2xsLOLj45GZmYnnz5+jtLQUioqK0NLSQtu2bWFlZQVnZ2d6ECekkQQE%0ABMDQ0BArVqyoci4jIwOurq40i4iQRvTs2TNaNcKisrIy5ObmSj2nra0NdXV1iWMDBgxAYGAgbW5G%0AmgSa+UU+WOfOndG5c2e2Y5APxDAMVq9ezXYM8pGSk5PRq1cvtmMQvJmJ4ujoCEdHR7ajEPLZmDVr%0AFu7evYtmzZpBWVkZ6urq0NbWRo8ePeDn5wd1dXUUFRWxHZN8QjTuyZ+SkhLExMQgIiIC165dE/fd%0AI40vPj4e06dPl3puwYIF8PX1lTimq6srte8eIfKIil+ENFGLFy+Gh4dHjR8QT58+jX///feDet4Q%0A9jx58gQRERGIjIxEVlYWzVqQIeXl5UhLS0N2djYEAgGEQiFUVFSgp6eH9u3bw8zMjO2IhDQpOTk5%0A0NDQQJcuXSAUCvH69Wvk5eXhyZMnAN70LqWdVeUfjXvy6fr16wgPD8e5c+dQVFQEDQ0NjBw5ku1Y%0Anz2RSITt27dLfL9x40ap16qrq+P169eNFY2QBkXFL0KaqPDwcPTt27fG4ld+fj5+/vlnKn7Jgdev%0AXyMmJgbh4eG4ceMGKisr0bZtW8yYMYPtaARvlnFs374dMTExKC4ulroLLsMwMDIygqenJyZNmgRl%0AZWUWkpL6yM3NhZ2dHfbs2QNbW1u245Bq2Nvb45tvvpF6TllZGaWlpY2ciHwKNO7Jp6ysLHGh8smT%0AJ1BWVoa9vT2GDx8OBwcHapwuAxiGgbOzs8Sxn376Seq1KioqKCkpaYxYpBaOjo7V7nBcH23atMH/%0A/ve/T5BI/lDxi5AmQiQSibcGf/vgXd0W4iKRCDk5OTh16hT1HpJxCQkJiIiIwLlz51BSUgJ9fX1M%0AnDgRw4cPR9euXdmORwA8fPgQnp6eKCgowKBBg8Dj8WBmZgY9PT1wOBwIhULw+XxkZmYiLi4OQUFB%0AOH/+PA4ePAg1NTW245NaUGtU+cbhcKj4JWdo3JM/hYWFiIqKQnh4OG7evAmGYdCvXz88fvwYvr6+%0A1RaniexTUlKiv6EywsHBodril1AoxPHjx+Hs7AwDA4Ma/53azjdlVPwipIkoLy/HkCFDUFhYCODN%0AW53athAXiURYvHhxY0UkdZSZmYmIiAicOnUKz549g4aGBoYPH47Q0FB4eHjQh0gZ88MPP4BhGISF%0AhaFTp07VXterVy+4u7sjPT0dkyZNwvbt2+n3j5AGUFlZKf5aQUEBQqGQxTSkLmjckz8ikQhXrlxB%0AREQELly4gJKSEnTs2BHz5s3DiBEjYGhoCC6Xy3ZM8pGUlJRQXl7OdgwCSN245a38/HwcP34cX331%0AFSwtLRsxlXyh4hchTYSSkhKWLVuG7OxsiEQi7Ny5E4MGDap2UwIdHR307t2bNi2QEQUFBThz5gwi%0AIiLw119/QVFREXZ2dli4cCEcHR3B4XAQGhrKdkwiRWJiInx9fWssfL2Ly+XC29sbYWFhVPwi5BPz%0A9/fHH3/8IXGsW7duLKUhNaFxT77Z29sjNzcXLVq0gKenJ9zc3KjY1QQxDEPFLzkgbUaYUCjE8+fP%0AYWJiwkIi2UTFL0KaEDc3N/HXO3fuxJAhQ2hrYjlha2sLkUgES0tLLFu2DC4uLtDV1WU7FqmDyspK%0AaGlp1esefX19asJNSAMYM2YMrK2txd/HxcXh+fPnAIBbt25h586d4nPFxcWNno/8Pxr35FteXh6U%0AlJTQqVMndOnSBaampmxHIh8pKysLiYmJEsfy8vKgo6PDUiLyvqKiIvD5/DoVtBITE/H111/jzp07%0AjZBMPlDxi5Am6uDBg2jXrh3bMUgdaWpqIjc3FwKBAAUFBSguLqaHADlhYWGByMhIjB8/Hs2a1T6s%0AikQiREdH04OCHFBTU0NAQADatm3LdhRSRwMHDpT4vrS0FKdOnQIAVFRUoKioSOK8lZVVo2Ujkmjc%0Ak29xcXE4c+YMIiMjMX/+fKipqcHJyQkjR45E//79P0ljbtIwqutleeTIERw9ehQikQgMw4ivo88r%0AsuPs2bPYsmULEhISJI6rqalhz549Es9+urq6qKioQEFBATQ1NRs7qkyi4hchTdS7b76J7IuNjcXl%0Ay5cRGRmJ4OBg/Pjjj+jVqxfc3NwwbNgwaGhosB2RVGPmzJmYOHEifHx8MHPmTPTt27faIlhqaiqC%0AgoKQmJiIDRs2NHJSUl9vi19EfjVr1ky8ZKdHjx44dOgQy4nIWzTuyTdtbW14eXnBy8tL3LPtt99+%0AQ0REBJo3b47hw4ezHZFI0bt3bxw7dqzK8R9++KHa2bB6enoNHYt8pMLCQtjY2EBRUVF8TF1dHQzD%0AgM/nU/HrP1T8Ih/F0dERzs7OcHZ2Ro8ePdiOQ95z/vx5hISE4NGjR8jPz5d6DcMwSEpKauRk5H0K%0ACgoYMGAABgwYgMLCQpw9exYRERFYvnw51qxZU+MOL4RdvXv3xu7du7Fs2TL4+fmBw+GgTZs2MDAw%0AAIfDQXl5OQQCAbKyslBQUABVVVUsW7ZMYpkykS9JSUmIiIiocUMR0jjGjx+PVq1aVXteQUEBFRUV%0AjZiI1BWNe02HmZkZAgMDERgYiISEBERGRooLLKdOnYKioiKcnJzQsWNHlpMSTU1NdO/evcpx+tnI%0AN3t7e+zcuRO2trbiY8rKyhCJRLTE/x2MiPbwJh9h5cqVSE5Oxv3799G8eXMMGTIEy5cvZzsWARAR%0AEYFFixZBV1cXPXr0wLVr19C+fXu0adMG9+/fx927d8Hj8WBoaIj169ezHZdUIzs7W7wDVnZ2NrS0%0AtDBo0CA4OzvDxsYGHA6H7YjkP+Xl5YiNjUVCQgIyMjLw/PlzlJaWQlFREVpaWmjbti2srKzg7OwM%0AbW1ttuOSenr8+DEiIiIQGRmJrKwsMAyDtLQ0tmORWvzyyy/49ddfERMTw3YUUkc07jUNxcXFiImJ%0AQWRkJK5duwaRSIQ2bdrA2dkZc+bMYTseIXIpNDRU6rJHS0tL7Nq1S6L49fLlS/B4PISHh9MGZ/+h%0A4hf5JPLz83Hjxg0kJSVh/vz5bMchAEaNGgVlZWUcPHgQysrK8Pb2Rq9evTB37lwAb9aMr1u3jnqD%0AyZEbN24gPDwc586dQ2FhIdTU1ODg4IDNmzezHY2QJun169eIjo5GeHg4kpKSUFlZiQ4dOmD48OFw%0AdXWtccYRkQ0VFRUSy0CIfKFxr2nIyclBZGQkIiIikJmZSS8OCPlA9Sl+vXr1CjY2NggLC0PXrl0b%0AO6pMouIXkaq0tBT5+fnQ1dWtUwNnInt69uyJuXPnwsfHBwCwdOlSvH79Glu3bhVfs3z5cjx9+hR7%0A9+5lKyb5AGVlZTh//jzCw8Nx9epV3L59m+1IpBZ37txBVlYWdHV10atXL5q5IOMSEhIQHh6O8+fP%0Ao7i4GAzDgMfjYeHChejQoQPb8Qj57NC4J3vCw8MxbNgwqKio1Ou+W7duwcLCooFSkY/RrVs3nD59%0Amhrcy7D6FL/y8vLQv39/HD9+HJaWlo0dVSYpsB2AyJa7d+9i4sSJ6NWrF+zt7dG7d28EBgbi6dOn%0AbEcj9aSjoyNu8gu82anlwYMHEtd07twZycnJjR2NSBEUFIRnz57V6VoOhwNXV1fs3bsXFy9ebNhg%0ApE6ePXuG7777DlOmTMGWLVuQl5cH4M3yHQ8PD4wZMwaBgYHw9fWFo6Mj/vzzT5YTk/dlZGRg69at%0AcHBwwOTJk3Hp0iWMHDkShw8fhkgkgoWFBRW+ZFRkZCRmzpwJgUBQp+sfPXqEgIAA/P333w2cjNSE%0Axj35tmzZMtjZ2eHbb79Fenp6ne+jwpds4fP54l0dy8vLq90JkpCmgKb0ELGsrCx4e3ujtLQUQ4YM%0AgYmJCZ48eYKLFy8iKSkJoaGhMDIyYjsmqaMOHTrg6tWrmDRpEgCgV69e2LZtG/7991/xUp20tDTa%0ATUlGHDp0CMHBweDxeBg7diwGDhxYp6U6BgYGjZCO1CQnJwfu7u549eoVWrZsiYSEBERFRWH37t2Y%0AMGECtLW1sX79epiYmODBgwfYvXs3Zs6ciSNHjtBDgAw4cuQIIiIikJqaimbNmmHAgAFYunQpHBwc%0AoKSkxHY8UgfHjx+HSCSqcy+9tm3b4v79+zhx4gRWrFjRwOlIdWjck29//vknwsLCEBYWhiNHjqBz%0A584YN24cXF1d6bOljHJxccGePXtgYmIiPta/f39ERUVVme318uVLie/19PTw6tUr7NixA6tWrWqE%0AtKQ6xcXFVX4GFRUVCAkJwe+//y4+VlpaSpuGvIeKX0QsODgY5eXlOHnypMTb7ezsbEyYMAGrV6/G%0Arl27WExI6sPLywvTp0/HzZs30bNnT/To0QNmZmbw9fXFiBEj8OzZM0RERGDMmDFsRyUALl++jOjo%0AaISGhmLmzJnQ19fH6NGjMWbMGLRp04bteKQG27Ztg1AoRFhYGLp06YJXr15hypQpGDNmDIyMjBAW%0AFiZeFtKnTx8MHToUI0eOxK5duxAcHMxyerJ69WooKytj3LhxCAwMpM0I5NCjR4/g7u5er3vs7e2r%0ALBshjYvGPflmaGiI6dOnY/r06YiPj8fx48exdu1abNiwAS4uLhg7dqzUXQUJezIyMlBWViZxTCQS%0ASZ3txePxxIUThmFw5swZiEQiHDt2jIpfLFJXV4eenh5iY2MljhsZGeGff/7BP//8I3G8ZcuW1Grj%0AHVT8ImLx8fEYOXJklWUdrVu3hr+/P1auXAk+nw8dHR2WEpL6cHBwQExMjPjtm6KiIn788UcsXLgQ%0Au3btEm8xPm/ePJaTEuDNko6RI0di5MiRePjwIUJDQ3Hy5Ens2bMH1tbWGDduHAYPHkwDmAy6du0a%0AvLy80KVLFwBv3o4uWLAAX375Jby9vav0Q9HR0cHo0aNx5MgRNuKS9/j6+uL06dM4evQoEhISxL+H%0ArVu3ZjsaqSOBQICWLVvW6x5jY2M8f/68gRKRuqBxr+mwsbGBjY0N8vLyEBERgRMnTuDkyZMwNzeH%0Ah4cH3Nzc6MWCDAkPD4eysjLU1dVrnBm0ZMkSNG/eHLNnz27EdKQmLi4ucHFxYTuG3KLiFxHLzc1F%0Ax44dpZ6ztLREZWUl7t+/Dysrq0ZORj7U+29O27Vrh9DQUBQVFUFRUbHeTUpJ4zA1NcX8+fMxZ84c%0AXLhwAaGhoZg3bx60tLTg5uaGsWPHon379mzHJP959eoVmjdvLnHs7RJxfX19qfcYGBiguLi4wbOR%0A2i1cuBDz58/HlStXEBERgT179iAoKAjdu3fHqFGjMGzYMLYjklqoq6ujpKSkXvcoKyvT76AMoXGv%0AadDV1YWvry98fX3FLVO2bt2KzZs3Y8iQIRg7diysra3ZjvnZelvoWrduHQoKCiSOSWNrawszM7NG%0AyUZIY6CG90SsoqKi2jX6bx/g6vvhksgmdXV1KnzJAUVFRTg5OWHPnj34448/4O3tjfPnz2P48OEY%0AP348wsPD6XdSBrRr165KA/vz588DAG7cuCH1nuTkZJpZJEMUFBRgb2+PLVu24MqVK/j222/RrFkz%0ArF69Gra2tmAYBk+fPqXfNxllamqKW7du1euezMxM6h0lg2jcazp69+6NDRs24PLly1i4cCEyMjLw%0A5ZdfwtnZGXv27EFubi7bET87b5c3xsXFITY2Fr/99hs1uCefFSp+EQmvX78Gn8+v8t/bHZSKioqk%0Anifs27JlC3g8Xp13u8rMzETfvn3xxx9/NHAy8im0aNECM2fOxIULF/DTTz+hefPmWL58OWxtbbFq%0A1SratYxF3t7euHLlCmbNmoXw8HBs2LAB27Ztg4eHB44ePYrTp09LXH/s2DFERUVhxIgRLCUmNdHQ%0A0ICHhwdCQkJw/vx5TJ06Fa1bt0ZERAT69++PWbNm4cyZMygsLGQ7KvmPo6Mj/vjjD+Tk5NTp+tLS%0AUkRHR6NXr14NnIx8DBr3mgYNDQ14eXnh5MmTCAsLQ79+/bB79244ODjgxIkTbMf7LHE4HBgaGtIO%0AxuSzw4io3Ev+w+Vya5z6KhKJqj2flpbWULFIHbm5uaFt27b48ccf63zPhAkToK+vj23btjVgMtJQ%0AcnNzxR8ms7KysGDBAvj6+rId67O0detW7Nu3D+Xl5eBwOAgICMCUKVOwdu1ahISEoHXr1jAxMUFW%0AVhaePn0KKysr7N+/n3YTlCM3btxAZGQkYmJikJ+fD2VlZfz1119sxyJ482LOyckJrVu3xv79+6Gm%0Aplbj9UuXLsXJkydx+PBhKoDJGRr3moaSkhJERUVBVVUVQ4cOZTvOZ4PL5SIqKkpiKeO7x2r7WiQS%0AwdXVlZ77iNyinl9ELCAggO0I5CM8e/YMTk5O9bqne/fu4uVZRP4YGBhgypQpmDJlCq5fv47y8nK2%0AI322AgMD4evri6ysLLRp00a8MciyZcvQr18/hIaGIisrCy1atBA3wqfCl3yxsrKClZUVli9fjt9/%0A/x2RkZFsRyL/UVdXx/bt2zF58mR88cUXWLx4MRwcHKpc9+DBA3z//fe4fPkyfHx8qPAlh2jckx2p%0AqalISUnBqFGjoKWlVev1z549w7lz5zB06FAYGhriiy++aISUhDQd165dq9MKn+7du9f4cq6+z4tN%0ACRW/iBgVv+RbUVFRlabbtWnZsiVevHjRQIlIfcTGxiIuLg4zZsyo045I2dnZCAkJgaenJ0xNTamB%0ArAzQ0dGRuhvu4MGDMXjwYBYSkYbA4XBotyUZZGVlhUOHDiEwMBDTp0+Hjo4OunXrBl1dXZSUlOD+%0A/fvIzMwEAPj5+WHOnDksJyY07sm34OBgPHjwAF9++WWdrtfV1cXOnTtRUFAAf3//Bk5HSNPzww8/%0A4M6dO+Lv367IenchH8Mw2Lx5s3iMYxhG4ryCgsJnvWScil+ENBG6urr17r9WWVlJjS5lxIEDB/Dy%0A5UssXry4TtcbGxsjOjoaSkpKmDdvXgOnI+TzVFhYiO+++w6TJ0+m3ihyoHv37oiJiUFERAQuXLiA%0AO3fugM/ng8PhwNjYGN7e3vD09KRdA2UEjXvyLS0trV5LFpWVlTFkyBBcvHiRil8s+/nnn/H8+XPw%0A+fwaW94Q2fLTTz+hrKxM/P3169exZMkSnD9/HgoK/9/K3cDAAJcuXYJIJIKDg4O4/cajR48wceJE%0ANqLLDCp+kXrJysqCs7Mztm/f/llPmZRFXbt2xdWrVzFlypQ633P79m20bNmyAVORurp37x7c3Nzq%0AfL2ioiIcHR0RFxdHDwGENJCSkhJERETA1dWVil8y7MmTJ9DV1YWqqiqUlJTg4eEBDw8PtmORWtC4%0AJ9/4fD5MTEzqdU+bNm1w6dKlBkpEavO20BUaGgoA0NTUrNe99MKcXe+v8Hm7Y3GrVq2qFDGNjIzE%0AX+vr68PIyAhFRUUNH1LGUfGLiL07jbI6T58+hUgkQnZ2tsT1Xbt2bchopA6GDRuGRYsWITk5uU59%0ATHJycnDu3Dl6QJARfD4fxsbG9bqnVatWiImJaaBEhBAA9GFfDgwaNAjr16/HqFGjJI4XFBRg8eLF%0ACAgIAPf/2Lv3aKrS/w/g7+NyEIOkmy5oUlIuXVGiERFJRRMpY7qZku4ZmZp0o+mKMaFUpKJvGSRC%0AuqmmwXRvMo2UjDImyTV35/dH0/l1xhEqZ5/D57XWd62x97Nb75bv6dnns5/9eTQ1GUpHmkPznmgT%0AFxfnWW3SGoqKirRLPIPezmepqancY639t5FW6zHv8uXLiIyM5P786tUrAMDixYu5x1gsFoKCggSe%0ATVRQ8Ytw2dnZtWrpK4vFwq5duwD8/w6QtOsH86ZOnYqIiAi4u7vj4MGD753MysrKsHTpUjQ2NsLF%0AxUVwIUmzZGRk0NDQ0KZr5OTkUF5e3k6JSGt9zI08vx5hhJC2aa5AWVNTg9TUVDg4OAg4EWkNmvdE%0Am4qKCh4/ftymawoLC1vVHJ8wb/r06dyVYdOmTeN+R9TR0WEyVqdWV1fHs3qLzWZj1KhRtKKrDaj4%0ARbhGjx6NzMxMdO3aFQsWLICSklKTMUVFRdi9ezecnJwwbNgwBlKS5rBYLOzbtw+zZ8/Gl19+CScn%0AJ0yfPh2DBg3ijnn58iWSk5O57/rv2LGjzU9dSfvo27cvHj582KZr8vPzqXgiBCwtLVu1+w4/9OCA%0AENJZ0bwn2saOHYvExESsXbsW0tLSrbrm/PnzGDJkSDsnI83ZsWMHevTowXNs1qxZfDec8PX15f73%0A9u3b2z0baRltoPTxqPhFuCIiInD9+nX4+flh//79WL58ORwdHXlWg+Xl5WH37t3Q19ennl9CqEeP%0AHvj555+xadMmhIeHIywsDNLS0lBQUEBVVRXKysrA4XDQq1cvhISEwNjYmOnI5F/GxsaIjIyEh4dH%0Aq56KNjQ0ICUlBbq6ugJIR95nx44dWLRoEUaNGgUDAwOm45BPSExMDCoqKq3+YkcIaT2a90Tb3Llz%0AERkZCR8fH2zevLnF8ZGRkXj48CHmz58vgHSEn6lTpzY5tmnTJgaSkE8tLS0Nd+7cgbu7O9NRhBoV%0AvwgPQ0NDGBoaIioqCnv37sWpU6ewc+dO2hlJhMjLy2P37t1wd3fH+fPn8eDBA57drvT19WFqagoJ%0ACfr4CxNnZ2dERETA09MTgYGBLfbRCAwMRF5eHry8vASUkDTH2NgYVlZWuHLlCgICAviumiWiSUlJ%0ACRcuXGA6BiEdEs17oq1v377w8PDA1q1bUVlZie+++47v/NfQ0IBDhw7B398fo0aNgo2NDQNpSWss%0AXboUXbt2ZToGeQ8LCws4OTnB2dmZ5/iff/6JxMREKn61gL79Er4cHBxgbm6O7777DnZ2dli7di2c%0AnJyYjkXaQE1NjZ6uiRAlJSX4+Phg5cqVmDt3LjZu3MjzyupbJSUl8PPzw4kTJzBp0iSYmJgwkJb8%0Al7u7O86ePYv9+/fD09OT6TiEdDpXrlzhNv99q7KyEiwWCykpKcjOzm5yDYvFor6XDKJ5T/TNmTMH%0ADQ0N2LlzJ1JTU2FiYgJtbW107doV1dXVePToES5evIjCwkKMHDkSP/30E9ORyXssXbqU6QikqiU0%0AggAAIABJREFUBc31uJSRkUF1dbWA04geKn6RZnXr1g3BwcE4evQoduzYgStXrtBOHyJk0aJFWLJk%0ACfT09MDhcFBdXQ0ZGRmmY5H3sLCwgL+/P7y8vGBra4shQ4ZAR0eH5yYyMzMT1dXVsLa2ho+PD9OR%0Ayb/U1dUxZcoU6uElgtLS0nDt2jUsWbKEb9+T//rrr79w9OhRODo6Qk1Nrf0DklZJSEhAQkIC33P/%0A+9//+B6n4hfzaN4TfV999RXGjh2L/fv349KlS0hJSeE5r6GhgcWLF2PmzJkQFxdnKCVpjXPnzkFS%0AUhITJkxgOgppIzabjbq6Or7nWrOhXWdBxS/Sojlz5mDUqFFwc3PDggUL6AMkItLS0mBlZQU9PT28%0AfPkSJiYmOHz4MMaMGcN0NPIe5ubmGDlyJI4cOYLz588jKiqKe05WVhYGBgZwcnLC+PHjGUxJ+Nm5%0AcyfTEcgHCAsLw8uXL7Fu3bpWjVdRUUFSUhIkJSWxZs2adk5HWuP8+fNMRyAfgeY90aehoYGdO3ei%0AsbEReXl53HYbvXr1olYAIiQ+Ph6ysrJU/BJBkpKS3OJXYmIiVq1axf3OPnnyZCajCRUqfpFW0dTU%0ARHR0NJYvX4709HSm4xA+Jk+eDB0dHWhra/PdibOhoQG1tbUMJCNtpaSkhBUrVmDFihWora1FaWkp%0A2Gx2q1alEELaJjs7G7a2tq0eLy4uDlNTU1y7do2KX0KiT58+TEcgH4nmvY5BTEyMVsQSwgAxMTE0%0ANjYCALS0tFr9QK+zoeIXaTVFRUUcPnwYBQUF6NatG9NxyH8sX74cd+7cQUJCAnbu3AkWi4U9e/bg%0A119/haamJlgsFhoaGpiOSdqIzWaje/fuTMcgpMMqKSmBiopKm67p27cvkpOT2ykRIZ0bzXui4dWr%0AVygpKUGfPn3AZrP5jrl8+TLOnDmD8vJyDB8+HHPmzIGsrKyAk5K3tm7d+t7zDx8+hISERIvjlJWV%0A8c0333zKaKQN8vLykJmZyXMsJyeHW/xSU1OjInQzqPhF2kRMTIyesAopS0tLWFpaAgDq6uqgra2N%0AiRMnQlpaGnFxceBwOFiyZAlUVVUxZMgQaGlpQVdXF6NGjWI4OQGAx48f4/nz5xg+fDjfG0MOh4Pj%0Ax48jISGBexPp5uaGnj17MpCWvOv333//4GuHDh36CZOQDyEjI9PmBwNycnIoLy9vp0SEdA4074m2%0AlStX4uHDh7h06RLf89u3b0d4eDjExcUhKyuLS5cuISEhASdOnKAetAxpze7FdXV1LY5TVVWl4heD%0Ajh49imPHjnGb37NYLHA4HHTp0oXhZMKPil+EdBCFhYXcG0JJSUkAgK6uLqZNm4YXL15g/Pjx8PT0%0AhKysLB48eIDz588jLi4Op0+fZjI2+ZeXlxcKCwuRmprK9/zKlSuRnJyMbt26oUePHoiNjUVaWhpi%0AYmJoW2qG2dnZtbkXIofDAYvFogb5QqBv3754+PBhm67Jz8+HoqJiOyUipHOgeU+0/fHHH7CysoKU%0AlFSTcwkJCQgLC4OOjg6Cg4OhpKSE9PR0fPPNNzhy5AhcXV0ZSExaU/zip6KiAhISEpCWlv7EiUhb%0ABQQEoKamhu85MTExAacRPVT8IqSDMDExQY8ePaCjowMdHR0A4K5MePvFXF1dHUZGRpgxYwZjOQl/%0Ajx8/xvTp0/nuhBQREYGkpCSYmprCz88PbDYbjx8/hqOjIw4dOoTVq1czkJi85evry/d4WVkZfH19%0A8fXXX2PQoEECTkVay9jYGJGRkfDw8IC8vHyL4xsaGpCSkgJdXV0BpCOk46J5T7SVl5ejX79+TY5X%0AVVXB19cXCgoKCAkJ4RYq9fX1YWNjg5SUFCp+MaygoADFxcWtXn0+ZcoUuLu7w87Orp2TkZZoamoy%0AHUGkUfGLkA7i6tWruHPnDu7evYtffvkFAODj44NDhw5BV1cXLBYLf/zxBwYPHky9NIRQZWUl31eK%0AS0pKEBAQgF69emHPnj3cvhoDBgyAra0tLl26RF8CGDZ9+nS+x4uKiuDr64tx48bByMhIwKlIazk7%0AOyMiIgKenp4IDAxs8clpYGAg8vLy4OXlJaCEhHRMNO+JNjabzbfXV3h4OIqKivDtt982WaE3aNAg%0AJCQkCCoiaUZsbCxSUlIQExMD4M1DnYyMDLx+/RqjR49u8iCoS5cuqKioYCIqIZ8UrY0jpINQVlbG%0AxIkTsXLlSoSFhQEAvv32W3h5eUFRUREcDgdBQUEYP348xo4di3nz5mHfvn3MhiZczS0l379/Pyoq%0AKuDu7t5kjJqaGvLz8wURj5AOS0lJCT4+Prh06RLmzp2LP//8k++4kpISeHt7Izg4GJMmTYKJiYmA%0AkxLSsdC8J9rU1dWbvDJeXFyMgwcPQkVFBU5OTk2uERMTa/aVLcKMV69ewc7ODvPmzYObmxsmTpyI%0AX3/9lWeMtLQ0Xr9+zVBCQj4dWvlFSAemqKgIc3Nz6OnpISoqCv7+/tDS0sKDBw+QlZWFoqIipiOS%0Af2loaODevXs8x/Lz83Hs2DEMHDiQ76uqDQ0NqK+vF1REQjosCwsL+Pv7w8vLC7a2thgyZAh0dHTQ%0AtWtXVFdX49GjR8jMzER1dTWsra3h4+PDdGRCRB7Ne6LN0tISQUFBmD17NjQ1NVFTUwMvLy9UVFRg%0Ay5YtfFeFZWdnQ1lZmYG0pDkBAQF48eIF9u3bhx49emDv3r3w9PREUlISt/jMZrNRXV3NcFJCPh4V%0AvwjpoMaOHctdtvxuM24lJSUYGRnRa1hCxtbWFj4+PrCxsYGxsTGKioqwevVq1NbW4rvvvuPbUD0r%0AK4t2vSLkEzE3N8fIkSNx5MgRnD9/HlFRUdxzsrKyMDAwgJOTE8aPH89gSkI6Dpr3RNtXX32F+Ph4%0AzJw5ExoaGigoKMCrV68wbdo07u7j72psbMTFixepZ5EQqampQXR0NHx9ffHFF18AAPbu3QsTExNc%0AuXIF5ubmAN5spEUr9khHQMUv8lEuXbqEsWPH8n26Q5h16NAh7n/Ly8vD09OTb2NSIhy+/PJLJCYm%0AwtXVFfLy8qioqEBDQwNcXV1hYGDQZHxtbS0uXLgAfX19BtIS0jEpKSlhxYoVWLFiBWpra1FaWgo2%0Amw0FBQWmoxHS4dC8J9qkpKQQEREBf39/ZGZmQlVVFa6urpg7dy7f8UlJSRATE4O1tbWAk5K3UlNT%0AUVtby329/9mzZ6itrYWxsTF3zGeffQZdXV3Ex8ejvr4eHA4HJSUlqK2tZSo2+ZeNjc0n+XP69evX%0AaVvfUPGLfJRvvvkGcnJyMDExgYWFBYyNjWkbXCGxadMmODo6YtCgQWCz2XBxcWE6EnkPcXFxHDx4%0AEEeOHEFmZibk5ORgaWnJfer2X5cvX4aGhgbtvENIO2Gz2dzNQWpra3Hnzh0MHDiwSQNnQsiHoXlP%0A9CkqKmLjxo2tGmtlZQUrK6t2TkTeZ/369SgpKQEADBkyBCUlJRAXF8dnn33GM05eXh7JyclISUkB%0A8OYNEj09PYHnJbyGDh3Kd0VsQ0MDTp8+jXHjxqFHjx4t/jmdeeMzFofD4TAdgoiuR48e4caNG/jt%0At99w48YNvHr1Crdu3WI6FsGbrXC3b9+OadOmoaioCLa2tggKCoKOjg7T0QjpUN7eSP7Xy5cvYW1t%0ADX9//2ZXKigqKrZnNPKJ5OXlcfuCTZo0iek4hBDCuHPnzjVbqGyt8vJyZGdnY8SIEZ8oFXmf4uJi%0ANDY2Ijw8HFevXsVPP/0EU1NTpKWl8RRNHBwcMHz4cLi4uIDD4cDT0xO9e/eGr68vg+lJc2pqaqCr%0Aq4vDhw/D0NCQ6ThCjVZ+kY8ycOBADBw4ELNmzQIA/P333wwn6rwWLlwIbW1t6OjoYOjQoU3Ov3z5%0AEmVlZQwkI60RFhb20avz8vPzkZOTQ7vQCZiBgQHfJ3FvrVixotlzWVlZ7RGJtMHhw4dbHFNSUgIO%0Ah4OLFy/i2bNnAN48CacVtYR8OJr3RJuHhwdMTU3h4eHxQX3YUlNTsWXLFri4uFDxS0CUlJQAAF26%0AdAEA9OrVC8rKyoiNjcWiRYsAAE+fPsXdu3exePFi7u9VVlaWNpoQYu+7ByW8qPhFWpSbm4v09HQU%0AFxdjypQp7+0b1atXLwEmI+8yMDDAnTt3EB0djcLCQrBYLBw+fBh//fUXNDQ0wGKx6B9HIXbo0CEk%0AJSXBy8urzavzampquLt5rlu3rp0Skua4ubnRZ0uE/fDDD9zf3/sWw7NYLMTExPD8TMUvQj4czXui%0A7fTp0/D09MTEiRNhYWGBWbNmQU9P7719gIuKinDhwgVEREQgLy8PK1aswNdffy3A1ORdYmJi+Prr%0Ar7F3716Ulpaie/fuiIiIwODBg3n6gElISKCxsZHBpKQ16F60ZfTaI2kWh8OBt7c3Tp48icbGRrBY%0ALBw4cIC7S2BiYiJCQ0Oxc+dOfP755wynJe8qLCzk9mHjcDjIyMhAaWkplJSUoKWlBS0tLQwZMgRD%0Ahw6lJvhCoqysDJs3b8aZM2egp6eHWbNmQV9fHyoqKnzHNzQ04P79+7hw4QL+97//AQA2b9780a8g%0AENLZBAQEICIiAhISEli1ahXGjh3bZMyzZ8/g7OwMb29vnt0e+/TpI8iohHQoNO+JPg6Hg5SUFISH%0Ah+PmzZuQkpKCtrY2+vTpg65du0JaWhqlpaV49eoV/vjjDzx9+hTS0tKYPn06vv76a7oHZUhQUBBS%0AUlIQExODxsZG+Pj44MSJE6irq4O2tjZ27twJNTU17vhVq1YBAPbs2cNQYvJfNTU1OH36NK5cuYLH%0Ajx/j0aNHUFZWhqqqKkaNGgU7Ozv079+f6ZhCh4pfpFmhoaHYvXs33N3doa+vDycnJ4SGhnKLX42N%0AjbCxsYGOjg69Ay4EGhoaIC4uzv353Z5fL168wPjx4+Hq6goJCQk8ePAADx48gKSkJFJTUxlMTf7r%0A/v37CAsLQ3JyMurr69GrVy++N5E5OTl4/fo1evfujTlz5mDWrFmQk5NjOj4hIqmsrAzBwcE4cuQI%0AzMzMsG7dOp7XePLy8jBp0iQEBARQzy9CPjGa9zqG3NxcZGRk4NatWygoKEBJSQmqqqogLy8PRUVF%0ADBw4EKNHj8aYMWPo98awoKAgJCcnIzY2lnustrYWVVVVfHc3Xr16NRoaGuDn5yfImKQZ9+7dw/Ll%0Ay/H8+XPo6OhgwIAB6NGjB0pLS/Hs2TOkp6eDw+Fg1apVmDdvHtNxhQoVv0izLC0tudX/oqIiGBkZ%0A8RS/ACAwMBDR0dG4ePEig0kJAOjq6kJLSws6OjrQ0dHB6tWreRre8/v9lZeXN9nhhQiH169f49at%0AWy3eRA4ePJjpqORfYWFhEBMTg7OzM9NRyAf6888/sXHjRjx8+BDr16/HjBkzAFDxixBBoHmPEMFp%0AbGyEmJhYq8bu37+fdo4XEkVFRbC2toaGhgbWr18PTU3NJmNevnyJffv24fjx49ixYwdsbGwYSCqc%0AqOcXadbb1zzep2fPnnjx4oWAEpH3CQ8Px927d3Hnzh3uk5kNGzbg1KlT0NbWBovFQlFRETgcDved%0AcCp8Ca8uXbpg3LhxGDduHNNRSCuJi4vj/PnzcHZ2xo0bN+Dr64v9+/dzG8wS4Tdo0CBERkYiNDQU%0AGzduxOXLl7F161amYxHSKdC8R4jgtLbwBYDbDJ8w79ixY5CRkcGBAwcgIyPDd0y3bt2wYcMGlJeX%0AIzg4mIpf72j9/+tJp6OoqIiXL1++d8yjR48gKysroETkffT09ODs7Izdu3fj3LlzAIB58+bBzMwM%0AT5484W5VPHz4cMycORMbNmzAzz//zHBqQkTf2x2QbG1t8fDhQ4SEhGDRokUYP348d0clIloWLFiA%0AqKgoPHz4ELa2trhz5w7TkQghhJBP7uXLl6itrWU6BmmlP/74A8bGxs0Wvt5lY2ODx48fo66uTgDJ%0ARAMVv0izzM3NcerUKVRWVvI9/8cff+DkyZPQ19cXcDLSWurq6nBxccGWLVsAvHlN9ciRI7C3t4e4%0AuDjS0tIYTkiI6Bs2bBiGDx+OqVOnorKyEkePHkVsbCyWL18OaWlppuORDzR06FCcOnUKgwYNwtq1%0Aa2kXJUIIIR2OkZEREhMTmY5BWklaWhrl5eWtGlteXg5xcXFISkq2cyrRQa89kmYtW7YM165dg4OD%0AAxwcHMBisZCdnY2ysjL8+uuviImJAZvNxrJly5iOSvhQVVWFhMSbj/jbL23S0tLcnmCEkE/jxIkT%0A+OyzzyAlJQV7e3vo6upi/vz58PDwgJmZGdPxyEeQk5NDcHAw/P39ERcX16onrYQQ0lHdvXsXkZGR%0ArR4/ceJEmJmZ4ebNm/jxxx/BZrOxcuVKvn2KCDOo/bdo0dfXx/bt25GdnQ0NDY1mx9XU1ODgwYMw%0AMDAQYDrhRw3vyXsVFxdj27ZtSEpKQkNDA885HR0deHt7Q0tLi6F0pLWqqqqwZ88e2NvbU6NYIfLr%0Ar79i3759rR5va2sLOzs7JCUlYc+ePZCUlMS6det4NjEgzDlz5gzCw8Nx8uRJRERE4Mcff0R0dDRt%0A5U4IIf+ieU+0Xb58Gdu3b+c5VldXh2fPnkFNTQ0AkJ+fD1lZWXTt2hWzZ8+Gubk5rKys0L17d9TV%0A1aGqqgpnz56FoqIiA3+Dzquurg63b99ucnzu3LlwdXXl+Ux1794dampq4HA4OHXqFB48eIBhw4bB%0Azs5OkJEJH3V1dZg1axby8/Ph4uICe3t79OjRg3u+uroaSUlJCA0NRUFBASIjIzFo0CAGEwsXKn6R%0AVikuLsa9e/dQVlaGLl26YNCgQfSFjpCPlJmZiZCQEJ5jVVVVuHnzJrfh740bN9C9e3f0798fNjY2%0A0NbWxtSpUzFy5EhUV1fjzz//RFJSEnr27MnEX4G8Y9u2beBwOFi/fj0A2k1V1JSWluL3338Hi8WC%0AqqoqVFRUmh2bkZGBY8eOwd/fX4AJCRF9NO91PDk5OZgyZQqysrIAAJMnT4a1tTWWLl0KANizZw+u%0AXr2KkydPoqamBtOmTcOsWbMwf/58JmN3Om93fmexWO9d7cVisWBvb48tW7Zg9erVSEhIgLS0NGpq%0AajB16lT88MMPAkxN+CkrK4O3tzfOnj0L4M1mIcrKyigvL8erV6/A4XAwZMgQbNu2jRap/AcVvwgh%0ARIi0dBO5detWZGdnIzw8HPX19bC3t4eZmRn3PGFWQ0MDxMXFmY5B2mjfvn0IDg7maQqrr6+PDRs2%0A4PPPP28yPiYmBl5eXtzPKSHkw9G8J9oeP34Ma2vrZn9/M2bMgKOjI2bOnAkACAkJQXp6Og4dOsRY%0A5s6ooaGh1XOWkpIScnNzMX/+fPj5+cHCwgJnz57FmjVr6FU6IfLs2TNcuXIFubm5qKiogJSUFFRU%0AVDBq1Cjo6uoyHU8oUc8v0iYFBQWoqKhAr169aEUDIe2gpabav/76KxYuXAgAkJCQwLRp03D+/Hn6%0AEiAkxMXFUVxcjL/++gulpaWoq6uDtLQ0unXrBjU1NWqAL4R+/vlnBAQEYPjw4XBwcICCggLu37+P%0AyMhIzJo1CwcPHqSbSELaEc17ounq1asYNWoUxMTEeOY2GRkZsNls7s9PnjzB0KFDuT8PGzYMUVFR%0AAs1K3tyfDBs2rNXjAwIC8MUXX8DCwgLAm6Jmamoq4uLiqPglJPr06QMHBwemY4gUKn4RLl9fX0yZ%0AMgXa2tpNzl27dg2bN29GXl4eAEBMTAzjx4/H999//95XQ0j7c3Z2/iR/joqKSpM+DkRwTpw4AWtr%0Aa7DZbAwcOJB7XE1NDd26deP+nJeXx9MoVlNTEwcPHhRoVtJURUUFwsLCEB8fz/13EnjTSPbtFzsx%0AMTHo6enB0dERU6ZMYSoq+Y8jR45g6NChOH78OPd3NWHCBDg4OGDRokVYvHgxYmJi6BUrQj4xmvdE%0A28KFC5GYmAh1dXXcunULZWVlePDgAfbu3QtVVVUAb/oPVVVV8fw+u3XrhuLiYqZik1a6d+8et+j8%0A1hdffIGgoCCGEhHy8aj4RbjCw8MxZMiQJsWvW7duwdXVFbKyspg/fz569+6NrKwsxMbGYs6cOYiO%0AjkbXrl0ZSk1kZGSafWpaX1+Pq1evYsSIEZCXl3/vn0MrUpjl7e2NMWPGQF1dHfHx8cjJycHt27cx%0Ad+5cjB07FgDw+vVr1NbWQklJiXtd165dUVpaylRsgjd9NJycnPD06VMMGzYMixYtgrq6OpSUlMBm%0As1FXV4eSkhI8efIEv/zyC9asWYMzZ84gMDCQuyMrYc7jx4+xbNmyJv+OKisrY//+/ZgxYwZWrVqF%0AiIgIiImJMZSSkI6H5j3R9m7nnNTUVHh4eOD169dgsViYOXMmNm/ejNraWrBYLEhKSnLHSkpKor6+%0AnonIBEBhYWGrHuYUFBSgb9++PMdUVVVRUFDQXtEIaXd0101aFBAQABkZGcTFxaFXr17c49OnT4ez%0AszP279+Pb7/9lsGEndt/G8e+q6ysDGPGjIGnpyd0dHQEmIq01bs3kcePH8e2bdvQ0NAAFosFIyMj%0ABAUFob6+HiwWi6enlISERJOdWIlg7dixA//88w/2798PY2Pj945dtmwZ0tLSsGzZMoSEhMDNzU1A%0AKUlzpKSkeF7ReZeysjICAgIwZ84c7Nq1Cx4eHgJOR0jHRfNex1BRUYF169Zh+PDhcHNzQ3Z2Nnx9%0AfWFoaAhTU1NwOBzU1tZyx9fW1jb7by5pfyYmJpCXl4eJiQlmzJgBQ0NDvuNqamqgoKDAc6xLly6o%0AqakRRExC2gU9wiTv1dDQgMzMTDg4OPAUvgBg5MiRsLGxwYULFxhKR1rS3Iow2udCeBUVFeGHH37A%0A1KlTcfnyZRw4cAB3797Fzz//DGlpaXA4HFRVVXHHV1VVQUpKisHEJC0tDc7Ozi0Wvt4yNjbG7Nmz%0AERsb287JSGtoa2sjLS2t2fN6enrw9PTEoUOH6HUPQtoBzXui7fTp02hoaICfnx9GjBjB3cnx+PHj%0AkJKSgqysLP7++2/u+MLCQigrKzOYmIwePRrp6emYN28eXF1dUVhY2GQMm81GeXk5zzEqXBJRR8Uv%0A8l7l5eWor6/HoEGD+J4fOnQoLX8VEq0taP3yyy98+7oR4XDmzBnIyMjA29sbPXv2hJGREVxdXXHq%0A1Cmw2WwoKCjwfOb+/vtv9OjRg8HEpKampsnDgZb079+f780mETwXFxdcvXoVFy9ebHbMnDlzsHTp%0AUvj7+8Pa2honTpwQYEJCOjaa90TH3bt3ERwcjODgYO4D1tzcXAwdOpRnI6yxY8fiyZMnAAANDQ3c%0AunWLe+7WrVvQ0NAQbHDCY82aNbhw4QI2b96MW7duYdasWcjOzuYZ06NHD56iJQDk5+fTZ4+INCp+%0AER6///47rl+/jqysLDx79oy7tFVOTo7v+IqKihZ36SHt7+TJk9z+GO+SlpaGt7c3zzv7CgoKqK+v%0AR0VFhSAjEj6uX7+ODRs2YMOGDdzP0V9//QVNTU2ep9ojRozgNlHX1NREeno691x6ejpPI2AieIMH%0AD0Zqamqbrrl27Rp69+7dTolIWxgbG2PPnj34+++/3/sQYenSpdi/fz+6d++OnJwcASYkpOOgeU+0%0A3b9/HyEhITwtNyorKyErK8szrkuXLqisrATw5jW7o0ePoqSkBM+fP8fJkycxYcIEQcYmfEhISGDm%0AzJmIiYmBjIwM5s2bx1Nk1tLSavJQ6MqVK9DS0hJ0VEI+GSp+ER4RERH4+uuvMWPGDJiZmWHChAlg%0AsVhNlr2+9dtvvzVphkiEh6SkJBwcHHgaxcrJyYHFYlGzWCHw4sUL3L59G7dv3+Yeq6ura7KkXFJS%0AktsvY+LEiTh27Biys7Nx+/Zt/PzzzzA3NxdobsJr0aJFuHbtGpYvX47c3Nz3jn3x4gU2btyI1NRU%0AODo6CiYgaZGVlRUcHR1bfJhjbGyMsLAwZGZmIisrS0DpCOk4aN4TbbNnz8atW7dw69Yt7sOC3r17%0AN5n7cnNzuSuinZycUFNTAxMTE1hYWEBBQQHTpk0TdHTSjD59+uDYsWOQkZHBkiVLuJ87KysrJCcn%0A4/fffwfwZvfHuLg4WFlZMRmXkI9CDe8J1y+//ILy8nKUlpairKyM53/q6upNxj9//hzFxcWws7Nj%0AIC1pDUNDQ+zZs4enmeXb/hmvX79mMBkBgKlTp2Lq1KkAwH2KraKigqtXr/KMy87ORp8+fQAAs2bN%0AQlRUFPc6XV1duhFhmKmpKXx8fLBt2zakpKSgT58+GDhwIJSVlcFms1FfX4/S0lLk5ubi0aNH4HA4%0AcHFxgYuLC9PRCSFEoGje63gMDAwQGBiIc+fOwdzcHLW1tQgPD+e+kSAvL4/IyEiEhYWBzWZj3rx5%0A1DdKyCgpKSE4OBh2dnbYs2cPPD09YW5ujhEjRsDBwQGff/45Hj16hDFjxlDhmYg0Kn4RLiUlJZ4V%0AQi1RUVFBTExMOyYiH6uysrLJjkgSEm8+9rTNtHCaMGEC/Pz8cOzYMTg5OaGkpAShoaGYOHEigDc7%0A00VGRiI6OhpsNhszZsygV4+FwIwZMzBx4kScPn0a169fR05ODjIyMlBTUwNxcXHIy8tDVVUVCxYs%0AgK2tLQYMGMB0ZNIKFRUV2LZtG+bNm0c9aghpJzTvibZRo0bByMgIK1euxMiRI5Gfn4/y8nL4+flx%0Ax/Tr1w8bNmxgMCV5q7nPzoABA7BixQrs3LkT9vb2GDhwIIKDgxEUFIQHDx5gwoQJ+OabbwSclpBP%0Ai4pfhHQybye9xsZGhpMQfjQ1NTFt2jRs2bIFhw8fxsuXL6GoqIivv/6aO0ZBQQHz5s1jMCXhR0FB%0AAXPnzsXcuXOZjkI+kerqasTGxsLa2pqKX4S0E5r3RF9AQAD27duHmzdvQk9PD998802bN4IhgvG+%0A3pZOTk44evQoAgMD4efnB2lpaaxcuVKA6Uh7WbZsGSwtLWFiYtKkR19nQsUv8lGSkpLqeqWmAAAg%0AAElEQVSgqKgIAwMDpqOQVqLil/Dz8fGBrq4ubt68id69e8PZ2RmKiopMxyKkU2rtTrqEkA9H857o%0AGT16NGRkZAC8aXC/Zs0ahhOR1oiPj0e/fv34npOQkICTkxMuXbok2FCk3T179gweHh4QExPD2LFj%0AYWFhgenTpzMdS+Co+EU+WFFREVasWIHPPvsMmZmZTMchbURf6ITL9OnTuduEi4mJwdHRkRqii4iK%0AigpIS0tzXyl+F4fDQUJCAn755RdUVFSgT58+mDx5MnR0dBhISgghwoPmPdEWERHBdATyAVpaxWxv%0Ab4/Zs2cLKA0RlOjoaFRVVeH27dv47bffEBcXR8UvQtpCWVkZq1atgrKyMtNRCN68nhMaGspT1Gps%0AbMTZs2d5diWrrq6mXhlCyNfXl+kI5AONHj0avr6+TXavqq2txcKFC5GRkQEWiwV5eXmUlJQgLCwM%0AixcvxrJlyxhKTAghzKN5jxDhIycnx3QE0k5kZGRgaGjIsxFaZ0PFL/JRFi1axHQE8q+qqirs2rWr%0AyfHo6GgG0hDSeTS3inLfvn1IT0/HvHnz4O7uDhkZGRQWFmLTpk0ICgqCjo4OJkyYINiwpE3ExMSg%0AoqICaWlppqMQQojQSkhIQFlZGa3cI4RBBQUFKCgoQElJCaqqqiAvLw9FRUWoq6tTUfNfLA69+0Sa%0A4ezsjEWLFsHIyKjZMVFRUcjKysKmTZsEmIyQju3o0aMoKSnB0qVLmY5CWkFTUxPbt29vsvLLxMQE%0AqqqqOHLkCM/xuro6TJs2DT179sShQ4cEGZUQQoQSzXuibePGjSgsLERwcDDTUQjpVK5fv47o6Gj8%0A9ttvKCws5PtAVlxcHIMHD4aJiQkcHR3Ro0cPBpIKBzGmAxDhlZGRgaKioveOaWhoQFxcnIASEdI5%0AZGdn4/79+0zHIB+hsrIShYWFsLCwaHJOUlISlpaW+P333xlIRgghwofmPUIIab1ffvkFNjY2mD9/%0APgoLC2FnZ4dDhw4hJSUFGRkZuH//Pq5evYozZ87ghx9+wLBhwxAbG4uJEydiw4YNKC8vZ/qvwAh6%0A7ZFw1dXV4c8//+Q59uzZM75f0DgcDv7++28cO3YM3bt3F1REQggRCfX19QCA3r178z2vpKSEyspK%0AQUYizUhLS8O1a9ewZMkSKCgotDj+r7/+wtGjR+Ho6Ag1NbX2D0gIIUKisbERLi4uTY7n5uaitrYW%0Azs7O3GMsFgvh4eE8x941btw4uLq6tldUQjqs77//HjExMZgxYwb8/f0xYMAAvuOUlZWhrKyMgQMH%0AYsqUKWhsbERycjJCQ0NhY2ODgICATrcBExW/CJe4uDgWLVqE4uJiAG8mrcDAQAQGBvIdz+FwwGaz%0AsX37dkHGJKTDaGxshJmZWZMNCEpKStDY2IiJEydyj7FYLKSmpsLU1JTvhgXm5ubw9PRs98yEP39/%0Af5w8eRIKCgpQUFCArKwsWCwW6urq+I5/8uQJd5czwqywsDC8fPkS69ata9V4FRUVJCUlQVJSEmvW%0ArGnndIR0LDTviTYWiwUZGZkmvw8tLa1mr8nIyMCYMWPQpUsXnuNSUlLtkpGQju7+/fs4efIkNDU1%0A23SdmJgYJk+eDEtLSxw8eBAZGRlU/CKdl5iYGHbt2oW///4bHA4HXl5emDlzJkaMGNFkLIvFgoKC%0AArS1tWm3R0I+EIvFwoQJE9q0++bz589hY2MDeXl5nuNtnQDJp+Po6Ijy8nKUlZWhuLgYubm5KCsr%0Ag6SkJN9l5TU1NTh79iy0tbUZSEv+Kzs7G7a2tq0eLy4uDlNTU1y7do2KX4S0Ec17oo3FYiEkJKTN%0A123atAnq6urtkIiQzufkyZMQFxf/4OtZLBYWLFjQ7IZNHRkVvwiPd7c+9fLywsiRI5s0cSbCpaSk%0ApFXjJCQkICsri9LSUr7nJSUlISsr+ymjkRawWCx8//33bb5uyZIldBMpRDZu3Nim8ZWVldi0aRMG%0ADRrUTolIW5SUlEBFRaVN1/Tt2xfJycntlIiQjovmvc6hpKQEioqKTMcgpEP6mMLXu9ryEKKjoOIX%0Aadb58+fRtWtXpmOQFhgYGLTqH6+hQ4dix44dsLKy4jvexMSEdukRQvX19Xj+/Dn69+/PdBTyiSgp%0AKcHMzIzpGORfMjIyaGhoaNM1cnJynbZZLCHtjeY90WBvb4/169dDT0+P53hKSgp++OEHxMXFQU5O%0AjqF0hBDSFBW/SLP69OnD/e/6+npUVFQ0O5ae7jDHx8enVcWvdwuZmzdvbnK+rSsfyKdlaGiIvXv3%0AwsDAgOd4XFwcduzYgfPnz9NNpJAqKChotrE9EX59+/bFw4cP23RNfn4+zXuEfCSa90RbVlZWk+8G%0AtbW1CAoKgpqaGv3uOhg7OztYWFhg0qRJtNkLA7Kzs9u04nz06NHQ19dHbm4uQkNDwWazsXDhwk5/%0Av0rFL/JeYWFhOHr0KAoKCtDY2NjsuKysLAGmIu+aMWNGq8c+fvwYLBYLM2fObMdE5EOUlZVxdwh8%0Aq6KiAsHBwTA0NKSbSCH2xRdfYPDgwXB3d6cVXSLI2NgYkZGR8PDwaNJTiJ+GhgakpKRAV1dXAOkI%0A6bho3ut4Nm7ciLy8POzdu5fpKOQT69OnDyIiIrB3714MHDgQFhYWWLp0KdOxOo2cnBzs37+f5xiH%0Aw0F9fT0kJSUBvFmswmKxIC4uDhaLhcGDB2POnDmoqalBfX09rly5gtOnT0NGRoaJv4JQoOIXadbh%0Aw4fxww8/QENDA46OjoiPj8ewYcMwbNgwZGdn49KlSzAzM6O+NQw7cuQIbty40eK4/v37Y/r06QJI%0ARD4FDoeDVatWoaqqCuvXr2c6DmnBy5cvsXTpUmhqasLd3Z1nxzIi3JydnREREQFPT08EBgZCTEzs%0AveMDAwORl5cHLy8vASUkpHOgeU901dbWYuvWrTh9+jT8/PxoZVAHFBAQAADIy8tDZmZmq757kE/H%0A0tISlpaWPMdycnIwZcoU3L17FwAwefJkWFtbc4uSQUFBkJWVRXJyMl6/fo3p06cjNjYWjo6OAs8v%0ALKj4RZoVHR0NIyMjhIaGAniz3HLQoEFYuXIlAODWrVv45ptv8PXXXzMZs9MrLy9HcXEx9+dbt26h%0AX79+TXbhpFd0RMfLly+xbt06ZGZmIjQ0lHZUFQFr1qxBz549ERgYCDc3N6iqqmL27NmYPn16q1YT%0AEeYoKSnBx8cHK1euxNy5c7Fx40a+D3VKSkrg5+eHEydOYNKkSTAxMWEgLSEdE817oqGoqAjHjh0D%0AADQ2NiI2NhYXL15EamoqqqurERAQQA9/Orj+/fujf//+sLOzYzpKp9dS25vLly9jzpw5kJWVhays%0ALGbOnInLly9T8YsQfvLz8zF79mzuz6qqqnj27Bn35+HDh2Pq1KnYsWMHIiMjmYhIALi5ucHNzY37%0As4GBAVxdXfnu0vn48WNBRiMtKCgo4L4a0NjYiIMHD+Lo0aNIT09Hjx49EB4eDh0dHYZTktYyNDSE%0AoaEhMjIycPDgQWzfvh1+fn6YPHkyrKysoK+vz12aToSLhYUF/P394eXlBVtbWwwZMgQ6Ojro2rUr%0Aqqur8ejRI2RmZqK6uhrW1tbw8fFhOjIhIonmPdFWXFyMsLAwAG9W6iUlJXFfXTU1NcXIkSMZTEda%0AKywsDKdPn8bhw4ehoKDQ4vjc3FysXLkS69atw5gxYwSQkLzPkydP0K9fPwBvPofNyc7O5mnRoKen%0Ah9OnT7d7PmFGxS/SLGVlZVRWVnJ/HjBgAKKionjGqKur4+TJk4KORtrAw8MDDg4OGDFiBNNRyH9U%0AV1dz++VxOBw8efIEdXV1qKqqgrKyMq3WE1FjxozBmDFjkJOTg8jISMTHxyMmJgaysrIwNjaGvr4+%0AhgwZgsGDB0NKSorpuORf5ubmGDlyJI4cOYLz58/zzHeysrIwMDCAk5MTxo8fz2BKQkQbzXuibdCg%0AQbh16xaAN7uIBwcHY9SoUTh//jz27NkDOzs7HD58mHbqFHIJCQlQUlJqVeELANTU1MBisRATE0PF%0ALyFgZWWFxMREqKmp4fr16+BwOMjPz8fhw4e5/4bW1NSgsrISPXr04F7Xo0cPnreFOqP3N7YgnZqW%0AlhbS0tK4P48aNQpPnz7laW6fkZEBJSUlJuKRVrp37x5ycnKYjkH4UFdXR3x8POLj4yEuLo6tW7fi%0A2rVriIqKQl1dHWbOnIk7d+7wXNOanT2JcPj888+xfv16XLlyBXv37oWRkREuXbqEjRs3YtasWfSE%0AXAgpKSlhxYoViI+Px927d3HlyhWkp6fjxo0bCA4OpsIXIR+J5r2OR1paGtbW1oiJiUHPnj0xZ84c%0A/PPPP0zHIu+Rn5/f5hWW+vr6TT6bhBlvV3uJiYkhNzcXpqammDRpEiZNmoQjR44AeFP8YrFYYLPZ%0A3OvYbDZqamoYySwsqPhFmuXs7IzMzExcuHABADBs2DAMHz4cLi4u+Pbbb/HVV18hOTkZVlZWDCcl%0A76OgoNBkK2oi3PT09HD8+HHo6+tj/vz5PK+rvm95MxFObDYblpaW8PPzQ0ZGBo4ePYoVK1bA3Nyc%0A6WjkPdhsNrp3797qJ+OEkA9H857ok5eXR3BwMOTk5LBs2TLu8cDAQPTq1YvBZOS/ysvL2/w7UVFR%0AwYsXL9opEfkQtbW1cHd3h4KCAnbs2AEXFxf4+/vj2rVrYLPZ4HA4qKur446vq6vjKYZ1RlT8Is0a%0ANWoUfv/9d3zxxRfcYwEBATA0NMSlS5eQk5MDJycnngmOMC8+Pp5nNxBpaWme11eJaJCQkMCuXbug%0AoaGBpUuXciev2NhY9O3bl+F05ENJSEhg1KhRcHV1pa3ghcSQIUMQGxvb5HhlZSV8fX3x5MkTBlIR%0A0vnQvCf65OXl8cMPP+D27dv4+eefAQBmZmaQkZFhOBl5l4KCAsrLy9t0jZiYGGpra9spEfkQZ86c%0AQVlZGQ4cOAAbGxusWrUKTk5OOHz4MKSlpSEjI8NTsHzx4kWnf2OLil/kvcTFxXmWmysrK8PPzw/p%0A6em4evUq1q9f3+kryMKme/fukJaW5v4sJSVFk5WIYrPZ8PHxwdOnTxETEwMA0NTUpKbphHxCza0q%0AqaqqwpEjR3g2eiGEtC+a90RHWFgY31fntLW14erqSrs+CjENDQ3cvHmzTdf8+eef6NmzZzslIi15%0A8uQJ95Xxt9/Ns7OzMWzYMHTv3p07zszMDNnZ2QDevGZ+79497rl79+5hwIABgg0uZKjhPeGqq6tD%0ATU0NZGVlW9VfoaGhAVVVVZCTkxNAOvKhxMTEeJa80usDwuncuXPo1q1bk+Pq6urYsGEDbG1tGUhF%0AWuOPP/5gOgJpJ/TvJSHth+Y90TZ69Ohmz61cuVKASUhbmZubw9fXFzk5Ofj8889bHF9WVoakpCRM%0AmjRJAOkIP2lpafD19QXw/30QS0pKIC8vzzNOXl4eJSUlAAAjIyNERkbC3t4eNTU1iI6Oxty5cwUb%0AXMhQ8Ytwbdu2DXFxcbhy5UqrCloFBQWwsLCAr68vpk6dKoCEhJ/q6mokJSU1e76wsJD7uoCKigq3%0AESIRLioqKs2ec3BwEGAS8qmUl5ejpqYGCgoKtGqBEEL+g+Y9Qpjx5ZdfIjw8HG5ubjhy5AjPjoD/%0AVVdXh7Vr16KiogLOzs4CTEne5ejoiKlTp4LD4WDcuHEAgF69euHBgwc84woKCrgr9JycnHD8+HGY%0AmZmhvr4eLBYL9vb2As8uTKj4RbgyMjJgZmbW6pVcffv2xbhx45CYmEjFLwaVlpbC09PzvWNGjBgB%0A4E3/L9qimJD2weFwkJCQgOjoaNy+fRvV1dXccwMGDICZmRlcXFzQtWtXBlMSQgghn5a3tzeWLVvW%0A6fsJiQpJSUns27cPTk5OmDp1Ktzd3WFra8vzHbCxsZG7W/Uff/yBNWvWQENDg8HUnRubzea2Gnq7%0AKl1PTw/BwcG4efMmRowYAQ6Hg6ioKO73vp49e+LQoUPYt28f2Gw2li1b1unf2KLiF+EqKirCwIED%0A23TNkCFDkJiY2E6JSGv07NkTmZmZ7x1DfdlEy8KFC7F161bqrSBCysrK4O7ujoyMDMjKysLAwAD9%0A+/eHtLQ0SktLkZWVhQMHDuD48ePYtWsXTExMmI5M3nH//n106dKF51hZWRlYLBZu3ryJ169f872O%0AXgEh5NOgeU+0nThxAl999RUVv0TIwIEDcerUKaxduxZbtmyBj48PVFVV0bVrV1RVVSE3NxdVVVWQ%0AlpaGt7c3rcYUQiYmJtDS0oKrqyvMzc3x+PFjPHjwgNsvEQB0dHQQHBzMYErhQsUvwlVVVdXmFQm9%0Ae/dGUVFROyUirfXZZ58xHYF8QleuXGn2yzYRTmvXrkVGRgYWLVoEV1fXJoUU4E2z0q1bt2LJkiUI%0ADQ2FoaEhA0kJP0ePHsXRo0f5ntu3bx/f4ywWC1lZWe0Zi5BOg+Y90cbhcFrsF1xdXc2zIRNhXr9+%0A/RAVFYXr16/j3LlzePDgAV6+fAk2m40xY8ZAX18f06dPh6KiItNRSTNCQkKwbds2XLt2Db1790ZI%0ASEir+rh1VlT8IlzdunXDP//806ZrqqurISZGm4YS8qm97yaypqYG+fn56NevH63qEwLp6em4fPky%0Ali9fjsWLFzc7Tl1dHaGhoXBzc8PatWuRmppKXwSEAPVBJEQ40LwnGprr++Th4cEzp9nb22Pq1Km4%0Ad+8e1q5di6dPn2LAgAHYuXMntLS0BBWXtIKhoSE9kBMhKioqkJB4U8ZRVlbG3r17GU4kOlgc2sqI%0A/Gv58uUoLCxEVFRUq69ZtmwZ8vLyEBsb247JCOm4TE1Nm9zwP3v2DD179uRObAAwb948ODk54dKl%0AS/Dw8EB5eTnk5eWxa9cujB8/XtCxyTu8vLxw9epVXLhwged31pzi4mJMnDgRq1evxpw5cwSQkBBC%0AhAfNe6LN1dW1VbvC29raYty4cZg8eTK6d+8Oc3NznDt3DkVFRTh79iy9tSDkSktLERERgcmTJ9NK%0AItJh0MovwmVra4slS5YgNTUVZmZmLY7PycnBhQsXMH/+fAGkI6RjmjBhQqtuItXU1PDixQusWrUK%0AI0eOhLW1NRISErBixQokJSWhe/fuAkhL+Ll79y4mTJjQqsIXACgpKWHChAk4f/48Fb8IIZ0OzXui%0ALSQkpNVjDx48CElJSRw/fhxdunSBi4sLpkyZgv/973/0/UHIlZaW4qeffsLgwYOp+EU6DFr5RXgs%0AXLgQv/32G/z9/WFsbNzsuL/++gvz5s1DaWkpkpOTafcyQgQgMDAQZ86cQUJCAsTFxdHQ0AAbGxtY%0AWVlh6dKlTMfrtMaMGQM3Nzd89dVXrb7m4MGDOHz4MK5evdqOyUhblZeXIzY2Funp6Xj27Bmqqqog%0ALy+PAQMGwNDQEJMnT6ZXrggRIJr3RNtXX30FXV1drFq1ints7969uH37NsLDwxlM1rl98803LY6p%0Arq7Gr7/+imHDhkFZWRnAm1eTg4KC2jse+cTi4+NhamoKWVlZpqMwjlZ+ER579+7FvHnzuLtGzJgx%0AA9ra2tydP3JycpCcnIyoqCjU19cjODiYCl8Ma673QlupqKhg+/btn+TPIu3j2rVrsLW1hbi4OABA%0AXFwcU6dOxeXLl+lLAIPKy8vb/PqGgoICSkpK2ikR+RDR0dHw8fFBZWUlZGRk0L9/fygpKeH169dI%0ATk5GbGwsduzYAW9vb5ibmzMdl5BOgeY94VNRUYHU1FRMmzatyTkOhwMvLy+sXr0aysrKyMnJabLC%0Aa+TIkYiOjhZUXMLHpUuXwGKx0KVLFygoKPAd09DQAAB4/vw5iouLAby/Lx8RXh4eHkhMTIS6ujrT%0AURhHxS/CQ05ODseOHcOPP/6Io0eP4ty5c03GcDgc6OrqYtOmTdDU1GQgJXmXjIxMs5PR48ePUVpa%0AiuHDh7f451DjbWa8evUKx44d43sTX1tbiwULFmDz5s1QU1PD06dPoa2tzTNGW1ubnp4yjMPhtHnj%0Aj7crGIhwOHDgAHbv3o2RI0di6dKl0NfX5/mdNjY24vr16/jxxx+xbNkybNq0CV9++SWDiQkRXTTv%0AibZ//vkH69at41v8OnXqFOLj4/HVV19BWVkZpaWlUFJS4hnTrVs3lJaWCiou4SM8PBwBAQG4e/cu%0AbGxssGTJEkhJSfGMefr0KSwsLODt7Y1JkyYxlJR8CvSi3/+j4hdpQlJSEqtWrcKiRYtw9epVZGVl%0A4dWrV2Cz2VBRUYG+vj6GDh3KdEzyr/f1Xti9ezdu3ryJ4OBgASYibfHq1Sv89NNPfL8EhIWF4e7d%0Au9xeUmVlZejWrRvPGCUlJZSXlwskK2nes2fP8Pvvv7dpPBEOWVlZ2Lt3L7788kts3ryZ7xgxMTGM%0AGzcOY8eOxZo1a7Blyxbo6+tDVVVVwGkJEX0073VMN27cgI+PD9zc3LgPxzkcTpN+mOLi4vRlnGH6%0A+vo4duwYLl++jK1btyI+Ph5eXl48PZ9plZdwqqioQFJSEuzt7ZucKy8vx9q1a+Hn50eLGppBxS/S%0ALDk5OVhaWsLS0pLpKIR0OsnJyQgICIC3tzf69u0L4M2NSGNjI8+4xsZGukERAoGBgQgMDGz1eA6H%0AQ783IREeHg4VFRVs2LChxbEsFgvbtm1DRkYGwsPD8f333wsgISGdA817ouvKlStYtWoVJk6ciMWL%0AF3OPf/bZZ3j58iXP2OLiYsjJyQk6IuHDxMQEBgYG+Omnn7BixQpMmTIFGzZsoN5QQuyff/7Bhg0b%0A+Ba/ampqcPnyZdTX1zOQTDRQ8Ys0y9raGt999x3Gjh2Luro65OXl0W4fhAhAVFQUtm3bBhcXF57J%0ATUFBge9NZHP9Gohg+Pr6Mh2BfISMjAxMnjwZkpKSrRovLS0NS0tLpKWltXMyQjoPmvdEz+3bt5Gf%0An4+EhARcunQJM2bMwJYtW3jGqKqq4t69exg3bhz32P3796GmpibgtKQ5UlJSWLVqFUxNTbF27VrY%0A2tpi9+7d1NOZdEhU/CJc/12JkJOTg3/++QfAm+1up0yZggMHDsDIyIipiKQZ9fX1YLFY3IawRLRw%0AOBwkJCQgPz8fiYmJePToEdzc3LBkyRKecerq6rhx4wbPTqw3b96kBpYMmz59OtMRyEcoKipC//79%0A23SNuro6Tp061U6JCOn4aN4TbRwOB46OjtzXF42NjbFly5Ym/S8NDAwQFxeHhQsXcntdxsXFUQ8p%0AIaSnp4fY2Fh8//33cHJygqOjI62wJB0OFb8I14gRIzB06FBoa2tj2LBhTc7T+/nC69KlS3B3d0fX%0Arl0xbNgwGBgYwMbGBtOnT4epqSnT8UgrrF69mvvfRkZGfHfxHD9+PCIjI7F48WJIS0ujqqoKcXFx%0AcHBwEGRUQjoUGRkZVFdXt+kaeu2KkI9H857oYrFYOHXqFAoKCnDx4kXEx8fD3t4e+/btQ69evbjj%0AHB0dER4eDjc3N1hZWSExMRHPnz+n35+QkpWVxe7du6GlpYU9e/YwHYeQT65t21ORDi08PByWlpZ4%0A8eIF/P39AQDff/895s6diwMHDoDFYqGoqIjhlKQ5LBYLNjY2qKqqwu7du/HFF18gODgYvXv3Zjoa%0AaQGLxcKvv/6KmJgYLFu2DA8ePICNjQ2ysrJ4xn355Zeorq6Gk5MTgoKC4OTkhOrqasyaNYuh5ORd%0Ae/fuhZ+fH/fnuro6BtOQ1lJXV8etW7fadM39+/e5PYkIIW1H857oGzp0KMzMzLBt2zacPn0aHA4H%0A9vb2ePr0KXdMz549sXPnTmRmZsLDwwO//fYbdu/ejZ49ezKYnLRk/vz52L9/P6ZNm4Y+ffowHYeQ%0AT4aKX4RLR0cHc+bMwa5du5CSkgIAWLBgASwsLJCXlwcOh4N169Zh+PDhcHBwwObNm3HmzBmGU5O3%0AxMTEsG7dOkREROD06dOor6/HuXPnMHnyZMTExDAdj7RAUVERQ4YMwZIlS5CYmIgBAwZg9uzZuHPn%0ADs+Yffv2oaSkBP7+/qioqEBQUBD1PhES/fv3R3p6OgAgMTERZmZmeP78OcOpSEtMTU2RmpqK7Ozs%0AVo3/66+/cPbsWXzxxRftnIyQjo3mvY5DTU0NR44cgYqKCubNm4fi4mLuOTMzM1y5cgWxsbFIS0uj%0ANxKE0KJFi3D79m0Ab1Y2V1VVYdy4cfD19cXQoUMZTkfIp0PFL8J18+ZN1NTU8Bzr378/5syZw93+%0Afffu3QgODoalpSXKy8sRFxfHRFTSAhUVFQBASEgIjIyM4OXlRU25RYiioiKCg4NhYGCARYsW4dmz%0AZ9xzw4cPx/nz5/Hbb78hJSUFurq6DCYlAPD06VO8evUKkyZNwtOnT/H999/Dx8cH7u7u3M8iEV5O%0ATk5QVFSEq6triwWwvLw8LFiwAFJSUnBxcRFMQEI6AZr3RAu/ViifffYZ9u/fj+rq6iaN77t06QJN%0ATU106dJFUBFJG6SlpSE3NxfAmw0lRo0ahYyMDGZDEdIOqOcX4Zo/fz7q6uqgoaEBbW1tAG9u9Gtr%0Aa7m9TeTl5aGvrw99fX0mo5IWyMjIQEJCAo2Njfjxxx8RGhqKXbt2oaGhAevXr2c6HvkPfjeRkpKS%0A8PPzg7W1Nby9vXHgwAGe87RNuPCwsLAAi8WClJQU6uvrcfHiRZw4cYJeFRARsrKyCAkJgYuLC+zs%0A7DBjxgxYWVlBU1MTcnJyqKysxMOHD5GcnIxTp06hsbERISEhtBMWIR+B5j3R1bNnz2b7QSkqKsLT%0A0xOlpaUCTkXaYvLkydDR0Wm2z3NDQwNqa2sZSEZI+6LiF+G6ceMG/vzzT9y9e5e75DwkJAShoaHQ%0A0tICi8XC1atXIScnh0GDBtHTGyEnJyeHwsJCAG9eX+3SpQs2b94MdXV1ODk5MZyOvNW3b1+cOHGC%0A7zkpKSl4e3ujqqpKwKlIW1y9ehXy8vKora2Fubk5Jk+ejBkzZmDJkiVwcnLC/53PPnQAACAASURB%0AVLF331FRXev/x98DSJcWxIINjDqggCKWINhQIRojtqixEY1eNRo1GsuNXWPXWEhiTKKxRWyxxBJb%0AfsZEbFEDKnivihqiBrBQVRCY3x9e55uRIihwZuB5rXXXZfbZM+vjmsA+5zln721iIkOtvqtXrx67%0Ad+9mxowZbN68OdffSY1Gg7e3NzNmzKB27doKpBSidJBxz7BZWVnRoUOHPI936tSpBNOIlzFq1Cgi%0AIiLYu3cvCxcuRKVSsWTJEk6ePIlarUalUpGVlaV0TCGKnJyRCy0jIyPUajVqtZp33nmH7du3M2vW%0ALNRqNceOHeOPP/7QPtGQnp5OtWrVaNq0qXZKpNAvNjY22uIXwLvvvktMTAzz5s3Dy8sr1zs9ouSZ%0AmprmO4XDz8+vBNOIl+Ho6AjAjh07cHV15d///jfNmjVj7ty5BAUFycK+BqJy5cqsXLmSW7duceLE%0ACWJiYkhJScHc3BxnZ2eaNWuGWq1WOqYQBk/GPSGUFRQURFBQEPB0cx4PDw8CAgIwNzdn165daDQa%0Ahg8fTo0aNXBzc8Pd3R0vLy98fHwUTi6e+eWXX3K0JScnK5DEsEjxS+TLyMgId3d3nJycWLp0KVOm%0ATKF58+Zcv36dy5cv6xRXhH6xtrYmPj5ep23ChAmcO3eOyZMns337doyNjRVKJ0Tpk5CQQLNmzYCn%0Ai6i3bNlSfscMkLOzM927d1c6hhBCCFEs4uLitDfmypUrB4CXlxfBwcEkJCTg7+/PxIkTsbKyIioq%0AiiNHjrBr1y52796tZGzxPxqNhqFDh+Y6ffzZUkUid1L8Ennq0aMHlSpVytGuUqlwdXXF1dVVgVQi%0ANxUqVKBFixY6bc8/+QVPB7hx48YxdOhQrly5Ik8xCFGERowYofNaCl9CCCGE0DctW7bEyckJT09P%0APD09AUhJSQH+r3ji4uKCn58fXbt2VSynyKlatWr8+OOP+faR9RHzptLkVjIU4jmZmZkcPXoUDw8P%0AmcJjIHbv3s3rr7+Ou7t7jmOXL1+WwpcQxSAzM5Po6GhiY2NJSkriyZMnmJub4+DgQK1atXBxcVE6%0AosiHRqPhxIkTnDlzhnPnzvH333+TmJjIw4cPsbW1xc7Ojlq1atG4cWP8/f2pUaOG0pGFEKJEhYaG%0AFsnn2Nvbyxq0Crl79y4RERHadZ5PnjyJSqWiUqVKeHl5ceDAAcaOHUvnzp2pUKGC0nHFK3Jzc2Pf%0Avn1yDooUv0Q+hgwZwvDhw2nQoAHZ2dmkp6djYWGhdCwhSpVJkyYVyec4OTkxZsyYIvksUXh///03%0Ay5Yt48CBAzx69CjPR9ErVqxI7969CQkJwczMTIGkIjfp6els3LiRDRs2cPv2bapUqYKPjw9VqlTB%0Azs4OKysrHjx4QGJiIv/5z384d+4c6enp+Pv7M2TIEBo1aqT0P0EIgyHjnmFr2LBhvscfP36MmZnZ%0AC6dfubq6sn379qKMJl6SWq1m4sSJODs7c/z4ccLCwrCysiItLQ0HBwfUajU+Pj4MHz5c6ajiJajV%0Aavbv3y/FL2Tao8jHsWPH6NChAw0aNOD+/fu0bNmSNWvW0KRJE6WjCVFqXLx4Mc9j2dnZxMTEULVq%0AVczNzfP9nGrVqhV1NFFAN27coHfv3qSkpBAQEEDz5s1xcXHBwcEBU1NTnjx5QmJiItevX+f48eOE%0AhoZy6NAh1q1bJ7vm6oFz584xadIkEhMT6dmzJ++88w5Vq1bN9z1ZWVmcOHGCdevW0b9/f3r37s3H%0AH38sBU0hCkDGPcN2/vz5PI8lJyfTpEkT1q1bp51OJwyDnZ0d7dq1o0GDBoSFhbFs2TLc3d2Jiooi%0AOjqau3fvKh1RvKQjR47IzK3/keKX0HrzzTfx9PTEw8Mj150As7KyyMjIUCCZEKVXfvP2n51ELl68%0AWE4i9diCBQtQqVRs376dunXr5tnP29ubbt26cfnyZUJCQli2bFmRPQEhXl7//v0JCQlhxIgRL7zY%0AfsbY2Bg/Pz/8/PyIjo7m3//+N6tXr2bYsGHFnFYIwyfjXukli20bJl9fX2xsbADd79DBwUE71gnD%0A5ezsrHQEvWGkdAChP0aNGoWDgwN79+5lwIABqFQqlixZwsSJE9mzZw8qlYqsrCylYwpRZshJpGE4%0Ac+YMffv2zbfw9U9qtZo+ffpw4MCBYk4mCuL7779n3LhxBS58Pc/NzY2tW7fSvn37Ik4mRNkj417p%0Ac+HCBQYMGKB0DJGP1atX06ZNG+DphlkTJ06UJysNVGpq6gsXxC/LpPgltIKCgpgwYQKbNm3i999/%0AR6PREBAQgL29Pbt27UKj0TB8+HA6dOjA2LFj+fbbb/n999+Vji1EmfL777/Ttm1bpWOIf8jOztbe%0AMS2o1157jQcPHhRTIlEYuT1dcv/+fS5fvkxERAQ3b94kOzs7388wMTGhVq1axRVRiDJNxj39c/To%0AUYYOHZqjvVy5cnTo0AF7e3ttm0aj4fTp0zx+/LgkI4pCmDFjBv/9738BMDU1JSQkRDZ0MVDx8fGM%0AHz9e6Rh6S4pfQisuLk77c7ly5QDw8vJiwoQJrFq1CoCJEyfy/vvvY29vz5EjR5g5c6YiWYUoTfbu%0A3Uvnzp1ztJuZmTF48GCdefpmZmbcunWLhw8flmREkQ8PDw927dpFZmZmgfprNBp++uknatasWbzB%0ARKE8evSIr776ivbt29O8eXO6dOlCr169CAoKokmTJowdO5Zr164pHVOIUkHGPcOWkJBAREREjnZz%0Ac3OWLFmi89SQtbU1AElJSSWWTxTOpk2biIqKAp7uBNm8eXMiIyMVTiVE0ZM1v4RWy5YtcXJywtPT%0AU3snPCUlBfi/x9BdXFzw8/Oja9euiuUUorR5+PAh8fHxOdpNTU0ZO3asTlv58uWBp+uiyGLp+mHk%0AyJEMGDCAvn37MnLkSJo2bYqJSe7Da2RkJKGhoZw5c4Z58+aVcFKRlzt37jB48GCuXr1KjRo16NOn%0AD9WrV8fCwoLExESioqI4evQoBw4cYPLkyfTq1UvpyEIYNBn3SqcPP/yQYcOG4ebmpm2zsLBAo9GQ%0Ampoqi27ricGDB+Ph4YGnpyf16tXLcfzevXskJycrkEwUxI0bNzh69CgajYaWLVvi6upaoPfFxsYS%0AEhLCkSNHijmh/pLil9D67bffiIiIIDIykvDwcADmzJnD6tWr8fLyQqVScfnyZerWrUuFChUUTitE%0A6detWzcmT56ss624ubm59iRS6IdGjRqxatUqJk+ezPvvv4+pqSnVq1fH0dERU1NTMjMzSUpK4s8/%0A/yQlJQULCwsmT56c61MPouRpNBpGjx7Nn3/+yaxZs+jevXuu6w6lpKQwb948ZsyYgbW1NW+99ZYC%0AaYUo3WTcM2xHjx7lnXfe0Wl7NptENs3SH82aNSMiIoLt27cTFxeHSqVizZo1xMbGUrt2bVQqlay/%0Ap6e2b9/OtGnTtLMNFi9ezLRp0+jRo8cL3/vkyRNu375d3BH1mhS/hJajoyMBAQEEBAQATxdlnjBh%0AAs7Ozhw/fhyNRsOXX37JokWLcHBwQK1W4+Pjw/DhwxVOLkTpdOXKFdLS0nTanp1EPnnyRIlIIg++%0Avr4cPHiQY8eOER4ezvXr14mPjyc9PR1jY2NsbGxo1aoVPj4+BAYGYmtrq3Rk8T8///wzERERzJo1%0AK9+Tx/Lly/Ppp59ibGzMtGnT8Pf3l+9RiCIm417pY2T0dJWdF62dKErOoEGDtD/HxcXRsmVLatas%0AyZUrV9i4cSMA48ePx93dHXd3d9zc3KhXr54sgq+wa9euaQtdz9bc+/zzz5kxYwbe3t6y9mgBSPFL%0A5MvOzo527drRoEEDwsLCWLZsGe7u7kRFRREdHc3du3eVjigK6Pz584SHh5OamoqzszPt2rWTx88N%0A0LM7cXISqX9MTExo06aNdsckYRj2799PjRo1CnTXFGDChAkcOHCAzZs3M2TIkGJOJ4SQcc+wyfen%0Af7KysjA2NgbQXgu0bt2a4OBgEhIS8Pf3p3v37piYmBAVFcXOnTspV64chw8fVjJ2mff9999Tr149%0Apk2bpm2bOXMmUVFRbNy4kalTpyqYzjBI8UvkydfXV7uD2T8ffXVwcMDPzw8/Pz+loolcNGnShGnT%0AptGxY0eddo1Gw8SJE9m9ezcajUbbvmDBAqZMmVLgCz6hH+QkUr9lZmYSHR1NbGwsSUlJPHnyBHNz%0AcxwcHKhVqxYuLi5KRxTPuXDhAv7+/gXub2VlRevWrfnll1+k+CVECZBxr3T45zmoUJa3tzfu7u46%0A6zw/8+z3rXHjxjrXes/WgRbKOX36NP3798/R/s4777B+/XoFEhkeKX6JPK1evVr7s42NDRMnTpTH%0AXfVYcnJyrlMC1q5dy65duwgKCmLkyJFUrlyZ6Oho5s2bx/Tp06lVqxbe3t4KJBavQk4i9cvff//N%0AsmXLOHDgAI8ePcr1+1GpVFSsWJHevXsTEhKCmZmZAknF8+7du1foLd3VajW//PJLMSUSQuRGxj39%0AkpWVlWNHQI1Gw/Xr17U3z+Fp0UTWj9Iva9euJTIykoiICJYuXQrAlClT2LZtGx4eHqhUKu7evYtG%0Ao9F+d882nhDKuXXrVq47hbu4uHDr1i3ta41GwzfffKPzN/PZskZlnRS/RIGYmpoSEhKidAzxEjZt%0A2oSbm5t2cIOnC3SvWbOGt956i9WrV0vxSw88efKE/fv36wxU2dnZnDlzRmfHnbS0NDmJ1DM3btyg%0Ad+/epKSkEBAQQPPmzXFxccHBwQFTU1OePHlCYmIi169f5/jx44SGhnLo0CHWrVsnO5fpgbS0NKyt%0ArQv1HhsbG9kJS4hXJOOeYUtOTqZnz546bRqNhk8//VTn+/pnAUXohwYNGtCgQQPta7VazcCBA7G3%0At+fkyZPaWSPTp0+ndu3aqNVqGjZsSNeuXRVMLdLT03UKy8/Y2Njk2FDis88+0/6sUqmoVq0aderU%0AKfaM+k6KX+KFAgMD+fbbb6latarSUUQhPX78mJs3bzJp0qQcx6ytrXn77bfZtm2bAsnE81JTUxkz%0AZkyO9q+++kqBNKIwFixYgEqlYvv27dStWzfPft7e3nTr1o3Lly8TEhLCsmXLcv3dFCXrZS7MVCqV%0ATMES4hXJuGe4WrVqxbp16wr1HlmMW7+5uLgQHBxMx44d8ff3JzQ0FCcnJ6Kjo4mOjubYsWNS/FKY%0AlZUV9+7dy9F+7949nZupKpWKS5cu5egXExNTrPkMgRS/xAvdvHlTdtgxUI8fPwbA2dk51+OVKlWS%0Apxf0QMeOHfH19S3UeypUqFBMaURhnTlzhvfeey/fwtc/qdVq+vTpw/bt26X4pScuXrxYqKfwLl68%0AWIxphCj9ZNwzbBUqVJDvoxSpUaMGJiZPywLPbgaZm5vnuiaYUI6LiwtRUVE5/nZevHhR1pQtICl+%0AiVeWlJTEli1bGDx4sNJRyrx169YRHh6Ora0ttra2WFhYoFKp8lwn46+//pJpV3rA0tJSvgcDlp2d%0Anetj6Pl57bXXePDgQTElEoW1YcMGNmzYUKj3yDQeIV6ejHtC6I8DBw5of7aysqJfv35S3NRD/v7+%0AhIWF0b9/f0xNTYGnDzqEhYXJU3kFJMWvMi45OZng4OAcJ/EqlYo1a9bkWODey8tLp8+uXbvIyspi%0AyZIlUvxSWIsWLUhJSeHSpUskJSWRkpJCeno6kPsOLVlZWRw8eLDAT6sIIXLn4eHBrl276NWrl/bO%0AaX40Gg0//fRTrouWipJX2Kk7QgghRGmRnp5OcnIy9vb2mJiYYGFhwSeffKJ0LJGLfv368f333xMS%0AEkL//v3RaDSsXbuWR48e0bdv3xz9k5OTiY+P176OjY0tybh6SYpfZVy5cuVo27Yt8PQCIDg4mPLl%0Ay7NhwwYyMzNz9E9PT6d///7Y2dmxYsUKWfNEj6xatSpHW0ZGBklJSVhYWOQ4du/ePfr160fDhg1L%0AIp4QpdbIkSMZMGAAffv2ZeTIkTRt2jTPIlhkZCShoaGcOXOGefPmlXBSkZsmTZooHUEIIYQoUf/5%0Az3+YM2cOv//+O9nZ2ZiamtKmTRvGjx9P5cqVlY4ncmFra8vKlSsZPXo0o0ePBqBKlSp89dVX2NnZ%0A5ej/448/MmvWLO1DLrL5BKg0sm+w+B+1Ws3+/ftxcXEp1M8ajYaOHTsSHR2t9D9BCCEUER4ezuTJ%0Ak7lz5w6mpqZUr14dR0dHTE1NyczMJCkpiT///JOUlBQsLCwYO3Ysffr0UTq2AA4dOkS7du1e6TNS%0AUlK4cuWK7JwrhBBC7/3555907dqV9PR0AgICcHZ25vbt2xw9epTy5cuzdetWKlasqHRMkYfs7Gyi%0AoqLQaDS4u7tjbGysPRYTE6O9Lr9z5w5Xr17N8X5/f/+SjKtX5MkvoaOsV4NLu7S0NA4dOkTTpk3l%0Aro4QRcjX15eDBw9y7NgxTpw4QUxMDPHx8aSnp2NsbIyNjQ2tWrXCx8eHwMBAbG1tlY4s/mf8+PHa%0Au90vc7J/+PBhZs2aRUhIiBS/hBClXqdOnQrUr06dOowZM4Zhw4blerxJkyZMmTKlKKOJAvryyy/J%0AzMzkhx9+oHbt2tr22NhY+vXrx4wZM/jiiy8UTCjyY2RkRP369V/Yr3LlynK99xwpfgkd8iBg6Xbv%0A3j0mTZrE8uXL5Y+hnmjYsGGBis716tVj1qxZeS5o2aJFC5YuXVrU8UQhmJiY0KZNG9q0aaN0FFEI%0Au3fvZuLEiQQEBBAYGEjPnj1p0KCBdjHZ3Ny9e5eff/6Z9evX8+effzJ69Gjee++9EkwthOGScc+w%0A1atXr0Dfn7OzMxkZGVy5ciXXglnVqlWLI54ogPDwcN5++22dwhdAtWrV+OCDD5g2bRqJiYm5TqUT%0A+k+u5/MmxS8hSonZs2e/sE9KSgoajYatW7dy6tQpbfvkyZOLM5rIx8CBAwt0Eunk5ER2djYPHz5k%0A6NChOY67uroWRzzxipKTkzl9+jRxcXGYmpqiVqvx8PBQOpb4h2rVqrFhwwYOHjzI2rVr6d+/P2Zm%0AZnh4eODs7Iy9vT3m5uYkJSXx4MEDLl++zM2bNzE3N6dLly588cUXOTaHEULkTcY9w1aY9SpjYmJQ%0AqVQsXLiwGBOJwrp79y516tTJ9ZinpyfZ2dlcvXoVHx+fEk4mXlX16tU5cuSI0jH0lhS/hCglNmzY%0AoLOgYV5UKhXHjh3TeS3FL+WMHDmywH2fnUQ+W+RS6IetW7eSlpZGSEiITvvKlStZuXIl6enp2t9J%0AlUpF3bp1mTNnDu7u7gqkFblRqVQEBgYSGBjIjRs3OH36NOfPn+fOnTv85z//4dGjR9jY2GBnZ0fr%0A1q1p3LgxTZo0wdraWunoQhgcGfcMW3h4ONevX39hP0dHxxxPFgn9kJWVlef49dprrwHw+PHjkowk%0AioiJiQnOzs5Kx9BbUvwSopT49NNP+fLLL0lNTWXs2LF07949x53VmzdvEhgYyPLly2nfvr1CScU/%0A7dmzh6ioqBf2q1KlCr6+viWQSBTWl19+yVtvvaXTtnr1apYuXYqXlxcDBgzA1dWVrKwsLly4wDff%0AfEO/fv0ICwuTCwM9VLNmTWrWrMk777yjdBQhSiUZ9wzbtm3b2Ldvn/a1SqXK9aZr/fr1WbBgQUlG%0AE4Xw8OFDEhMTc7QnJSUBT9cJzu24TIXUT2lpafTo0YO5c+fi5eWldBy9JcUvIUqJbt26ERwcTFhY%0AGAsXLmTr1q1MmzaNevXqafvIhgb6548//uDnn3/Wvo6Li6N8+fJYWlrq9FOr1XIRoKfu3r2b4y7b%0A6tWr8fHxYe3atTq78NSrV4+33nqLXr16sXjxYlauXFnScUURSE9P5+DBgwVe+FkI8X9k3DNsS5Ys%0AYcmSJdrXzZo1Y+LEiQQHB+foGxMTU5LRRCHMmjWLWbNm5Xk8r6cto6OjiyuSeAXZ2dnExMTw8OFD%0ApaPoNSl+CR2FLY7kdbdHKMPY2Jg+ffoQGBjI3Llz6dmzJ//617/44IMPMDIyUjqeyMXkyZN1pp3K%0ASaThsba2JjU1Vfs6JSWFu3fv8tFHH+kUvv7Zv3v37qxYsaIkY4oi8Pvvv7Njxw4OHDhAWlqaFL+E%0AeAky7pVumzZt4o033qBmzZpKRxF5GDFihNIRhFCEFL/KuNTUVJ11akaOHImZmVmBi2AFWWRdlDxH%0AR0cWL15Mu3btmDZtGsePH5fFRg3UZ599xptvvolarVY6ishDgwYNOHz4MIMGDQLAysoKU1PTfG8M%0AZGdnl1Q88YpiY2PZtWsXO3fu5NatWxgZGdGsWTM6duyodDQhSiUZ9wzbt99+i4WFhRS/9JgUvwxT%0AftfdGRkZAGzcuPGFC947OjrmuolIWSDFrzLOyMgIFxcXAO3/P/u5fPnyOfp7eXlhbm4OPN0NJCUl%0ARfuz0D9BQUF4eXkxbtw4unbtytChQ2Xqo4H56aefqFGjhlwE6LHBgwfTt29fQkNDGTFiBEZGRgQH%0AB7N161aCg4NzPP2VnJxMWFiY/N3UY2lpaezfv5+dO3dy9uxZ4OlaYJMnT+bNN9/EwcFB4YRClF4y%0A7hk2Ozs77bpRQoii88/p4rmpUqUKUVFRL1xTsUaNGlL8EmWTpaVloZ4I2rx5s/bnLVu2FEckUcQq%0AV67MunXr+PTTT1m4cKEUvwyMra0tycnJSscQ+WjYsCGzZ89m6tSpnDx5kn79+vGvf/2LZcuW0b9/%0Af0aMGIGrqyv379/n1KlTrFmzhgcPHsjTmHpGo9EQHh7Ojh07OHLkCI8ePcLFxYVRo0axdOlSgoKC%0A6NOnj9IxhSj1ZNwzLDNmzNDZvdjS0lLWHRKiGLyo+CVeTIpfQpQBxsbGTJ06lXr16rFz5055akGP%0ArVq1iqpVq2pfW1hYkJaWpmAiURBdunShXr16LF26lLFjx5KVlYWxsTFZWVkMHDhQ20+j0VC7dm0W%0AL14su/HoiWvXrrFz5052795NXFwcDg4OdOvWjc6dO+Ph4QHA0qVLFU4pROkl455hCwwM1Hltbm7O%0A48ePFUojCqIg61UaGRlhZWVFzZo1adOmDW3bti2BZKIoZWZmsmHDBgIDA6lcubLScfSCFL/EC3Xp%0A0iXXKZDC8HTr1o1u3bopHUPk4/mpcGZmZtp5/EK/1alThy+++ILExEROnTrFlStXePDgAenp6VhY%0AWODs7Iy3t7dMd9QzHTt2xMzMjLZt29KpUyf8/f1z3ahACFE8ZNwrXYyNjXW+P9kYS//Y2dkVqF9i%0AYiKHDx/mhx9+wNvbm5UrV2JjY1PM6URRMTExYdmyZVStWlWKX/8jxS/xQnPnzlU6giiAgwcPvrDP%0AP+/iyB9BwyAnkYbHzs6OwMDAHHfDhX5yd3cnKiqKX3/9FSsrK6ytrfHx8VE6lhBllox7+i07O5u/%0A//47z+MZGRlkZWUBYG9vL4ur66H169cXuG9WVhb/7//9PyZNmsS8efOYM2dOMSYTL3Ljxg327NmT%0A6zE/Pz8aNGig0+bk5MT9+/dLIppBkOKXEKXEhx9+iEqleuFJ4rM1v+rUqcPYsWNp0aJFScQTecjI%0AyCAiIiLP40lJSWRmZgJPBzApRuufTp064efnh6+vL40bN9ZuCiIMww8//MC1a9fYsWMHP/74I1u3%0AbqVy5cp06tSJzp074+rqqnREIUoVGfcMW0JCAm3atMlzDVmNRqPdREuKX4bP2NiYtm3bEh0dzYYN%0AG5SOU+bduHGD0NBQLCwsdNozMjKwsrLKUfwqX768rKH4D1L8EqKUWLdu3Qv7aDQakpKSiI2NZe/e%0AvQwdOpTly5fLPH4FPXjwgH79+uVbuHy2kKy1tTVdunQpyXiiAO7fv8+aNWv47rvvKFeuHN7e3jRv%0A3pzmzZvrLAIs9FetWrUYN24cY8eO1S56v27dOlatWoWbmxsqlYrs7GylYwpRKsi4Z9js7e0JDQ3N%0At0+1atVKKI0oKeXLl5dNs/SESqXi/PnzOm3BwcG59rW0tOTRo0clEcsgqDTyLHGZd+/evSL5HGNj%0A4wLPIRfKy87OZvDgwSQkJLB7926l45RZmZmZXL16Nd8+9vb2VKxYsYQSiZdx9epVTp06xYkTJzhz%0A5gxJSUmoVCrs7e154403tE+GyfdoOB4+fMhPP/3Ezp07OXPmDEZGRnh7exMUFETbtm3luxTiJcm4%0AJ4ThOX36NKmpqbRp00bpKGXa0aNHGTZsGNHR0TrtwcHBdO7cmffee0+nfciQIbz++uuMHz++JGPq%0ALSl+CdRqdZFU8l1cXNi3b18RJBIlZePGjSxcuJA//vhD6ShClBoajYbLly9z4sQJTp06xe+//05a%0AWhoqlQpXV1ftU2FNmjTJ8di60E937txhx44d7N69mxs3bmBkZISnpydhYWFKRxNCCCFEGVHY4tfw%0A4cNxdnbmk08+KcmYekumPQrmzJlTJMUv2RHS8Dx48EB2nhOiiKlUKtzc3HBzc2PgwIFkZ2cTGRnJ%0A6dOnOXXqFNu3b2f9+vWUK1eOyMhIpeOKAqhcuTLDhw9n+PDhRERE8MMPP/DTTz8pHUsIIYQotDVr%0A1rzU+1QqFSEhIUUbRhQrExMT7QYUQopfAujatavSEYRChgwZIk+eCFHMjIyMqFKlCk5OTjg6OlKp%0AUiViYmJ0djMThsPLywsvLy8mT56sdBQhhBCi0ObPn/9S75Pil2F6toGIkOKXEKXS/fv3sba2xtTU%0ANM8+hw8fZsGCBcTGxjJo0KASTCdE6ZeWlsapU6cIDw/nxIkTxMTEoNFosLe3x9fXl0GDBtG8eXOl%0AY4pXUK5cOaUjCCGEEIV25MgRpSOIYrBv3z7++9//6rRdunQJX19fhRLpHyl+iXylpqZibm6OiYn8%0Ap2II9u/fz8KFC7lz5w4qlQovLy+mTJmis+Pc5cuXmTNnDmfOnMHR0ZEZM2YomFiI0iErK4vz589z%0A4sQJwsPDuXDhApmZmZQrV46GDRvSuXNnmjdvTr169ZSOKoQQQry0F+30vN4ADwAAIABJREFUWFD2%0A9vb06dOnSD5LFI6zs7PSEcRLsrS0pGbNmjnanZ2diYmJybGOs6mpKRUqVCihdPpPFrwXOm7fvs26%0Ades4duwYN2/e1G7t7ujoSOPGjenduzeNGzdWOKXITXh4OIMGDaJChQq0bduWrKwsjh07xqNHj9ix%0AYwd2dnYsXLiQzZs3Y25uzvvvv897772Hubm50tHLtEmTJhXJ5zg5OTFmzJgi+SxROEOHDuX06dPa%0AraRlUXshhMibjHuGrWHDhnkee/LkCRqNJt+ZB8+4urqyffv2oowmhBD5ksd5hNbBgweZMGECT548%0AoU2bNgQFBeHk5ERycjJ//fUXhw8fZv/+/fTu3ZupU6cqHVc8Z9WqVVSsWJHdu3djY2MDPJ16NWjQ%0AIL755hv++9//cvbsWXr27MnIkSNxcHBQOLEAuHjxYp7H7t69y+PHj6lateoLP6datWpFGUsUwrFj%0Ax8jOzsbW1pZWrVrh5+dH8+bN5XdMCCFyIeOeYTt//nyexxYvXsy5c+fYuHFjCSYSQoiCkSe/BADX%0Arl0jODiYli1bMm3atFwfj8zIyGDdunUsWbKEcePGMXDgQAWSirw0atSIAQMG8OGHH+q0h4eHM3Dg%0AQGxsbPjiiy/w8fFRKKEoLDmJNAypqamEh4fz22+/8dtvv3H79m2MjIyoU6cOzZs3x8/Pj0aNGhXo%0ATrgQQpRlMu4ZNvn+hCh+d+7coXLlyq/8OXFxcVSsWLEIEhkOefJLABAWFoazszNLly7Nc30vU1NT%0A3n//fRISEvjuu++k+KVn0tLScp3DX6tWLeDpzo5S+BKi6FlbW9O+fXvat28PPL2Z8Ouvv/Lbb7+x%0AceNGVq9ejZmZGT4+PtrpkHXq1FE4tRBCCCGEMDQdO3ZkwoQJ9OzZ86XeHx8fz5QpU/Dw8GDEiBFF%0AnE6/GSkdQOiHa9eu4evrW6CF7du0aUNCQgKpqaklkEwUhrGxcZ5tcrEtRMmoVasWISEhfPPNN5w+%0AfZqvv/6anj178vfffzN//nw6d+6Mv79/ka17I4QQQgghyobZs2fz2Wef0bFjR7Zs2UJ6enqB3nfj%0Axg1mzJhBYGAgxsbGvPvuu8WcVP/Ik18CACsrK+7evVugvgkJCRgbG8siznro1q1bXLp0SactMTER%0AgNjY2BzHnpEd6IQoHqampvj5+eHn50dGRgb79+9n27ZtnD17lp07dzJ37lylI4qXcOXKFWrXrq10%0ADCGEUMTJkydZsWIFFSpUoH79+jRr1oz69evj4+NDpUqVlI4nRKnWoUMHmjZtyhdffMG8efP49NNP%0A8fLywsfHB2dnZ+zt7bGwsCAxMZEHDx5w+fJlzpw5w40bN3j99deZOXMmnTp1UvqfoQhZ80sAsHXr%0AVmbOnMl3331Ho0aN8uyXnJxM7969qVq1Kl999VUJJhQvolarUalUuR7TaDS5HnvWHh0dXdzxRD6O%0AHj3K9OnTdU4iW7duTVRUFAkJCbRr107piOIlXb58mfDwcI4fP87Zs2dJT0/H2NiYhg0b4u/vz5Ah%0AQ5SOKF6CWq2mZs2aBAYGEhgYiLu7u9KRhDAoMu4ZtsOHDzNy5EjUajUxMTFkZGRon3ru1q1bnuej%0AQoiilZqayt69ezlz5gznzp0jLi6OrKws7XFzc3NcXV1p0qQJLVu25I033lAwrfKk+CUAyM7OZsCA%0AAURGRtKjRw/eeecdXF1dtdMg4+Pj2bdvH+vWrePRo0ds2rSJmjVrKhta6NixY8dLv7dLly5FmEQU%0A1rOTyICAAKKiorh9+za2tra8++67DB48GEtLS6UjigKKi4vTFrtOnDjB/fv30Wg0VKlSBT8/P1q0%0AaMEbb7yBlZWV0lHFKzh69Cjnzp3j999/5+LFi1SoUIEjR44oHUsIgyHjnmE7fPgwo0eP5uLFi2Rk%0AZLB3714mTZqESqVCrVazaNEi7ZqzQoiSlZKSwsOHD7G1tcXc3FzpOHpFil9C6/HjxyxatIitW7eS%0AkZGBSqXCzs6O1NRUnjx5gkajoXnz5kybNo3q1asrHVeIUuOfJ5EAJ06c4L333sPIyAhHR0cWLFhA%0As2bNFE4p8nL06FGOHz9OeHg4MTExaDQaTE1N8fHxoUWLFvj7+8tFQCmWkZFBZGSkbCgiRCHIuGfY%0Anv/+UlNT8fHxYfr06axatYoHDx4wf/587UYwQgihD2TNL6Flbm7O5MmTGT16NKdOneL69eukpqZi%0Abm5O5cqVadSoEVWrVlU6phClnqenJwDLly/nq6++YtCgQYwfP54BAwYonEzkZujQoQBUr16dPn36%0A4O/vT9OmTeVuWxnxrNAphHh5Mu4ZNmtra4yMjKhTpw579uxh3LhxfPTRRyxYsIAOHTooHU+IMiE8%0APJyTJ09y//59BgwYIGuT5kKKXyIHa2trAgIClI4hRJllZWWFsbExtra2bN68mdmzZzNv3jyys7N5%0A7733lI4nnjNlyhRatGhBtWrVlI4iilD9+vXZs2ePTPEXogTIuGf4rKysiIuLw9vbmxUrVjB+/HjG%0Ajx+Pk5OT3CAQohhlZGQwYsQIfv31V21bUFCQtvi1Z88eZs2axapVq/Dy8lIqpl4wUjqAEEKInKyt%0ArYmLi8PIyIipU6cycOBAFixYwMGDB5WOJp7Tp08fncLXjBkz+O9//6tgIlEUMjMzkZUhhCg5Mu4Z%0AtvLlyxMXFweAsbExCxcupGHDhowePZqEhASF0wlReq1YsYLw8HDmz5/PoUOHcpy7vPXWW1SvXp3V%0Aq1crlFB/SPFLCCH00D9PIgE+/vhj2rdvz6RJk7h586aCycSLbNq0iaioKADu3r1L8+bNiYyMVDiV%0AeF5KSgqbNm1iy5Yt7Nixg59++onw8HDu3LmT53sSEhI4fvy4zu+mEKJoyLhn2GxsbHS+PyMjI5Ys%0AWQLArFmzlIolRKm3b98+unfvzttvv53nkhvt2rXj7NmzJZxM/0jxSwgh9NDzFwEAc+bMwdHRkcmT%0AJyuUSuRm8ODBLF++nKNHj+Z6d/vevXskJycrkEzkJyEhgRkzZjB16lQmTZrE6NGjGTRoEN9++22u%0A/Xfs2EGbNm0YNGgQAQEBbNu2rYQTC1G6ybhnOExMTLCwsNBpK1++PPHx8TptFSpUYNSoURw8eFC7%0AOL4QomjFx8dTt27dfPvY2dmRmJhYQon0l6z5JYrscXJra2t8fX2L5LOEKEusra15/fXXddpyuwiw%0AsrJizJgxjBkzhkuXLlGvXr2SjCny0KxZMyIiIti+fTtxcXGoVCrWrFlDbGwstWvXRqVSoVKplI4p%0AcqFSqThz5gyZmZk8efKElJQUrKyscvS7efMmU6ZMoVOnTnTq1Il9+/Yxffp0GjVqhIuLiwLJhTBs%0AMu4ZtlatWnHmzBmdNk9PzxzfKUDXrl3Jysqifv36JRVPiDKlQoUK3L59O98+Fy9exM7OroQS6S8p%0Afgk+/PDDIvkcV1dX9u3bVySfJURZ0qxZM3bu3KnT1rp1a2rVqpWjb1BQEBYWFnIBoEcGDRqk/Tku%0ALo6WLVtSs2ZNrly5wsaNGwEYP3487u7uuLu74+bmRr169WSBfD1hbW2t/blChQq59gkLC6Nu3brM%0AnTsXAF9fX2JiYtiyZQsTJkwokZxClCYy7pU+H3/8ca7txsbG9OrVq4TTCFF2dOrUibCwMPr27Yux%0AsXGO47/++is//PADnTp1UiCdfpHil+DIkSNF8jkmJvKfkxBFJb/drVq2bFmCScSLZGVlaU82Klas%0ACDy9iAsODiYhIQF/f3+6d++OiYkJUVFR7Ny5k3LlynH48GElY4tCOH36NG+//bZOW+fOndmyZYtC%0AiYQofWTcE0KIwhs2bBinTp2ie/fuBAcHo1KpCA8PJyoqilOnThEeHo6joyOjRo1SOqripFohcHZ2%0AVjqCEEIYLG9vb9zd3fH09MTT01Pn2LPpjo0bN8bPz0/bnpKSUqIZxav566+/qFOnjk5b7dq1+euv%0AvxRKJIQQ+iM+Pp4vvviCcePG6TxNK4Qofubm5qxbt47PP/+csLAwNBqNdmdHExMTgoKCGD9+PJUq%0AVVI4qfKk+CUICQkhNjb2lT+nqJ4gE6Ksu337NtOmTWPhwoUyP98ArF27lsjISCIiIli6dCkAU6ZM%0AYdu2bXh4eKBSqbh79y4ajUZbDCtfvrySkUUufvnlF52NCf65TltaWhoODg46/W1tbUlLSyuxfEKU%0AZjLuGbakpCQ2b97MsGHDpPglhAJMTU0ZM2YMo0aN4vr16yQlJWFpaYmLiwtmZmZKx9MbUvwS+Pr6%0Acvfu3VyPbd++nXr16qFWq0s4lSgotVpdJItpu7i4yJpteiItLY3ffvuN9PR0paOIAmjQoAENGjTQ%0Avlar1QwcOBB7e3tOnjyJRqNh4sSJTJ8+ndq1a6NWq2nYsCFdu3ZVMLV43qJFi7hy5Yr29T//rhob%0AG+f4fczMzMTISDbNFqIoyLhXOhTkfPTRo0ecPXtW52loIcTLyc7O5pNPPsHX15dOnTphZGSU69qJ%0A4ikpfgmGDBmS57HDhw8TGBhInz59SjCRKIyPPvooz2PHjx/nzz//pHfv3i/8HHt7+6KMJYpAQU4i%0AU1JS2LdvHz179iyBRKKgXFxcCA4OpmPHjvj7+xMaGoqTkxPR0dFER0dz7NgxKX7pme+//57MzEwA%0ANBqNzu7F9vb23Lt3T6d/fHy8/N0UoojJuKf/+vfvn6Pt0aNHaDQaPvzwQ0xNTXMcd3NzY9KkSQDc%0AuXOHwYMHEx0dXexZhSjtjIyM2L9/v85NWJE3KX4JYeDyK14+fPiQ9PT0fPsIZbVp0ybHyX5mZiYa%0AjYaePXvm+mRJgwYNWLx4MQAJCQlMnz5dLgL0SI0aNbQbgDz7bs3NzXNdE0zoj/ymor7++uscP36c%0A1q1ba9vOnj1L7dq1SyKaEKWKjHuGzcLCIsf3Z2lpSatWrfJ8j0y7EqL4tGrVipMnT8rfxAKQ4pcA%0Anm7j/scff1C5cmXq169Po0aNZM0FA3H79m2ysrJyPZacnExGRkaB1nSrVq1aUUcTBdCqVatCT1ut%0AUaNGMaURReHAgQPan62srOjXrx8VKlRQMJF4Va1bt2bFihUMGTIEJycn7t69y9atWxk+fLjS0YQw%0AODLuGbavvvpK6QhCiH/49NNPmTlzJqNGjaJ///64u7tjYWGhdCy9JMUvAcCVK1c4ePAgFhYWrFy5%0AEmNjY5o2bcqgQYPo3Lmz0vFEPnr37k18fHyuxzQaDQDt27fP8/3PFuGWx8+VMXXqVKUjiCL2zTff%0AEBQURNWqVbGwsOCTTz5ROpLIw7O/kS/SrVs31q5dS3BwMD4+Ppw7dw5LS0u6detWzAmFKH1k3BNC%0AiKLj5+eHSqUiPT2dgwcPAk9nHDx/k0GlUnH27FklIuoNKX4JrSZNmrBy5Uru379PaGgoW7ZsITw8%0AnG3btjFz5kw8PDyUjihyMW/ePFkgtpTLysrC2NhY6RiigBYtWoSjoyNVq1bl/v37DB06lFmzZlG3%0Abl2lo4l/eO211/JdM/GfzM3NWbNmDbNmzSIyMpL69evzySefYG5uXswphSibZNzTb5GRkTg6OlKl%0ASpUcxz777DNSU1OZMmWKAsmEKHsCAwOLZPOzskCKXyIHBwcHGjVqRHh4OJ9++ikLFiygV69ejBgx%0AgmHDhikdTzznjTfeKFT/kydP4u7ujo2NTTElEoV1+PBhqlatmuuuqtOmTSMtLY1FixYpkEwUxPTp%0A0/Hw8MDT05PXX39d51h2djaRkZEkJCRI8UvP2NraFmo9RGdnZ1auXFmMiYQoO2TcM2xTp04lKCiI%0AoUOH5jiWnp7OrVu3FEglRNk0b948pSMYDNmjW+TKzs6OO3fu0KhRIzZt2sSQIUNYsWIF48ePL/A0%0AEVFyDh8+zO7duwvUd+TIkURERBRzIlEYoaGhHD16NNdjlpaWpKSklGwgUShGRkZs3LiRLl264O3t%0AjUqlYufOnezYsUN7ASB35IQQ4v/IuFd6mZmZ8ejRI6VjCCFEDvLkl8iVvb09GRkZxMfH4+TkxKhR%0Ao6hTpw4ff/wxxsbGzJ07V+mI4h+OHj1KYmIib7/99gv72tjYkJSUVAKpRFGQk0j992z9mvT0dC5c%0AuEDfvn3Jzs5m/fr1XL58GZVKxfz58/H29sbd3R03Nzfq1q2b63bwQn+MGDECe3t7pWMIUebIuGfY%0ATE1NefLkidIxhChzYmNj+fHHH7l8+TJpaWnY2tri5eVF586dZSO7/5Hil8jVs1+QW7du4eTkBMCb%0Ab74JwEcffYSLi0uhposI/WFpaUlaWprSMUQBlStXTk4iDYSZmRk+Pj4AdO3aleDgYG7evElgYCCe%0Anp48fvyYDRs2EBMTQ+XKlTl06JDCiUV+RowYoXQEIcokGfcMm4mJiXx/QpSw7777jkWLFpGZmYmF%0AhQUVKlTg/Pnz7Nu3jxUrVjB//nwCAgKUjqk4KX4JADp16qRTELGzs8PGxibHFMc333yTc+fOERYW%0AxsCBAzExkf+EDE25cuV4/Pix0jFEAZmYmJCZmal0DJGP9u3b4+npqf3fP1lZWQEQFBSEn58fABkZ%0AGdy8ebPEc4qCi42NZe3atYwfP16e0BOihMm4Z9iMjY3JyspSOoYQZcaRI0eYN28ezZs3Z9y4cbi5%0AuWmPXb58mcWLFzN69Gg2b96Mu7u7gkmVJ5ULAUCDBg10XltaWvLrr7/metL/8ccf06tXLyl8GSiV%0ASkVGRobSMUQByUmk/hs1ahSRkZHs27ePxYsXo1KpWLRoESdOnMDd3R2VSqXzHZqamlK7dm0FE4sX%0AiY+PZ+PGjYwePVqKX0KUMBn3DJtKpSI7O1v7etCgQTpPgskNWCGK1po1a3B3d+frr7/GyEh3SXe1%0AWs2qVat45513WLlyJcuXL1copX6Q6oXIU14n/KamptSqVauE04iiJCeVhuP5wklQUJDOSaTcHVde%0Ax44d6dixIwBPnjzBw8OD1q1bY2Zmxg8//IBGo2H48OFUq1YNtVqNWq3G09MTX19fhZMLIYT+kXHP%0AsD1f/LK0tNT5/iwtLWnZsqUS0YQolaKjo/nggw9yFL6eUalUvPnmm3z99dclnEz/SPFL5OrGjRsk%0AJiZSsWJFKleurHQcUQBnz56lf//+L+x348YNnZMSod9UKpXO9OMWLVpI8VKPlStXDoBGjRoRHBxM%0AQkIC/v7+TJkyBRsbGy5fvszZs2c5evSoFL8UdunSpTyPXb9+HXg6XcDCwiLfzzE3N5cbQkIUIRn3%0ADMOaNWvYunVrjvbU1FTtesEAK1asKMlYQpQ5WVlZ2mU28mJlZUVqamoJJdJfUvwSOsLDw5k2bRp/%0A/fWXts3Dw4OZM2eiVqsVTCby4+bmxoMHDwrUt1mzZri4uBRzIlFYy5YtY9myZbkee/3117U///vf%0A/y6pSOIl/fOpWZVKBUDVqlXx8/OjQ4cOSsUSz+nWrZv2+3neswvvfv36vfBzXFxc2LdvX5FmE6Is%0AkHHPcAUFBXHnzp08j1esWLEE0whRttWsWZPz58/Ts2fPPPucP3+eKlWqlGAq/STFL6EVFRXFkCFD%0AsLKyYuDAgTg7O3P79m12795Nnz592LJli9zd1lN9+vShT58+SscQL6l///7cvXs3z+MODg4lmEa8%0AqoiICO0UD3Nzc9q0aYONjY3CqcTz1q1bVySfY25uXiSfI0RZIuOeYRs6dKjSEYQQ//PWW2+xdOlS%0AAgICaNeuXY7jhw8fZs+ePQwaNEiBdPpFpXl+Oz9RZn344YecPHmSvXv3UqFCBW17cnIyPXv2xNHR%0AkfXr1yuYUAghhBBCCCGEEPB0F/GQkBDOnz9Ps2bN8PX1pVKlSiQkJHDixAl+++03ateuzaZNm144%0APbK0k+KX0GrevDlvvfUWkyZNynFsz549fPzxx/zyyy868/iFEELklJ6ezoULF7hz5w6JiYk8evQI%0AGxsb7OzseP3113Wm9AghhBBCCPGyMjIyCA0NZfPmzSQlJWnbzc3NCQ4OZty4cVhbWyuYUD/ItEeh%0A9eDBA2rWrJnrMTc3NzQaDTdv3pTil4FKTEwkLCxMHlUXophkZGSwa9cufvjhBy5evKid+mhtbY2l%0ApSVJSUmkp6ejUqmws7PDz8+PAQMGUL9+fYWTl13Xrl3j559/pmLFitSvXx9XV1elIwkhhEG4d+8e%0AK1asYPr06QDExsaydu1aJk+erGwwIcogU1NTPvroI8aMGcP169dJTEzE0tISV1dXnbVoy7rc98MU%0AZVJ2dnaeu1rZ2toCT59mEIbp/v37eS4sK5QXFxfH4MGDta+vXr3K8OHDFUwkCmPr1q20bNmSOXPm%0AUKNGDWbMmMGhQ4e4dOkSv//+O8eOHSMiIoLz58/z/fffExISQmxsLN27d2fgwIHcunVL6X9CmXT9%0A+nUWL17M+PHj6dixI/7+/ixZsiTfhZyFEEVDxj3DlpSUxObNm7Wv4+Pjc939UQhRclQqFa6urnh7%0Ae6NWq6Xw9Rx58kvouHXrVq7bvycmJgJw8+ZN7O3tcxyvV69esWcTojRLS0vjt99+075OSkri+PHj%0ACiYSBfX+++8TGRnJ+++/T8+ePbU3C3JjYWFBw4YNadiwIf/617+IjIzkq6++4u2332bZsmX4+fmV%0AYHIBYGJiwuHDh7l06RI///wzYWFhrF27lpCQED744AM5cRSimMi4J4QQhbdr1y4OHz7M7Nmz8z3n%0AfObmzZssXLiQ4cOH4+7uXgIJ9ZcUv4SO0NBQQkND8zw+e/ZsndcajQaVSkV0dHRxRxN5+Pnnn9m7%0Ad2+exydPnpxrwVIYrszMTBISEnBycsLY2FjpOGWeiYkJe/bseakp4Z6ennz++ef89NNPxMbGFkM6%0AURCVKlWiUqVKBAQEMGnSJL7++mu+/fZbjh8/zooVK6hcubLSEYUo02Tc0x9Llizhjz/+4PHjx2g0%0AGvr37w9AamoqGRkZ2tdNmjRhxIgRXLx4kU8++YSrV69St25dZs+eXeYvwIV4FVu2bEGj0RSo8AVQ%0Ao0YNrl69yrZt25g6dWoxp9NvUvwSWnPnzlU6gngJKSkp/PXXXwBERkZSt25dzMzM0Gg0XLhwgbFj%0Ax0rxS4998sknnDx5kszMTDQaDQEBAcDT9aPS09O1r1u2bMnUqVP55ZdfmDhxIomJiTg4ODBv3jz8%0A/f2V/CeUeStXrnzlzwgKCiqCJKIoWFtbM2bMGAICAhg9ejS9e/dm/fr1VKtWTeloQpQKMu4ZNjMz%0AMywtLbG0tKRVq1badktLS52bQGZmZiQmJjJkyBDs7e3p378/v/zyC4MHD2bfvn0FvnAXQui6efMm%0A3bp1K9R7WrRowYkTJ4opkeGQ4pfQ6tKli9IRxEvo3LkznTt3BkCtVvPZZ5/h4uJCeno6Xl5eCqcT%0AL+Lh4YG5ufkL+7m5uREXF8fo0aPx9PSkXbt2HDhwgFGjRrF//34qVqxYAmlFbgICApgwYQLt27fX%0AaX/8+DFbtmyhXbt28uSQAfL09GTTpk2EhIQwYMAAtm7dymuvvaZ0LCEMnox7hu2DDz4ocN9Vq1Zh%0AZmbGli1bsLKy4oMPPuDtt99m8+bNDBkypBhTClF6JSUlFfq8skqVKsTHxxdTIsMhxS+htXPnTho1%0AaiR3t0sJlUqldARRAL169Spw388++4wqVaqwevVqjI2N6dWrF8HBwYSFhTFq1KhiTCnyc+vWLR4+%0AfJijPTU1lblz5+Lq6irFLwNVsWJFvvvuO7p168bo0aP57rvvZMqVEK9Ixr2y49dff6Vnz55YWVkB%0AT5+s7dmzJ7/++qsUv4R4SVZWVjx+/LhQ7zEzM+PRo0fFlMhwyG6PQmvSpEmcPXtW6RhCiDycPHmS%0AHj16aC++TUxM6NGjhzzGrMc0Go3SEcQrqlixIsuXL+fs2bOsWrVK6ThClCky7um3rKwsoqOjiY6O%0AJisrK8fx69ev55iF4OnpyfXr10sqohClTs2aNblw4UKh3nP9+nUcHR2LKZHhkCe/hJZcpJV+Go2G%0Ab775Jtfv2sHBodDzx0XRun//PufOnQOgYcOGOaZY/fnnnzl2Vq1Xrx5ffvlliWUUorQpyNjn7e3N%0Au+++y8qVK+nYsSPVq1cvgWRClH4y7hmuAwcOMGPGDB48eACAnZ0dU6dO5c0339T2SUpKyvGdvvba%0AayQlJZVoViFKkzZt2vDll18SFxdXoOnf6enp/PTTTzRp0qQE0uk3KX4JUcYsWrQo1/batWtL8UtB%0A3333HUuWLCEjIwMAU1NTRo8ezcCBA7V9UlJScmxeYGdnR2pqaolmFaK0aNSoEd99912B+g4fPpy/%0A/vqLChUqFG8oIcoIGfcM14kTJxgzZgxt27bl7bffBmDXrl2MHTsWOzs73njjDeDpzQUjI92JRiqV%0ASm64C/EK+vTpw9q1axk1ahSrV6/G0tIy3/4zZ84kISGBd999t4QS6i8pfgkdt27d4tKlS4V+3/N3%0A5YR+UqlUREdHKx1DPGf//v3Mnz+fAQMGaDcv2LlzJ4sWLaJSpUp06NAByP2EMTs7W9Z30wO5/e1M%0ATEwEnu7Kk9eOq/K3U1n29vY0bty4QH0dHByKZGdPIYSMe4bus88+o1OnTsyfP1/b1rZtW8aPH8+S%0AJUvYunUrAOXLl9eOhc8kJiZSvnz5Es0rRGliZWXFsmXLGDhwIF26dGHSpEk6O68+c+3aNebPn8+v%0Av/5K37598fb2LvmwekaKX0JHaGgooaGhBe6v0WikoCLEK/r8888JCQlhwoQJ2jY3NzdUKhVffPGF%0A9iLA1taWu3fvUrt2bW2/e/fuyXbheiC/v52zZ8/O0SZ/O4UQZZmMe4YrNTWVCxcuMGfOnBzHBg8e%0ATOfOnUlNTcXa2poaNWpw8eJFfHx8tH2ioqKoWbNmCSYWovTx8fFh/fr1jBkzhmHDhmFnZ0f9+vWx%0At7fn8ePHXL16Vbu23vvvv89HH32kcGL9IMUvoaN79+5SFRaiBCWKBXF5AAAgAElEQVQmJnL16lW+%0A+OKLHMd69+7N2rVrSUpKwtbWFldXVyIiIrTTCQAiIyNxdXUtycjiOXPnzlU6gihCQ4YMYfjw4TRo%0A0IDs7GzS09OxsLBQOpYQpYaMe4bt2Rpfue0OX716dbKzs3nw4AHW1tb4+vqydetW+vbti4mJCU+e%0APGHbtm20b9++pGMLUep4eXlx4MABdu7cyZEjR7h06RKJiYmYmppSpUoV+vTpQ+/evalVq5bSUfWG%0AFL+EjkaNGhEcHKx0DFEId+7c4caNG8DT6QERERH8/fffZGZmyrQAA5CSkoJKpcp1wcpKlSqh0WhI%0ATk7G1tYWf39/Nm3aRN++fbG2tiY1NZXNmzfLHH6FdenSRekIoggdO3aMDh060KBBA+7fv0/Lli1Z%0As2aNLBQrRBGRcc+w2djYoNFo+Pvvv6lRo4bOsb///huVSqV9Mq9Xr16sXbuWAQMG0KpVK37++Wfu%0A3LlDr169lIguRKlTrlw5evToQY8ePZSOYhCk+CWEgfvxxx9ZsmSJdl2MiRMnao9J8Uv/PVsL6s8/%0A/9SZ1gFP14oyMjLS9unZsydr166lW7duvPHGG4SHh5ORkUHPnj1LPLcQpcWbb76Jp6cnHh4e1K9f%0AP8fxrKws7YLcQohXJ+OeYbO1taV27dps2LCBTz75ROfYxo0bqV27NjY2NgA4OTmxbNkyJk6cyOLF%0Ai3FycmLFihWycYgQxSwtLY1Dhw7RtGlTKleurHQcvSHFLyEMXI8ePWjdunWexwuyBa5QjrW1NV5e%0AXqxcuZLFixfrHFu1ahWenp5YW1sDT++2fv3110yZMoUffvgBNzc3li9fLgvH6pFHjx5x6NAhzp8/%0AT3x8POnp6djZ2aFWq2nTpo1M1dFDo0aNIiIigr1797Jw4UJUKhVLlizh5MmTqNVqVCoVWVlZSscU%0AotSQcc/wffDBB4wePRqNRqPd7XH37t18//33fPbZZzp9/fz8OHbsGPfv38fBwSHH7o9CiKJ37949%0AJk2axPLly6X49Q8qjew1K/4nNDSUtm3bolarlY4iikFMTAwdO3aUBbb10MmTJxk4cCAtW7akU6dO%0AqFQqdu/ezbFjx1i9ejVNmzZVOqIogO3bt7NgwQKSk5PRaDTY2Nhgbm5OcnIyjx8/xsjIiA4dOjBt%0A2jS5cNNTT548wcPDg969e2Nubs7JkyeJjo7G2NiYGjVq4Obmhru7O15eXjoLOAshCkfGPcO3fv16%0AFi9eTHp6OgBmZmaMGzeOvn37KpxMiNItt42UnpeSksKuXbto0aIF1atX17ZPnjy5OKPpPSl+CVFG%0AxMTE0KFDBy5fvqx0FJGLw4cPM2vWLOLi4oCnT+xNmTKFtm3bKpxMFMSGDRuYPXs2NWvWZNiwYbRs%0A2RI7Ozvt8ZiYGHbt2sX69eupVKkSGzdu1E7rEcqKi4vTeUJWrVYzb948goODSUhIwN///7N37/E9%0A1///x+8vs5Nt7GBszhsxw+acw5TEnD/OhSJ9EDlESfGpUBTiQ0qRH80xkrNPSlIOoUQxhcgp5KMN%0Am9lmdnj//vD1/rQMw7bX+3C7Xi5dPtvr/Xrtcu/y/rTHY4/36/V8NtErr7wiLy8vHTx4UAcPHtSV%0AK1e0bt06E1MD9o+6Z/+SkpK0f/9+SdcX3+aDHSD/3bgrXbq+e/it3FgS56/fO/tNEAy/YLVmzZo7%0AnuPp6anAwECFh4fLw8OjAFIBzsNisVg3L6hQoQJrttmJ8+fPq3nz5qpZs6Y+/PBDFSlS5JbnHjt2%0ATH369FGVKlU0d+7cAkyJWwkLC1OJEiUUERGhiIgITZs2Ta+88op69eql+Ph4RUVFae7cuYqKijI7%0AKuBwqHsAcHdWrlypWbNm6cqVKxoxYoS6du160+/OU6dOqWXLlnr33XfZXfUvGH7BKrePOxqGIXd3%0Ad7Vr104jR4607ugCAM7ovffe05w5c7Rp0yYFBQXd8fzvv/9eTz31lGJiYtSwYcMCSIjbiY+P1/79%0A+xUbG6v9+/fru+++k2EYCgoKsm4jPmLECHXo0IFFmgEAgOkyMzO1bNkyzZgxQxUqVNDYsWNVrVo1%0A6+u///67oqOjGX79DcMvWP388893PCczM1NxcXHatWuXVqxYobJly2rZsmXWhUkBwNn06tVL3t7e%0AmjVrVq6v6d69u8qXL6/JkyfnYzLci7CwMI0aNUqlS5fWjh07tGzZMnl5eSk5OVn+/v4KCwtT3bp1%0ANWjQILOjAgAAJxYfH6+JEydq48aNGjBggAYPHqxChQox/LoFdnuEVU5bvN9K8+bN1aVLF/Xs2VPz%0A58/XkCFD8jEZcqN9+/b3dN2NRWYB3JsTJ07c9QK/DRo00GeffZZPiXC/fH191aJFC9WsWdP6yWp4%0AeLgOHjyoQ4cOKT4+3uyIAADAyRUvXlz//ve/1aJFC40dO1Y7duzQlClTzI5lsxh+4Z6Fh4erQ4cO%0A+vLLLxl+2YC/Lq79V+np6dq3b58qV67MI6pAPkhMTFRAQMBdXRMUFMQAxUY1atRIRYsWlaRsa2j4%0A+/srKiqKtb8AAIBNadWqlSIjI/Xiiy+qc+fOGjhwIGso5oDhF+5LeHg4dw3ZiEWLFuV4/MZuZS+9%0A9BJ/tAH5ID09Xa6urnd1jbu7u65evZpPiXA/PvroI+vXRYsW1ahRo1S2bFkTEwEAANxecHCwFi5c%0AqDfffFNTpkxh+JWDQmYHgH27du2asrKyzI6B2+AXHwDk3uuvv64jR45Iktzc3NSnTx+VL1/e5FQA%0AAAC35+LiojFjxujNN99U3bp15e/vb3Ykm8KdX7gv33//vUqXLm12DAAw1TvvvKN58+bl+vykpKR8%0ATIP7sXTpUkVGRqpy5cqKj49Xhw4dNGvWLEVERJgdDQAAIJvXX39dPXr0UOXKla3HunTpoi5dupiY%0AyjYx/MI9W79+vb7++mv179/f7CgAYJp69erd9TW+vr48Smcj+vfvrxo1aigiIiLbNuE3XLhwQZcv%0AXzYhGQAAwO3xoV3uMfyC1ZdffnnHc9LT03Xu3Dlt375du3fvVkhIiPr161cA6QDANt1qvT3YhwYN%0AGmj//v1auXKlzp8/L8MwFBMTo9OnT+uBBx6QYRg8Pg4AeWDLli1q1KiR3NzczI4C2C0+tLt3DL9g%0A9dxzz8kwDFksljue6+Pjo549e2rYsGHy8fEpgHQA/m7JkiVq0aKFSpQoYXYUwG717dvX+vX58+f1%0A8MMPq0KFCjp69KiWLFkiSXrppZcUHh6u8PBwVa1aVdWqVePOPcAE1D37NnDgQHl7e+vhhx9Wy5Yt%0A9dBDD8nDw8PsWIBd4UO7e2dYcjPpgFPYvXv3Hc9xc3OTn5+fypUrx39UdiI+Pl5RUVGaN2+eGjdu%0AbHYc5KFq1arJYrEoIiJCLVu2VHR0NGvwAXcpMzNTLi4u1u/DwsI0adIkdezY0bpb7oABA1S4cGEd%0APHhQBw8elKurq7766isTUwPOibpn33777Tft3btXe/bs0d69e3Xp0iX99NNPZscC7NaND+1atmwp%0Ai8Wi3bt3KzExUf7+/nxolwOGX4CDGDhwYI7H09PTtWPHDkVGRsrPz++m1w3D0KxZs/I7HvJBcnKy%0AfvzxR+3du1d79+7Vzz//TBNpgpkzZ97TdYZhaPDgwXmcBncrMjJS4eHhioiIUEREhEaMGGEdft34%0A8GDu3LmKioqyXpOUlMRdz4AJqHuO5b///a+CgoLMjgHYFT60u3c89gg4iCNHjtzytVKlSikuLk5x%0AcXE3vcYdfPbLy8tLTZo0UZMmTSRdH3Si4M2cOVOGYcjDw0Opqam5vo7hl21YsGCBYmNjtX//fr3z%0AzjuSpNdee00rVqxQjRo1ZBiG4uPjZbFYrL8vGXwB5qDuORYGX8Ddq127drYP7f7qRp9Sr169mz60%0AA3d+AYDNy8jIUEpKirKysnJ83dfXt4AT4a+ef/55bdq0Sf7+/nr00UfVuXNnlSlTJlfX5nQ3JswV%0AFhamAQMGyM/PT9999522bNkiSfLw8NADDzygsLAw1apVS507dzY3KODAqHv2aePGjfr000919OhR%0AJScn5/j+GYahvXv3mpAOcAz79u2zfmgXGxur06dPy9XVVZGRkapRo4bmz5+viRMnqkOHDtzk8DcM%0AvwDARn300Uf69NNPderUqdtuRHHo0KECTIWcnD9/XosWLdKnn36qpKQkPfzww+rdu7caNmxodjTc%0ApZweH5g5c6ZKlCihQ4cO6dChQ0pISLDeJQYg71D37NfixYv15ptvytPTU7Vq1VJAQEC2R7P+auLE%0AiQWcDnBcfGiXezz2CDiIRx99VC+//LKio6PNjoI8MGPGDM2aNUtlypRR165db9tEwnwlS5bUiy++%0AqCFDhmj16tVavHixnn76aVWqVEm9evVShw4d2NHKTpQvX16FC19vj258Yurh4ZHj4wUA8g51z77F%0AxMSoYsWKWrJkiYoVK2Z2HMCphISEqGPHjmrbtm2OH9pt27aN4ZcYfgEO4+zZs0pJSTE7BvLIihUr%0AVLNmTS1atEiurq5mx0EueXh4qEePHurRo4e2b9+uBQsWaNy4cZo2bZq6du2qnj17sjOZjdu4caP1%0Aay8vL/Xq1UuBgYEmJgKcA3XPvsXFxWn48OEMvoACxod2ucfwCwBsUFJSktq0acMfAHbsxqLMx44d%0A08KFC/Xxxx9r/vz5evTRR9WrVy/Vq1fP7Ii4A09PT73yyitmxwCcAnXPvoWEhCgtLc3sGIDT4UO7%0A3CtkdgAAwM3CwsIUHx9vdgzkgYoVK+r111/Xtm3bNHr0aO3cuVO9e/dWhw4dzI6G2/jnP/+p8+fP%0Amx0DcBrUPfv27LPPKiYmhsXsgQI2d+5cnTlzRtL/PrSrUqWKyalsE3d+AQ5kwYIF+uKLL+7qGsMw%0ANGvWrHxKhHs1fPhwDRo0SA888IDat29vdhzcp/Pnz2vZsmVasWKFrly5ovr166t3795mx8Jt7Ny5%0Ak0fJgQJE3bNvrVq1UlZWlvr166fIyEhVrVpVXl5eN51nGIYGDx5sQkLAMU2dOlXFixdXmTJldPHi%0ARQ0cOFDjx49nAJYDhl+AAzl37pwSExPv6hq2wLVNDRo00Pvvv69nn31WM2fOVJUqVW7ZRL711lsm%0AJERu7NmzR4sXL9ZXX30lFxcXtWvXTr1796YhcQDJycnaunWr2rRpY3YUwCFQ9+zbhQsXtHDhQqWm%0Apuq7777Td999l+N5DL+A+zNu3DjVqFFDERERqlSpUrbXsrKyFBsbq7i4OHrNHDD8AhzIqFGj1LFj%0AR7NjIA+cOnVKr776qq5evapTp07p3LlzOe56xR8BtictLU3r1q3TkiVL9OuvvyowMFBDhgzR448/%0ALj8/P7PjQdKVK1c0aNCgHF97++23FRQUlO3YXwdchmFozpw5SktL04gRIxh+AXmEumffxo0bp/37%0A96tv375q06aNSpQoYV2EG0DeKVSokJYsWaKxY8fK1dVVhmFozZo1slgsCg0NlcTNDbfCbyQAsEHj%0Axo3T+fPnNWbMGLVp00a+vr5mR8IdnD17VkuWLNHKlSuVmJioiIgITZkyRa1ateIPABtjGIZ8fHwk%0ASZs3b1bDhg1VpEgRff3110pNTb3p/OPHj6tly5by9vbWqlWrdO3atYKODDg86p5927Fjh7p166aR%0AI0eaHQVwaGPGjJF0/cPWAwcO6Mknn1RWVpYWLVqkw4cPyzAMTZ48WbVr11Z4eLiqVq2qKlWqyM3N%0AzeTk5qMbBwAbtG/fPvXq1Us9e/Y0OwruYNeuXVq0aJG2bt0qwzDUsmVL9e7dW5GRkWZHwy14eXnp%0A/fffl3R9ke0xY8YoJCREYWFht7xm+PDhCgkJ0cqVKwsqJuBUqHv2rWjRonrggQfMjgE4DXd3d9Wt%0AW1eS1LlzZ3Xs2FGnTp1Sy5YtFRERoatXr2rx4sU6fvy4goODtWnTJpMTm4/hFwDYoMDAQJUsWdLs%0AGMiFp59+WoZhKDg4WA899JCKFy+u7du3a/v27be9jnVPbEduHg/gEQIgf1H37FvXrl21efNmPfnk%0Ak/y+BPJRdHS0IiIirP/81Y11Elu1aqWoqChJ0rVr13Tq1KkCz2mLGH4BDmLhwoWqWLGi2TGQR556%0A6imtWrVKPXv25DZlO2CxWPTHH39o2bJlub6G4ZftsFgseXIOgHtH3bNvPXv21MmTJ/XPf/5Tffv2%0AVcWKFeXp6ZnjuTzSCty7YcOGKTY2Vhs2bNC///1vGYahqVOnateuXQoPD5dhGMrMzLSe7+bmxl2Z%0A/4fhF+AgnnrqKU2cOJEF7x1EzZo19dNPP6lz587q1avXbZvIatWqFXA6/NXhw4fNjgAAdo+6Z98a%0ANWokwzBksVhuudPjDYcOHSqgVIDjadu2rdq2bStJSk9PV40aNfTII4/I3d1dq1atksVi0aBBg1S2%0AbFmFhYUpLCxMERERatSokcnJzcfwC3AQ3JXgWLp06WJtIseOHZvjIwQWi0WGYdBEAgDsHnXPvg0e%0APJjHHYEC5urqKkmqU6eOOnbsqLi4ODVp0kSvvfaaihYtqsOHD2vv3r3asmULwy8x/AIAmzRx4kSz%0AIyCX3nzzTY0YMUIeHh73/DP279+v33//Xe3bt8/DZABgP6h79m3o0KFmRwCc0l8fE78xgC5Tpoyi%0AoqLUpk0bs2LZJIZfgANJSUlRQkLCXV/H2gu2p1OnTmZHQC7t3r1b7du31wsvvKCWLVuqUKFCub72%0A/PnzmjdvnpYtW6a33347H1MCgG2j7jmGtLQ0paeny93d3XpXCoD8s3//fqWnp0uSPDw81KxZMxUt%0AWtTkVLaJ4RfgQMaPH6/x48ff9XU8PmCb4uPjlZiYqPT0dHl4eMjf359iZoNWrlyp9957TyNHjtTb%0Ab7+tLl266MEHH1RkZGSOizbHxcXphx9+0ObNm7Vx40aVK1dOixcvvmnHHhScu31U58ajWQDyFnXP%0A/vzwww9av369fvzxR50+fVrXrl2zvubt7a2KFSuqUaNG6tKli0qXLm1iUsAxGYZh7Te9vb31wQcf%0AmJzIdjH8AhxIs2bNVLVqVbNj4B5lZWVp3bp11iby6tWrN50TEBCgxo0bq3v37qpVq5YJKfF3hQsX%0A1vPPP68nn3xSixcv1vLlyzVz5ky5urqqePHi8vPzk4eHhxITE3Xp0iVdunRJhmGoZs2amjp1qqKj%0Ao+/qbjHcv+TkZP3rX/+yfj9hwgR5eXnlegg2d+5chl9AHqDu2a/09HSNHDlSGzduVOHChVWtWjW1%0AadNGAQEBcnNzU3p6uhISEnTixAnNmzdPc+bM0fPPP6++ffuaHR1wGOfOndOaNWv0008/6c8//1Ra%0AWpp8fX1VtWpVPfroo2rcuLHZEW0Kwy/AgbRo0YLdHu1UcnKy+vXrp3379ikgIEDNmjVTSEhIjk3k%0Ad999p3Xr1qlHjx4aM2aM2dHxfwIDA/X888/r+eef16lTp/Tjjz/q3LlzSkhIUGpqqooWLSpfX19V%0AqlRJdevWlY+Pj9mRnZbFYlFcXJwkqXbt2kpJSVFKSopq1aqV4+5yxYsXV+HC11umgIAAbdmyxfo1%0AgHtD3bNvH3zwgb744gv1799f/fv3v+0deleuXNHs2bM1depUBQUFWXeqA3Dv3n33Xc2ZM0cZGRny%0A8fFRmTJl5Ovrq8TERC1fvlxLly5VzZo1NW3aNAUHB5sd1yYw/AIAGzBt2jQdOHBAY8eO1WOPPXbb%0AO4GysrL0ySefaMKECQoNDdWTTz5ZgEmRG+XLl1f58uXNjoFb8Pb21scff5zr87/99lvr1zt27MiP%0ASIDToe7Zt7Vr16pTp04aMWLEHc/19vbWiy++qHPnzmnevHkMv4D7NH36dH344YeqW7euhg8frjp1%0A6mS7ez0lJUWfffaZ3nvvPXXr1k2ffPIJjx1L4jkLALABGzduVPfu3dW9e/c7PgJXqFAh9ejRQ926%0AddOyZcsKKCEAAHmHumff4uPjFRkZeVfX1KtXT8ePH8+nRIBzOHHihObMmaPo6GgtXLhQdevWvWnZ%0AhiJFiqhbt25avXq1fHx8NGzYMJPS2haGX4CD6NSpk8qVK2d2DNyjpKQkVapU6a6uCQsL0+nTp/Mp%0AEeDc6tWrl+MjkADyBnXPvpUuXVoHDx68q2uOHz8ub2/vfEoEOIdPP/1UHh4eGj9+/B0/OAgICND0%0A6dP1yy+/6MsvvyyghLaL4RfgIIYOHcpi93YsJCREu3fvvqtrYmNjWXMIyCeLFi1SUFCQ2TEAh0Xd%0As2/dunXTypUrtWTJklxtALJhwwYtW7ZMLVu2LIB0gOPau3evmjZtqmLFiuXq/LCwMDVo0EAbNmzI%0A52S2jzW/AAfx6KOPauLEiTcteJ+UlKTRo0dryJAhCgsLMykd7qRXr1565ZVXVLJkSQ0ePPi2n4xe%0Au3ZN8+fP15o1azRgwIACTAkAQN6g7tm3p59+WkeOHNH48eM1Z84cNW7cWJUqVVLx4sXl5uamzMxM%0AJSQk6OTJk9q5c6eOHz+uyMhIvfDCC2ZHB+za6dOn1bx587u6pm7dulq5cmU+JbIfDL8AB3GrT93S%0A0tL01VdfqXv37gWcCHejS5cu+uOPPzRr1iwtXbpUkZGRt2wi9+7dq8TEREVHR2vw4MFmRwcA4K5R%0A9+ybYRiaNGmS2rdvr2XLlmnTpk1atWrVTee5uLioRo0aev3119W5c2frzrkA7s3ly5fl5+d3V9cE%0ABgbqwoUL+ZTIfvDbBwBsxNChQ9W2bVstX75cu3bt0qeffqpr165lOycoKEhRUVHq3LmzGjdubFJS%0AAADuH3XP/jVu3Nj6vvz555+Ki4vT1atXVbhwYfn4+KhMmTJyc3MzOSXgODIyMu56iOzq6nrT71Zn%0AxPALAGxIaGioRo0aJen63XyJiYlKS0uTi4uLfHx85O7ubnJCwDFERETctDvSvQgJCdGaNWvyIBHg%0AnKh7jqNEiRIqUaKE9fu0tDTt379flSpVuus7VQAgrzH8AgAbZRiGfH19zY4BOKT+/fvnyfCLP+iA%0AvEPdcyznz59X7969NWPGDEVHR5sdB3AYY8eO1RtvvJHr8zMzM/Mxjf1g+AU4kO3bt+vSpUvZjiUn%0AJ8swDH355Zc6evToTdcYhqE+ffoUUELcq59++kk7d+7UlStXVLp0abVo0UIlS5Y0OxZgt4YOHWp2%0ABACSsrKylJmZKVdX12zHT58+rc2bN+vPP/9U6dKlFR0drcDAQJNS4u9iYmLueE5CQoIsFou++eYb%0AnT17VhJ9J3C/OnXqZHYEu2VYcrM3LQCbd687ORqGoUOHDuVxGtyt+vXra+zYsWrbtm224xaLRaNG%0AjdK6deuybWrg5uam1157Td26dSvoqPg/R48ezfUnaVWqVNGvv/6a42slSpSQv79/XkYDALswffp0%0ALVy4UNeuXVNkZKTGjx+vihUras2aNRozZky2NWo8PT315ptvqk2bNiYmxg1hYWHWu2dv9+ekYRjZ%0AXqfvBGAW7vwCHMTmzZvNjoD7cPnyZaWnp990fMGCBVq7dq1atWqloUOHKjg4WIcOHdKkSZM0btw4%0AVaxYUbVr1zYhMXr27KkrV67c9hyLxSLDMLR792517Ngxx8fshg0bpoEDB+ZXTACwSWvXrtWHH36o%0AyMhI1a5dW7Gxserfv78++ugjjRkzRtHR0XruuedUsmRJHTt2TFOnTtVLL72kkJAQVa1a1ez4Tm/Q%0AoEFatGiRChcurBdeeEGNGjW66ZyzZ8+qd+/eGjdunJo0aWJCSgD4H+78AgAbEBYWpkmTJqljx47Z%0Ajrds2VJFihTR6tWrsx2/cuWK2rVrp+rVq2vmzJkFGRX/Z+/evdnu/LJYLHrqqac0adIklSpVKtu5%0AderUUbVq1fTWW28pODg422vlypVT6dKlCyQzcpacnKxVq1Zp27ZtOn78uK5cuSJ3d3eVKlVK9erV%0AU9euXVW+fHmzYwIOpVu3bipcuLCWLl1qPfbss88qKSlJqampWrlyZbbz09PT1a5dO4WHh2v69OkF%0AHRc5uHz5smbPnq2FCxeqefPmGj16dLYlGX7//XdFR0fr3XffZc0vII+MHj1a3bp1u+nD78zMTB09%0AelTlypVTkSJFTEpn2wqZHQAAkLOrV6/q1KlTNw3EJMnb21v/+Mc/9OOPP5qQDNL1gVb9+vWt/zz4%0A4IOSpMjIyGzH69evLxcXF0lSrVq11LBhw2z/MPgy108//aTWrVvrzTff1MWLF1W3bl099thjatq0%0Aqby8vDR//ny1a9dO8+bNMzsq4FBOnDih5s2bZzvWo0cP7dmzR+3atbvpfFdXV7Vr1067d+8uqIi4%0Ag6JFi+qll17SqlWrdP78ebVu3VqrVq0yOxbg0FavXq3ff//9puOXLl1Sp06d+NvgNnjsEQBs1NWr%0AVyXplsORoKAgXb58uSAj4S+++eYb/fDDDzcdnzt3rooVK2b93jAMDR8+vCCjIZf++9//qn///qpU%0AqZJmzZqlatWq3XROfHy83n//fU2dOlUBAQE5DqMB3L3ChQvLw8Mj27Fy5cpl+9+/K1GiBHXPBlWu%0AXFlLly7V3LlzNXbsWG3dulUTJkwwOxbgdHio7/YYfgGAjVi4cKF27typYsWKqVixYvL09Lxpodi/%0AOnPmDLc1m+jgwYP64osvsh0rVaqUdu3ale2YYRjsLGijlixZIi8vL82bN09eXl45nlO8eHGNHTtW%0AKSkpmjVrFsMvII+UL19eJ06cyHbM29tbkuTu7p7jNWfPnlXx4sXzPRvuTb9+/dSwYUONGDFCHTp0%0A0PPPP292JACwYvgFADbgoYceUlJSkn755RclJiYqKSlJaWlpkqSkpKSbzs/MzNSXX36pKlWqFHRU%0A/J/Bgwdr8ODBZsfAfTh48KD18cY76dChg9atW6eUlBSGzkAe+Mc//qH33ntPI0aMkKenpySpWLFi%0AWrhwYY47WGdkZOizzz5TeHh4QUfFXahWrZpWrFihF198UTe958AAACAASURBVCNHjsxxoxcAMAPD%0ALwCwAXPmzLnp2LVr15SYmGj9o+CvLly4oF69eqlWrVoFEQ/3YNu2bVqzZo2mTZtmdhTcgpubm5KT%0Ak3N17o3zChemdQLywuOPP66mTZta10SUrq/rVb9+/RzP37Vrl8LCwvTPf/6zoCLiHnl7e2v27Nma%0AMWOG1q5dm2MfAyB/MHC+NXZ7BADgHpw/f15jx47NdqxChQoaNWqUpOtrgr322mv69ttvJV3f0fPz%0Azz9XSEhIgWdFzmJiYvTuu+9q1apVt31f0tPT1atXL7m4uGjJkiUFmBAAAOB/wsLC5O7unu2DA+n6%0Ael+pqany8PBQoUI372toGIb27t1bUDFtEh9fAgBwD5KTk7VlyxbVq1dP0vW78eLj462v+/v7szCz%0AjevZs6dWrFihnj17asCAAerSpYt8fHysr1ssFn311VeaPXu2jh07pkWLFpmYFgAAOLtOnTqZHcFu%0AMfwCAOAeGYZhHYisW7dOCxcutL7m7u6u9PR0s6IhF9zd3bVo0SK98sormjRpkqZMmaLixYtbd5Q7%0Af/68rl69qtDQUMXExKhGjRpmRwYAAE5s4sSJZkewWwy/AADIB66urpKub07g4uLCGgw2yt/fX7Nm%0AzdLx48e1fft2nTx5UleuXJGHh4eCg4NVt27dW65BBAAAAPvA8AsAgHxwY9iVlZUlFxcXscSmbQsN%0ADVVoaKjZMQAAAHItMTFRe/bs0dmzZ3X16lX5+PgoNDRUkZGR8vDwMDueTWH4BQBAProx9FqzZo3K%0AlCljchoAAADYuwsXLmjy5MnasGGDMjMzs33IahiGPD091aVLFz333HPZ1jN1Zgy/AAC4R3+/m+vn%0An39W1apVczw3LCysICIBAADAgR0+fFh9+/bV5cuX1bp1azVt2lShoaHy8vJSSkqKjh07pq+//lpL%0Aly7V5s2btWDBApUtW9bs2KYzLDyHAQDAXUtMTNQnn3yiZ555RpL022+/6euvv77pvP79+7PeFwAA%0AAO7blStX1KZNG3l4eGjWrFmqWLHiLc89fPiwnn32Wbm5uWn9+vVyc3MrwKS2h+EXAABwOr/88kue%0A/BwPD4/bNp4AgOsmT56sVq1aKTIy0uwogN16//33NWfOHK1fv17lypW74/m//vqrunTpopEjR+qp%0Ap54qgIS2i+EXANgpmkjg3oWFheXJHXkhISHasGFDHiQCcCfUPfvWsGFDJSQkKDAwUNHR0YqOjmY3%0AXeAude7cWaGhoZo6dWqur3nuuecUHx+vjz/+OB+T2T6GXwBgp2gigXu3e/fuPPk5Hh4eioiIyJOf%0ABeD2qHv278SJE9qzZ4/27t2rvXv3atOmTWZHAuxKnTp1NGzYMPXu3TvX18TExGj27Nn6/vvv8zGZ%0A7WPBewCwU7t27crWRL7yyis0kUAu8QczYH+oe/YvJCREISEh6tatm9lRALuUmZkpd3f3u7rGy8tL%0Aqamp+ZTIfjD8AgA7RhMJ3JtRo0bpjz/+uK+fYRiGFixYkEeJAOQGdQ+AMytZsqROnjx5V9ecPXtW%0A/v7++RPIjjD8AgAATsfLy0s+Pj45vrZjxw6VL19eZcqUKeBUAAAAt1a/fn1t2LBBw4YNk4eHxx3P%0AT09P14YNG1SnTp0CSGfbWPMLAADgL5o1a6a+ffvqiSeeMDsKANiMo0ePauPGjbk+v169enrwwQd1%0A8uRJzZ07V25uburfv7+Cg4PzMSXg2A4fPqzOnTurbdu2evvtt++4ec/YsWO1fPlyLVmyRLVr1y6g%0AlLaJO78AwCQ0kQAAZ0Lds2/Hjh3TnDlzsh2zWCzKyMiQq6urJCkjI0OGYcjFxUWGYahKlSp68skn%0AlZaWpoyMDG3fvl3r1q2Tp6enGf8KgN0LCwvT0KFDNWPGDP3xxx96+eWXc9x459ChQ5o6dap27typ%0AXr16Of3gS2L4BQCmoYkEzPXFF1/o6NGjCg4OVvXq1VW5cmUVKlTI7FiAw6Lu2bdWrVqpVatW2Y4d%0AO3ZM7dq1U2xsrCSpdevWatu2rYYMGSJJmjVrlry8vLRx40alpKSoU6dOWrNmjXr06FHg+QFH8eyz%0Az8rLy0tTp07V448/ruDgYIWFhcnb21vJyck6cuSIzpw5I8MwNHDgQD333HNmR7YJDL8AwCQ0kYC5%0AfvjhBy1btkyZmZkyDEO+vr5q0aKFnnnmGTVr1szseIDDoe45njs9crV161Y9+eST8vLykpeXl7p1%0A66atW7fy/gH3qXfv3mrdurU++eQT7dq1Sz/99JOSkpLk4eGh0qVLq3fv3urevbtCQkLMjmozGH4B%0AgA2hiQQKVpMmTTRjxgwdOXJEMTExWr58uQzD0Pbt2/Xqq6/yeBWQz6h79unEiRMqW7aspOt3793K%0A0aNHFRkZaf2+Zs2aWrduXb7nA5xBYGCghgwZYv2wALfHvf0AYANOnDihjIwMSXffRB49ejTf8wGO%0AzN3dXTVq1FDTpk0VGhqqt99+W4cPH1bbtm21du1as+MBDom6Z9/atGmj06dPq0KFCtq1a5csFotO%0Anz6tmJgY9evXT5KUlpam5ORklShRwnpdiRIldPHiRbNiA3BiDL8AwAbQRALm8/Pz07lz59S+fXut%0AX79eLVq00KhRo/TOO++YHQ1wONQ9+3ZjYFmoUCGdPHlSzZo1U3R0tKKjo7Vw4UJJ198/wzDk5uZm%0Avc7NzU1paWmmZAbg3Bh+AYANoIkEzOfr66urV6/q4sWLKlKkiCZPnqyXXnpJs2fP1owZM8yOBzgU%0A6p5juHbtmoYOHapixYrp7bffVp8+fTRjxgzt2LFDbm5uslgsSk9Pt56fnp6e7f0EgILCml8AYENu%0ANJHFixfXCy+8oKNHj2rGjBmqVq2a6tSpQxMJ5CM/Pz9J0pkzZ+Tv7y9Jevrpp2UYhiZPnqzy5cur%0AY8eOZkYEHA51z7795z//0eXLl7V69WoFBgZKkq5evaqYmBg1btxYnp6eiouLU8mSJSVJcXFx1t+v%0AAFCQGH4BgA2hiQQKTpMmTXT58mXr976+vipUqJCSk5OzndenTx8dOHBAU6dOVbt27VS4MO0TkFeo%0Ae/bjxIkT+vnnnyX9b6OCo0ePqnr16tb3TpKaN2+ukSNHSpJCQkJ04MABVa9eXZJ04MABhYaGFnBy%0AAGD4BQCmoYkEzNW0adNs33t7e2vr1q0qXrz4TeeOHTtWR44cYfAF3Afqnn3btm2bJk6cKOl/719C%0AQoKKFi2a7byiRYsqISFBkhQVFaWlS5eqa9euSktL08qVK9WrV6+CDQ4AYs0vADDNtm3bNHLkSGuD%0AL+W+iUxPT9eVK1e0cuVKRUVFFWhuwJHlNPiSrv93WLdu3QJOAzgW6p5969Gjh3bt2qWdO3dajwUF%0ABencuXPZzjt37pz1Tr0nnnhCf/zxh5o3b66WLVsqLS1NXbt2LdDcACAx/AIA09BEArbnypUrZkcA%0AHBZ1z765ubnJz89P/v7+1g0LatasqSNHjujHH3+UdH0jg2XLlql27dqSpJIlS+qjjz5S1apVVadO%0AHc2fP1/e3t6m/TsAcF4MvwDAJDSRgG05fvy46tWrZ3YMwGFR9xzPww8/rPDwcA0YMED/+te/rAPO%0A/v37W8+JiIjQ7Nmz9e6776pSpUompgXgzFi4AgBsyF+byBYtWuj48eM6ePCgVq9ebT3nRhMJIO/d%0A+IMcQMGg7tm/Dz/8UG+++aZ27Nih4OBgffjhh6pYsaLZsQAgG4ZfAGBjaCKB/HfgwIGbBl1nzpyR%0AYRiKjY3Ndrxo0aKqUKGCJCk2Nlaenp564IEHCioq4PCoe/anVKlS1g1AihcvrunTp5ucCABuz7Dw%0AEScAmK5Zs2ZasGCBypYta3YUwClEREQoPT0927EbLdGNXcwsFosMw9DDDz+s2bNna9CgQfr6669l%0AGIb69Omjl19+ucBzA46CugcAKEgMvwAAgNPZs2ePsrKycnWur6+vDh48qNdff12vvvqq4uPjNWPG%0ADC1dulSRkZH5nBQAAAD3i+EXAADA35w9e1a///67GjZsKEl66qmnVKtWLQ0fPlySNHToUAUEBGjc%0AuHEmpgQAAEBusNsjAABwOhaLRUlJSUpOTr7p8UdJ2rlzp8aPH2/9fv/+/WrWrJn1+2bNmmn//v0F%0AkhUAHIXFYlFCQoLZMQA4IRa8BwA7ZrFYlJiYKF9fX7OjAHblxIkTatu2rfV7FxcXeXl5KSAgQMuX%0AL5ePj49SU1MlSRcvXlRaWpp10XtJqlChgv7444+Cjg04PeqeuUaPHn1P1/n4+Ohf//qX9XfvoUOH%0A8jgZANwewy8AMBFNJGAei8Wi119/XSkpKUpOTrb+4+3tLU9PT129elWSlJycLOn6f3c3+Pj4WI8D%0AyD3qnn3bs2ePdVOQO7l06ZIyMjIUGBgof39/63FW3QFgBoZfAGAimkjAPIZh6PHHH8/xNTc3N6Wl%0ApWU7lpWVJRcXl4KIBjgs6p5927RpU67Pfeutt/T7779r9uzZ2Y7n9v0HgLzE8AsATEQTCdgmV1dX%0AXbt2TdL/7vi6fPmy/Pz8JEkJCQnZ7gQDkDvUPce2detWLVu2TLNmzTI7CgBkw4L3AGDDtm7dqmef%0AfdbsGIBTOHjwoH755Rf98ssv+v3335WZmSlJ8vX1lZeXl44dO2Y997ffflPZsmXNigo4LOqefThx%0A4oTmz5+vZcuW6eLFi9bjV69eZTMQADaJO78AwAacOHFCW7dulYeHh6Kjo62Pd9BEAgWnW7duysrK%0AknT9sSrDMHTt2jW5ubmpTp06+uKLL1S3bl1J0oYNG1S7dm0z4wJ2jbpnv9avX6/Ro0fLYrEoMzNT%0A06dP17x581S9enX5+PgoJSVFklSkSBF5e3ubnBYArmP4BQAmo4kEbMP8+fOtawmdOnVKY8aMUXp6%0Autzc3NStWzcNGzZMvr6+iouL0969ezVmzBiTEwP2ibpnv+Li4jRmzBi1b99er776qpKSkjRs2DC9%0A+OKL+vzzz1WkSBGlpaXJYrFo+PDhZscFACuGXwBgIppIwHbUq1fP+vWNtb0yMjIkSc2bN1e3bt00%0Ac+ZMubi4aOTIkapUqZIpOQF7Rt2zbxs2bFDRokX1xhtvyNXVVV5eXpoyZYpat26tPXv2WNdCTElJ%0AkZeXl8lpAeB/GH4BgIloIgHz3G7HuEKFri+LemP4JUnjxo3Ts88+K1dX12w7zwHIPeqeffvtt99U%0At25dubq6Wo+VK1dOZcqU0ZEjR9S4cWNZLBaNGTNGbm5u1nNGjBih4sWLmxEZACQx/AIAU9FEAuYo%0AW7asNmzYcMvXbwy/bix6f0PJkiXzNRfg6Kh79i09PV1FihS56binp6f1MXFJOnToULb378buuQBg%0AFoZfAGAimkjAHK6urgoNDb3l625ubqpSpUq2P9AB3D/qnn0LDg7Wt99+m+1YamqqTp06pVKlSqlw%0A4et/Xr7zzjuqXLmyGREBIEcMvwDARDSRgG0qXbq01qxZY3YMwOFQ9+zbI488olmzZunzzz9X69at%0AJUnvvvuuJKlhw4bWR8WvXr0qSVq2bJk++eQT6/UMMQGYheEXAJiIJhIA4Eyoe/YtIiJCnTp10siR%0AI7Vy5UpdvnxZBw4c0MsvvywfHx8lJSVJ+t/75Ofnp5CQkGw/o0qVKgWeGwAYfgGAiWgiAQDOhLpn%0A/yZMmKAKFSpo06ZNcnd318SJE9WxY0dJkmEYkq4/3ipJLVu2VMuWLU3LCgA3GJbbbXUEAMh3mZmZ%0Amjt3rrWJ7Natm7WJvHLliurWrauYmBg1bNjQ5KQAANw/6p7jSk5OVp06dTRnzhw99NBDZscBACvu%0A/AIAk7m4uGjAgAEaMGDATa/9/RNUAADsHXXPcbm5uWnIkCGs1wbA5riMGzdunNkhAAA5MwxDLi4u%0AatKkiby9vc2OAwBAvqLu2TcXFxfVr1+f9w6AzeGxRwAAAADAPbt48aL8/f3NjgEAt1TI7AAAgJtd%0AvHjR7AgAABQY6p59a9y4sdauXStJSklJ0dKlS5WQkGByKgD4H4ZfAGCDaCIBAM6EumdfYmNjrTty%0ASpLFYtGNB4pSUlL0xhtv6OeffzYrHgDchOEXANgAmkgAgDOh7tm3p59+WrVr11bnzp01ZswYSdKZ%0AM2es7ykr6wCwNez2CAA24Omnn1ZaWpoqV66s6tWrS6KJBAA4LuqefduzZ4+OHDmi2NhY7d+/X5L0%0A4Ycfas6cOQoLC5NhGNqxY4eKFi2qKlWqyN3d3eTEAJwdC94DgA2wWCzZmsgVK1bI1dVVhmEoLCxM%0ABw4cUJ8+fdS6dWuaSACA3aPuOZawsDBNnDhR1apV05YtWzRt2jSVKlVKf/75pywWi0JCQtSgQQO9%0A+uqrZkcF4KQYfgGADaKJBAA4E+qefZk9e7YiIiIUEREhb29vhYWFadKkSerYsaPi4uLUpEkTzZ07%0AVw8++KCOHDmigwcP6vz58xoyZIjZ0QE4KR57BAAb8PcmUpIMw1DlypXl5+enadOm6Y033ripiQQA%0AwB5R9+zbnj17FBMTo6SkJJUrV06GYeibb75RcHCwypYtK+n6++nq6qpq1aqpWrVqJicG4OwYfgGA%0ADaCJBAA4E+qefZs7d64k6eTJk9q3b59GjRqlo0ePaujQoUpNTZVhGJo7d65++eUXValSRWFhYSpZ%0AsqTJqQE4Mx57BAAb8tcmMjQ0VPHx8UpNTVVGRoYaNGighg0b0kQCABwGdc8x3HjssUOHDtq9e7ee%0AeuopRUdHKzU1VYcOHVJ8fLyqVKmitWvXmh0VgJPizi8AsCEVKlRQhQoVNGrUKD3zzDPZmkgfHx/9%0A8MMPWrhwIU0kAMAhUPcci2EYqlixoiTpscceU1RUlCTp4sWLOnnypInJADg7hl8AYMNoIgEAzoS6%0AZ5+mTJmiqlWrSrr+Hv6dv7+//P39CzoWAFgx/AIAG0QTCQBwJtQ9+9a+fXvr1wEBAdq9e7dcXV1N%0ATAQA2bHmFwDYgcuXL8vV1VWenp5mRwEAIN9R9+xLrVq1NGXKFDVv3lxpaWn6/vvvVb9+fXl4eJgd%0ADQAkSYXMDgAAuFmtWrX01VdfSZLS0tK0b9++HD8JBwDAEVD37Et8fHy271NTU3XlyhVJUlJSkgYM%0AGKA9e/aYEQ0AcsTwCwBsAE0kAMCZUPfsW1RUlB555BE999xzmjNnjiQpOTnZ+joPFwGwNaz5BQA2%0AICoqSsHBwapRo4aqV68uiSYSAOC4qHv2bdeuXdq3b5/27dunXbt2SZImTJigefPmqXr16jIMQ7/+%0A+quqVq2qgIAAk9MCAGt+AYBNuHTpkrWJjI2N1a5du2QYhoKDg1W9enVt2rRJL774ojp27EgTCQCw%0Ae9Q9xxIWFqZXXnlFZcqU0fbt2/Xxxx/Lzc1N6enpKl68uMLDw1WvXj3169fP7KgAnBTDLwCwQTSR%0AAABnQt2zL+vXr1dERITKly8v6fr7N2nSJHXs2FFxcXFq0qSJ5s6dqwoVKujQoUP65ZdfFB8frwkT%0AJpicHICz4rFHALABf28iJcnHx0ePPPKIqlevro8//lgffPBBtiby5MmT5gUGAOA+UPfs2wcffKCT%0AJ0+qaNGi1sdW9+3bp7p161p3eDQMQ2XKlFGZMmXUokULM+MCAMMvALAFNJEAAGdC3bNvn3/+uZKS%0AkhQbG6t9+/Zpx44d2rhxo5YvX67AwEAZhqHVq1crISFBYWFhCgkJUaFC7LUGwDw89ggANuKvTeR7%0A770nPz8/JSYmKjAwUH/++afatm2rRx55hCYSAOAQqHuO48Zjj02bNtWWLVs0atQo1a5dWwkJCTp1%0A6pQKFy6sBg0a6MMPPzQ7KgAnxfALAGwQTSQAwJlQ9+zbX9f8io+PV1RUlObOnauoqCilpaXp8OHD%0AOnv2rNq0aWN2VABOisceAcCG+fr6KioqSpI0aNCgm5pIAAAcCXXPPg0fPlyhoaE5vubu7q7IyEhF%0ARkYWcCoA+B+GXwBgg2giAQDOhLpn3wYOHGj9OiAgQKtXr1ZQUJCJiQAgOx57BAAbZ7FYdPjwYQUF%0ABcnPz8/sOAAA5Cvqnv06f/68AgMDWZ8NgM1h+AUANowmEgDgTKh79q1q1arasGGDQkJCzI4CANlQ%0AVQDAhjVt2lSnTp0yOwYAAAWCumffuK8CgK1izS8AsGE0kQAAZ0Lds10Wi0Xnzp3L8bWSJUvKxcUl%0A27HY2Nhs34eFhenSpUt69dVX9f/+3//Lt5wAkBOGXwBgEppIAIAzoe7Zt4SEBDVr1kyGYWQ7bhiG%0APvvss5sedXzsscdkGIYsFosMw9CGDRtksVj07bffFmRsAJDE8AsATEMTCQBwJtQ9++bt7a2ZM2dK%0AkoYMGaLXXntNJUuW1JAhQ255zdSpU1WyZEk9+eSTBRUTAHLE8AsATEITCQBwJtQ9++bq6qrmzZtb%0Av2/UqNEdF7YPDw9n8XsANoHhFwCYhCYSAOBMqHsAALOw2yMAAAAAAAAcFsMvAAAAAAAAOCyGXwAA%0AAAAAAHBYDL8AAAAAAADgsBh+AQAAAAAAwGGx2yMAAAAA4I5SU1NlsVgkSWlpaUpJScn1tYZhWK8F%0AgILG8AsATEQTCQBwJtQ9+3Xp0iU1bNhQhmFIkjp16iRJ1u/v5PHHH8+3bABwJwy/AMAkNJEAAGdC%0A3bNvXl5eGj9+fI6vBQYG3nSsf//+8vX1tX4NAGZi+AUAJqGJBAA4E+qefXNzc1O3bt1yff6IESNy%0A/BoAzGBYuHcYAGxWWFiYPv/8c4WEhJgdBQCAfEfds2+8fwBsFbs9AgAAAADu28SJE3O8iw8AzMad%0AXwBgw1avXq0WLVrI29vb7CgAAOQ76h4AID8w/AIAAAAAAIDD4rFHAAAAAAAAOCx2ewQAAAAA3NGG%0ADRvy5Od4e3vroYceypOfBQC5wWOPAGAimkgAgDOh7tm3sLCwPPk5oaGhefb/BQDIDYZfAGAimkgA%0AgDOh7tm3s2fP5snPKVy4sEqWLJknPwsAcoPhFwCYiCYSAOBMqHsAADMw/AIAAAAAAIDDYsF7AAAA%0AAMA9uXDhgo4fP66kpCR5eHioVKlSqlChgtmxACAbhl8AYGNoIgEAzoS6Z5+++OILzZkzR4cOHZIk%0A3XigyDAMBQQEqHv37nrmmWfk5uZmZkwAkMRjjwBgM2giAQDOhLpnvyZPnqyYmBg98MAD6t69uypW%0ArKgSJUro8uXLOnPmjP7zn/9o27ZtCg8P1/z58+Xt7W12ZABOjuEXANgAmkgAgDOh7tmvHTt2qG/f%0Avho5cqT69u17y/P279+v/v37q02bNho3blzBBQSAHDD8AgCT0UQCAJwJdc++jRo1SmfPntWiRYvu%0AeO6CBQs0Y8YM/fjjjwWQDABurZDZAQDA2a1fv1716tW77R8AkhQZGanBgwdr3bp1BZQMAIC8R92z%0Ab//9739VpUqVXJ0bHh6u1NRUJSUl5XMqALg9hl8AYDKaSACAM6Hu2begoCAdPnw4V+cePHhQnp6e%0A8vHxyedUAHB7DL8AwGQ0kQAAZ0Lds2/t2rXTnj179NFHH932vNjYWL3//vvq0KFDASUDgFtzGccD%0A9ABgKg8PD82ePVtFihRRrVq1bnlebGysXnvtNbVv315NmzYtuIAAAOQh6p59K1eunJKTk/X+++/r%0Ayy+/VFZWlpKTk3Xt2jWdOnVKe/fu1fTp0zVt2jRVrlxZkydPZsdOAKZjwXsAsAE3dr2qXLmyHn/8%0AcYWGhlp3vTp79qw+++wzbdu2TdWqVdNHH33ErlcAALtG3bN/mzZt0ty5cxUbGyuLxSLDMCRJFotF%0ApUqVUvfu3dWnTx8GXwBsAsMvALARNJEAAGdC3XMMSUlJOnHihJKTk+Xu7q5SpUopKCjI7FgAkA3D%0ALwCwMTSRAABnQt0DAOQ3hl8AAAAAAABwWOz2CAAAAAAAAIfF8AsAAAAAAAAOq7DZAQAAAAAAtm/C%0AhAl58nOKFy+ugQMH5snPAoDcYM0vADARTSQAwJlQ9+xbs2bN8uTnlC9fXjExMXnyswAgNxh+AYCJ%0AaCIBAM6EugcAMAPDLwAAAADAHf3555/KyMi4759TqlSpPEgDALnH8AsATEQTCQBwJtQ9+9a6dWud%0APHnynq+3WCwyDEOHDh3Ku1AAkAsMvwDARDSRAABnQt2zb7t27VJycnKOr40ZM0bNmzfXQw89dMef%0A07x587yOBgC3xfALAExEEwkAcCbUPcfVrFkz9e3bV0888YTZUQDgJoXNDgAAzqxhw4a3fO2tt95S%0AlSpVaPABAA6DugcAMAPDLwAAAABArkyePFkbN25UcHCwqlevrgcffFBRUVEKCgqSt7e32fEAIEcM%0AvwDAZDSRAABnQt2zb9euXZMklShRQjt37tSCBQvk7e2tLl26qEGDBianA4CcFTI7AAA4u783kYMG%0ADVKjRo1Uo0YNmkgAgMOh7tm/ypUra/r06Vq/fr1eeeUVubi4aO3atWrVqpViYmLEstIAbA3DLwCw%0AATSRAABnQt1zHCVKlJCXl5e++uor9ejRQ1OmTFH//v2VlJRkdjQAsGL4BQA2hiYSAOBMqHv2zdfX%0AV3/++ac8PT310ksvad68eTp06JB69uypS5cumR0PACQx/AIAm0MTCQBwJtQ9++bn56fMzEz98ccf%0Akq7v6Llw4UJdunRJffv2VWpqqskJAYDhFwDYHJpIAIAzoe7ZN19fX1ksFp05c8Z6rGLFilqwYIFO%0Anjyp0aNHm5gOAK5j+AUANoYmEgDgTKh79mXIkCEaP3689XtfX189/PDDCgoKynZexYoVNXr0aF24%0AcEGZmZkFHRMAsjEsrCYJAKa6dOmSMjIyFBgYKOn6LlhDhw7VqFGjFBISku3cTz/9VOvWrdP8+fPl%0A4uJiRlwAAO4Ldc+5pKSkqEiRImbHAODkGH4BgJ2hiQQAOBPqHgDgfvHYIwDYGf4AAAA4E+qebbt8%0A+bIWLlxodgwAuC2GXwBgY2giAQDOhLpn3+Lj4zVxeVNouwAAEfhJREFU4kSzYwDAbTH8AgAbQxMJ%0AAHAm1D0AQH4rbHYAAAAAAIDtmzBhgjIyMrIdS0pKkiSNGzcu2/EqVaqoR48eOnnypBYsWCBPT0/1%0A7dtXAQEBBRUXAKwYfgGAiWgiAQDOhLpn37799ltdu3btpuPBwcHatm1btmMZGRm6ePGievToobS0%0ANGVkZGj79u1auXKl3NzcCioyAEhi+AUApqKJBAA4E+qeffviiy/u6vx///vfCggI0LJly5SQkKAu%0AXbpo/fr16tKlSz4lBICcMfwCABPRRAIAnAl1z7Ft27ZNW7du1WuvvSZJ2rx5s/r37y9vb295e3ur%0Aa9eu+vrrr3n/ABQ4FrwHABu2bds2jR8/3vr95s2b1bdvX3l7e6tMmTLWJhIAAEdA3bNtiYmJWrBg%0AgRYvXqzly5dr3bp1+uabb7R//35lZWXp0qVL+vbbbyVJ6enpOnnypGrXrm29vk6dOjpy5IhZ8QE4%0AMe78AgATJSYmas2aNXJxcZGbm5s8PDzk4+Mjf39/1ahRI1dN5JdffmlWfAAA7gp1z75duHAhx505%0ADcPQ3r175eXlpdTUVEnSxYsXZbFYVLJkSet5QUFBio+PL7C8AHADwy8AMBFNJADAmVD37J9hGIqN%0AjVVycrL1n5SUFBUpUkTu7u5KS0uTJF29elWS5OHhYb3W3d09xzXfACC/MfwCAJPRRAIAnAl1z/65%0AurrK19dXvr6+2Y7/9f27sSnBtWvXrF+np6fL1dW1YMMCgBh+AYBNoIkEADgT6p5jKly4sNLT0yVJ%0A/v7+slgsiouLU+nSpSVJ58+fl7+/v5kRATgphl8AYMNoIgEAzoS6Z3/eeustZWVlSZLi4+OVlZWl%0AzMxMubu7q3Tp0tq/f7/1/YuNjVXFihXNjAvASTH8AgAbQxMJAHAm1D37tmXLFmVkZEiS9X/T09Pl%0A4uKihx56SIsXL1br1q2VlJSkFStWqF+/fmbGBeCkGH4BgI2hiQQAOBPqnn376+6bhw8fVqdOnazv%0A49NPP61//OMfatmypVJTU1WoUCF17tzZrKgAnBjDLwCwMTSRAABnQt1zHIULX//z8sb7V65cOc2Z%0AM0cffPCBihQpohEjRsjLy8vMiACcFMMvALBhNJEAAGdC3bNtHh4eioiIuOXrhQoVkvS/90+S6tev%0Ar/r16+d7NgC4HYZfAGAimkgAgDOh7tm3UqVK6ZNPPrnl64UKFZLFYrGu4QYAtqKQ2QEAwJnRRAIA%0AnAl1z7H5+flp9OjRKlasmNlRACAbw2KxWMwOAQDIWWJiotasWaPu3bvL3d3d7DgAAOQr6h4AID8w%0A/AIAAAAA5IkjR47o1KlTSk9Pl5+fn6pVq6aiRYuaHQuAk2PNLwCwcTSRAABnQt2zTzt27ND48eN1%0A6tQp3bi/wjAMubi4qGXLlnr55ZdVokQJk1MCcFbc+QUANoomEgDgTKh79mvXrl3q16+fihUrpl69%0Aeik8PFxFihTRf//7X3377bf67LPPVKJECX3yyScKDAw0Oy4AJ8TwCwBsEE0kAMCZUPfsW/fu3RUX%0AF6dPP/1U/v7+N73+66+/6oknnlCrVq00YcIEExICcHYMvwDABtFEAgCcCXXPvtWsWVODBg3SM888%0Ac8tzpk6dqjVr1vz/9u4/pqo6/uP460C5iUwgcayYCaGClpVzlaKpKW2OZlkJmKU1dLZo2cpd0WKu%0ANXWuVpnXaoSrpmmirFkEEmE5tSxX0bSQLIbSRJQfFwGvBuL9/uHi++XLFbj8Oudyno/NzXvu5xxe%0A/vX+8PKec3X48OEBTAYA1wSYHQAA0FFpaalSUlK8/gIgSbGxsVq4cKEOHDgwsMEAAOgHzD3/NnTo%0A0C6fy3bLLbeoqalpgBIBQHuUXwBgQWwiAQB2wtzzbzNmzNAPP/zQ6Zo//vhD48aNG6BEANAe5RcA%0AWBCbSACAnTD3/NuqVatUWlqqrVu3yttTdYqKipSfny+Hw2FCOgDgmV8AYEm1tbV64oknlJycrKVL%0Al8owjHbvFxUVyeFw6MMPP9Q999xjUkoAAPoGc8+/rVu3Tg0NDcrLy1NkZKQmTpyosLAwtbS06K+/%0A/lJxcbHuvvtu3X777V7Pz8jIGODEAOyG8gsALIhNJADATph7/i0uLq7H5xqGoRMnTvRhGgDoiPIL%0AACyITSQAwE6YewCA/kT5BQAAAAAAgEHrBrMDAAAAAAAGh6qqKpWWlurixYsaPny47rjjDoWFhZkd%0AC4DNUX4BgMWxiQQA2Alzzz+dPn1aa9eu1dGjRyVJHo9HhmEoICBAiYmJevXVVxUaGmpySgB2xW2P%0AAGBRbCIBAHbC3PNflZWVWrBggS5evKjk5GRNnjxZI0eOVE1NjX799Vft3r1bkZGR2rVrl4KDg82O%0AC8CGKL8AwILYRAIA7IS559/WrFmj/fv3Kzs7W9HR0R3er6ioUFJSkhYuXKiXXnrJhIQA7I7yCwAs%0AiE0kAMBOmHv+7f7779fDDz8sh8Nx3TVvvvmmioqK9PXXXw9gMgC4JsDsAACAjg4fPqykpCSvvwBI%0A0q233qoFCxaooKBggJMBAND3mHv+zeVyKSoqqtM1UVFROnv27MAEAoD/h/ILACyITSQAwE6Ye/4t%0APDxcVVVVna6pqqpSUFDQACUCgPYovwDAgthEAgDshLnn36ZOnao9e/aovr7e6/v19fXKycnRvffe%0AO8DJAOAayi8AsCA2kQAAO2Hu+bfnnntObrdbSUlJys3NVW1traRrn+jLz89XcnKyXC6X0tLSTE4K%0AwK544D0AWFBFRYUee+wxhYWFacWKFYqPj9eIESPkcrl05MgRbdq0SVVVVdq9e7fi4uLMjgsAQK8w%0A9/xfcXGxXn75ZZ09e1aGYSgwMFCtra3yeDwKCwvTxo0bNXPmTLNjArApyi8AsCg2kQAAO2Hu+b8r%0AV67ou+++07Fjx1RfX6+goCBNmDBBDz74ILesAjAV5RcAWBibSACAnTD3/I/H49HPP/+sm266STEx%0AMWbHAQCvKL8AwGLYRAIA7IS55/8mTJigVatW6ZlnnjE7CgB4xQPvAcBiDMPQ008/rUOHDpkdBQCA%0Afsfc838xMTFyu91mxwCA66L8AgALYhMJALAT5p5/e+2115STk6Nvv/3W7CgA4BW3PQKABf3yyy9y%0AOBzKyMjQ7NmzzY4DAEC/Yu75t3Xr1snlcqmoqEgREREaP368wsPDZRhGh7UZGRkmJARgd5RfAGBB%0AbCIBAHbC3PNvcXFx3VpnGIZOnDjRz2kAoCPKLwCwIDaRAAA7Ye4BAPoT5RcAAAAAAAAGrRvMDgAA%0AAAAA8F9XrlxRSUmJzp8/r+bmZoWGhio2NlYjRowwOxoASKL8AgBLYhMJALAT5p5/qq6ultPpVG5u%0Ari5fvixJ8ng8bc9qu+uuu/TCCy9o2rRpZsYEAG57BAArYRMJALAT5p7/OnnypFJTU1VTU6MpU6Zo%0A1qxZGjVqlIYOHar6+nqVlJRo3759qqys1LJly7Ry5UqzIwOwMcovALAINpEAADth7vmvlpYWzZs3%0AT3V1dXrnnXeuW062trYqMzNTTqdTDodDqampA5wUAK6h/AIAC2ATCQCwE+aef/viiy+Unp6uLVu2%0AKCEhocv1TqdTWVlZ+uabbxQRETEACQGgvQCzAwAApPz8fJ06dUobNmzo9NaOwMBApaWlKS0tTZs2%0AbdK5c+cGMCUAAH2Dueff9u/fr9jY2G4VX5L07LPPKiQkRDt37uznZADgHeUXAFgAm0gAgJ0w9/xb%0ASUmJT89hGzJkiB544AF9//33/ZgKAK6P8gsALIBNJADATph7/q2urk6RkZE+nTNmzBj9888//ZQI%0AADpH+QUAFsAmEgBgJ8w9/+Z2uzVs2DCfzgkODlZjY2M/JQKAzlF+AYAFsIkEANgJc89+DMMQ37UG%0AwCw3mB0AANAzbCIBAHbC3LOWQ4cOyeVydXv98ePH+zENAHSO8gsALIJNJADATph7/i0vL095eXk+%0AnWMYRj+lAYDOGR7++wQATBcXF9ej8wzD0IkTJ/o4DQAA/Yu559/OnDnT43N9fdYbAPQFyi8AsAA2%0AkQAAO2HuAQAGEuUXAAAAAAAABi2+7REAAAAAAACDFuUXAAAAAAAABi2+7REAAMBPrV27VnV1ddqy%0AZYt++uknLVmyRDk5OZo4cWK7ddXV1WpoaPDp2iEhIQoPD/f6XnNzszp7ckZAQIBuvPHGttdvvfWW%0Ajh49quzsbJ8yAAAA9AXKLwAAAAu5evWqXnnllU7XJCQkKCEhQfX19aqtre3ymps2bVJOTo5POVJS%0AUvT66697fW/y5Mlqbm6+7rlz5szR+++/3/b6woULqq6u9unnAwAA9BXKLwAAAItxu91tf//77791%0A6tQpJSQktB3rrHjyZv369Vq/fr3OnTunrVu36qmnntLo0aPbrSkvL9fOnTu1fPlyjRw5sstrPvLI%0AI5o/f36H4xs3bpTb7VZZWVnbscbGRp/yAgAA9CXKLwAAAAsJCAjQ5s2b2147nU599NFH7Y71lNvt%0A1rZt2zRt2rQO5VdZWZm2bdumJUuWdOtao0aNUnx8fIfjISEhOnLkiBITE9sdj4yM7HlwAACAXuCB%0A9wAAADYRFBQkyfsnsf47NmzYsF7/nDlz5ujPP/9s+5OSktLrawIAAPQUn/wCAACwMLfbrX///bdX%0A16isrFRLS0vb7ZSnT5/W6dOn262pqKiQJNXU1KixsVFDhgzRzTff3KufCwAAYAWUXwAAABZ25swZ%0Atba26ty5c4qIiNCSJUt0+fJlSddKrNtuu63La6Smpqq8vLzttdPplNPp9Lp23rx5kqSxY8fqq6++%0A6lHmlpYW1dXVtb329RllAAAAfYnyCwAAwKI8Ho9+++03SVJxcbHmzp2r++67r61M6u6D5PPy8uTx%0AeHz62YZh+Bb2/zh48KCmTp3a7hjP/AIAAGah/AIAALCo4uJinT9/XnFxcSosLNTcuXP1/PPPt71f%0AXl6u6urq655fWVmpS5cu9SpDUFCQ19sfXS5Xu290/M+lS5c0adIkrVixou3Ytm3bdPLkyV7lAAAA%0A6CnKLwAAAIv69NNPNWnSJC1atEhr1qxpu/Wxu9LT03X06NFeZZg6dao++eSTDsd37NihHTt2eD1n%0Azpw57b4JsqCggPILAACYhvILAADAgkpLS7Vv3z5lZmZqypQpevvtt/Xuu+9qw4YN3b7G9u3bO31/%0A8eLFCgwM9Fpudeb48eM+rQcAADAT5RcAAIDFXLlyRRkZGYqPj9eMGTMkSS+++KJWr16txMRETZ8+%0A3eSE/+vs2bPatWuXfvzxR506dUpNTU0KCAhQaGioxowZo1mzZmnp0qVatmyZ2VEBAIBNUX4BAABY%0AiMfj0dq1a1VRUaHc3Ny24/Pnz1dhYaFWrlyp7du3a9y4cT5dd/bs2Tpz5ozX92JjY9u9jo6OVkFB%0AQZfXLCwslMPh0OjRo/X4449r/PjxCg0N1dWrV1VTU6Pi4mJlZWXp448/VlZWlk95AQAA+grlFwAA%0AgIV89tln+vLLL5WZmdnh+V5vvPGGnnzySR04cMDn8ku6VqAtX7680zUffPCBfv/99y6v1dDQoPT0%0AdMXHx2vLli0KDAzssGb69OlavHixkpKSlJ6ers8//9znzAAAAL1F+QUAAGAhixYt0uTJkzt8GkuS%0AgoODtWfPHg0ZMqRH1x4+fLhiYmK6XNMd5eXlcrvdeuihh7wWX/8JDQ3VzJkztWPHDnk8HhmG4VNm%0AAACA3gowOwAAAADa81Z8/aenxVdfi4qK0tChQ5WXl6fW1tbrrrtw4YIOHjyo8ePHU3wBAABT8Mkv%0AAAAAm2hoaFBZWVmXa7ojJCREGzZs0OrVq/Xoo49qwYIFXp/5lZ2dLcMwtHnz5r74JwAAAPiM8gsA%0AAMAm9u7dq71793a5Ljo6ulvXS0xM1J133qns7Gzl5ubqvffeU1NTkwzDUGhoqGJiYpSamqqkpCQF%0ABwf3Nj4AAECPGB6Px2N2CAAAAPTOsWPHtGrVKjmdTo0dO9bsOAAAAJZB+QUAAAAAAIBBiwfeAwAA%0AAAAAYNCi/AIAAAAAAMCgRfkFAAAAAACAQYvyCwAAAAAAAIMW5RcAAAAAAAAGLcovAAAAAAAADFqU%0AXwAAAAAAABi0KL8AAAAAAAAwaP0Pi1M2KlX4bv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56196"/>
              </p:ext>
            </p:extLst>
          </p:nvPr>
        </p:nvGraphicFramePr>
        <p:xfrm>
          <a:off x="5457056" y="1916832"/>
          <a:ext cx="3888252" cy="3583680"/>
        </p:xfrm>
        <a:graphic>
          <a:graphicData uri="http://schemas.openxmlformats.org/drawingml/2006/table">
            <a:tbl>
              <a:tblPr/>
              <a:tblGrid>
                <a:gridCol w="2843459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1044793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Productnm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 err="1" smtClean="0">
                          <a:effectLst/>
                        </a:rPr>
                        <a:t>주문횟수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UTP</a:t>
                      </a:r>
                      <a:r>
                        <a:rPr lang="ko-KR" altLang="en-US" sz="1000" dirty="0">
                          <a:effectLst/>
                        </a:rPr>
                        <a:t>케이블</a:t>
                      </a:r>
                      <a:r>
                        <a:rPr lang="en-US" altLang="ko-KR" sz="1000" dirty="0">
                          <a:effectLst/>
                        </a:rPr>
                        <a:t>##Cat.5e, 4P, 300m, </a:t>
                      </a:r>
                      <a:r>
                        <a:rPr lang="ko-KR" altLang="en-US" sz="1000" dirty="0">
                          <a:effectLst/>
                        </a:rPr>
                        <a:t>회색</a:t>
                      </a:r>
                    </a:p>
                  </a:txBody>
                  <a:tcPr marL="51408" marR="51408" marT="25704" marB="2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4347</a:t>
                      </a:r>
                    </a:p>
                  </a:txBody>
                  <a:tcPr marL="51408" marR="51408" marT="25704" marB="2570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FTTH</a:t>
                      </a:r>
                      <a:r>
                        <a:rPr lang="ko-KR" altLang="en-US" sz="1000" dirty="0">
                          <a:effectLst/>
                        </a:rPr>
                        <a:t>부대 </a:t>
                      </a:r>
                      <a:r>
                        <a:rPr lang="en-US" altLang="ko-KR" sz="1000" dirty="0">
                          <a:effectLst/>
                        </a:rPr>
                        <a:t>RJ45 </a:t>
                      </a:r>
                      <a:r>
                        <a:rPr lang="ko-KR" altLang="en-US" sz="1000" dirty="0">
                          <a:effectLst/>
                        </a:rPr>
                        <a:t>커넥터</a:t>
                      </a:r>
                      <a:r>
                        <a:rPr lang="en-US" altLang="ko-KR" sz="1000" dirty="0">
                          <a:effectLst/>
                        </a:rPr>
                        <a:t>##Cat.5e, (100</a:t>
                      </a:r>
                      <a:r>
                        <a:rPr lang="ko-KR" altLang="en-US" sz="1000" dirty="0">
                          <a:effectLst/>
                        </a:rPr>
                        <a:t>개</a:t>
                      </a:r>
                      <a:r>
                        <a:rPr lang="en-US" altLang="ko-KR" sz="1000" dirty="0">
                          <a:effectLst/>
                        </a:rPr>
                        <a:t>)</a:t>
                      </a:r>
                    </a:p>
                  </a:txBody>
                  <a:tcPr marL="51408" marR="51408" marT="25704" marB="2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3173</a:t>
                      </a:r>
                    </a:p>
                  </a:txBody>
                  <a:tcPr marL="51408" marR="51408" marT="25704" marB="2570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Drop</a:t>
                      </a:r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원형</a:t>
                      </a:r>
                      <a:r>
                        <a:rPr lang="en-US" altLang="ko-KR" sz="1000" dirty="0">
                          <a:effectLst/>
                        </a:rPr>
                        <a:t>, 50m, </a:t>
                      </a:r>
                      <a:r>
                        <a:rPr lang="ko-KR" altLang="en-US" sz="1000" dirty="0">
                          <a:effectLst/>
                        </a:rPr>
                        <a:t>양단커넥터장착형</a:t>
                      </a:r>
                      <a:r>
                        <a:rPr lang="en-US" altLang="ko-KR" sz="1000" dirty="0">
                          <a:effectLst/>
                        </a:rPr>
                        <a:t>(SC/APC), </a:t>
                      </a:r>
                      <a:r>
                        <a:rPr lang="ko-KR" altLang="en-US" sz="1000" dirty="0">
                          <a:effectLst/>
                        </a:rPr>
                        <a:t>검정색</a:t>
                      </a:r>
                    </a:p>
                  </a:txBody>
                  <a:tcPr marL="51408" marR="51408" marT="25704" marB="2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2502</a:t>
                      </a:r>
                    </a:p>
                  </a:txBody>
                  <a:tcPr marL="51408" marR="51408" marT="25704" marB="2570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97368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랙 </a:t>
                      </a:r>
                      <a:r>
                        <a:rPr lang="en-US" altLang="ko-KR" sz="1000">
                          <a:effectLst/>
                        </a:rPr>
                        <a:t>(</a:t>
                      </a:r>
                      <a:r>
                        <a:rPr lang="en-US" sz="1000">
                          <a:effectLst/>
                        </a:rPr>
                        <a:t>MDF)##W600*D750*H1800㎜, </a:t>
                      </a:r>
                      <a:r>
                        <a:rPr lang="ko-KR" altLang="en-US" sz="1000">
                          <a:effectLst/>
                        </a:rPr>
                        <a:t>멀티탭</a:t>
                      </a:r>
                    </a:p>
                  </a:txBody>
                  <a:tcPr marL="51408" marR="51408" marT="25704" marB="2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2429</a:t>
                      </a:r>
                    </a:p>
                  </a:txBody>
                  <a:tcPr marL="51408" marR="51408" marT="25704" marB="2570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248552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가공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en-US" sz="1000" dirty="0">
                          <a:effectLst/>
                        </a:rPr>
                        <a:t>A(D)OFC-24C-A-LWPF (SKT)</a:t>
                      </a:r>
                    </a:p>
                  </a:txBody>
                  <a:tcPr marL="51408" marR="51408" marT="25704" marB="2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2406</a:t>
                      </a:r>
                    </a:p>
                  </a:txBody>
                  <a:tcPr marL="51408" marR="51408" marT="25704" marB="2570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97485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벨크로타이</a:t>
                      </a:r>
                      <a:r>
                        <a:rPr lang="en-US" altLang="ko-KR" sz="1000" dirty="0">
                          <a:effectLst/>
                        </a:rPr>
                        <a:t>##10</a:t>
                      </a:r>
                      <a:r>
                        <a:rPr lang="en-US" sz="1000" dirty="0">
                          <a:effectLst/>
                        </a:rPr>
                        <a:t>M*25Roll</a:t>
                      </a:r>
                    </a:p>
                  </a:txBody>
                  <a:tcPr marL="51408" marR="51408" marT="25704" marB="2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2297</a:t>
                      </a:r>
                    </a:p>
                  </a:txBody>
                  <a:tcPr marL="51408" marR="51408" marT="25704" marB="2570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312466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아연도강연선</a:t>
                      </a:r>
                      <a:r>
                        <a:rPr lang="en-US" altLang="ko-KR" sz="1000" dirty="0">
                          <a:effectLst/>
                        </a:rPr>
                        <a:t>##7/2.6㎜ 38㎟,1km roll</a:t>
                      </a:r>
                    </a:p>
                  </a:txBody>
                  <a:tcPr marL="51408" marR="51408" marT="25704" marB="2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2288</a:t>
                      </a:r>
                    </a:p>
                  </a:txBody>
                  <a:tcPr marL="51408" marR="51408" marT="25704" marB="2570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6235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Drop</a:t>
                      </a:r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원형</a:t>
                      </a:r>
                      <a:r>
                        <a:rPr lang="en-US" altLang="ko-KR" sz="1000" dirty="0">
                          <a:effectLst/>
                        </a:rPr>
                        <a:t>, 30m, </a:t>
                      </a:r>
                      <a:r>
                        <a:rPr lang="ko-KR" altLang="en-US" sz="1000" dirty="0">
                          <a:effectLst/>
                        </a:rPr>
                        <a:t>양단커넥터장착형</a:t>
                      </a:r>
                      <a:r>
                        <a:rPr lang="en-US" altLang="ko-KR" sz="1000" dirty="0">
                          <a:effectLst/>
                        </a:rPr>
                        <a:t>(SC/APC), </a:t>
                      </a:r>
                      <a:r>
                        <a:rPr lang="ko-KR" altLang="en-US" sz="1000" dirty="0">
                          <a:effectLst/>
                        </a:rPr>
                        <a:t>검정색</a:t>
                      </a:r>
                    </a:p>
                  </a:txBody>
                  <a:tcPr marL="51408" marR="51408" marT="25704" marB="2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2212</a:t>
                      </a:r>
                    </a:p>
                  </a:txBody>
                  <a:tcPr marL="51408" marR="51408" marT="25704" marB="2570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Drop</a:t>
                      </a:r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원형</a:t>
                      </a:r>
                      <a:r>
                        <a:rPr lang="en-US" altLang="ko-KR" sz="1000" dirty="0">
                          <a:effectLst/>
                        </a:rPr>
                        <a:t>, 40m, </a:t>
                      </a:r>
                      <a:r>
                        <a:rPr lang="ko-KR" altLang="en-US" sz="1000" dirty="0">
                          <a:effectLst/>
                        </a:rPr>
                        <a:t>양단커넥터장착형</a:t>
                      </a:r>
                      <a:r>
                        <a:rPr lang="en-US" altLang="ko-KR" sz="1000" dirty="0">
                          <a:effectLst/>
                        </a:rPr>
                        <a:t>(SC/APC), </a:t>
                      </a:r>
                      <a:r>
                        <a:rPr lang="ko-KR" altLang="en-US" sz="1000" dirty="0">
                          <a:effectLst/>
                        </a:rPr>
                        <a:t>검정색</a:t>
                      </a:r>
                    </a:p>
                  </a:txBody>
                  <a:tcPr marL="51408" marR="51408" marT="25704" marB="2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2194</a:t>
                      </a:r>
                    </a:p>
                  </a:txBody>
                  <a:tcPr marL="51408" marR="51408" marT="25704" marB="2570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IJP##4C, </a:t>
                      </a:r>
                      <a:r>
                        <a:rPr lang="ko-KR" altLang="en-US" sz="1000" dirty="0">
                          <a:effectLst/>
                        </a:rPr>
                        <a:t>강화플라스틱 </a:t>
                      </a:r>
                      <a:r>
                        <a:rPr lang="en-US" altLang="ko-KR" sz="1000" dirty="0">
                          <a:effectLst/>
                        </a:rPr>
                        <a:t>(SKT)</a:t>
                      </a:r>
                    </a:p>
                  </a:txBody>
                  <a:tcPr marL="51408" marR="51408" marT="25704" marB="2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2073</a:t>
                      </a:r>
                    </a:p>
                  </a:txBody>
                  <a:tcPr marL="51408" marR="51408" marT="25704" marB="2570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916832"/>
            <a:ext cx="4208399" cy="41004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34870" y="1597805"/>
            <a:ext cx="2532623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주문수 기준 상위 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상품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5600" y="742055"/>
            <a:ext cx="933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상품별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횟수기준으로 확인했을 때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top10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상품들이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상품별 판매량 기준에서는 대부분 겹치지 않는다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상품별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매출액 기준의 경우 상품별 주문량에서 나타난 대다수의 광케이블 상품들이 상위권을 차지하고 있다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1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상품별 </a:t>
            </a:r>
            <a:r>
              <a:rPr lang="ko-KR" altLang="en-US" dirty="0" smtClean="0"/>
              <a:t>판매량 </a:t>
            </a:r>
            <a:r>
              <a:rPr lang="ko-KR" altLang="en-US" dirty="0"/>
              <a:t>기준 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Top 10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09871"/>
              </p:ext>
            </p:extLst>
          </p:nvPr>
        </p:nvGraphicFramePr>
        <p:xfrm>
          <a:off x="5673080" y="1988840"/>
          <a:ext cx="3888252" cy="3458202"/>
        </p:xfrm>
        <a:graphic>
          <a:graphicData uri="http://schemas.openxmlformats.org/drawingml/2006/table">
            <a:tbl>
              <a:tblPr/>
              <a:tblGrid>
                <a:gridCol w="2843459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1044793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Productnm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OrderAmt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가공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en-US" sz="1000" dirty="0">
                          <a:effectLst/>
                        </a:rPr>
                        <a:t>A(D)OFC-24C-A-LWPF (SKT)</a:t>
                      </a: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17559678</a:t>
                      </a: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가공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en-US" sz="1000" dirty="0">
                          <a:effectLst/>
                        </a:rPr>
                        <a:t>A(D)OFC-48C-A-LWPF (SKT)</a:t>
                      </a: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11470680</a:t>
                      </a: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케이블행거</a:t>
                      </a:r>
                      <a:r>
                        <a:rPr lang="en-US" altLang="ko-KR" sz="1000" dirty="0">
                          <a:effectLst/>
                        </a:rPr>
                        <a:t>##O</a:t>
                      </a:r>
                      <a:r>
                        <a:rPr lang="ko-KR" altLang="en-US" sz="1000" dirty="0">
                          <a:effectLst/>
                        </a:rPr>
                        <a:t>형</a:t>
                      </a:r>
                      <a:r>
                        <a:rPr lang="en-US" altLang="ko-KR" sz="1000" dirty="0">
                          <a:effectLst/>
                        </a:rPr>
                        <a:t>-65㎜</a:t>
                      </a: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9954220</a:t>
                      </a: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97368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가공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en-US" sz="1000" dirty="0">
                          <a:effectLst/>
                        </a:rPr>
                        <a:t>A(D)OFC-72C-A-LWPF (SKT)</a:t>
                      </a: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9924522</a:t>
                      </a: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248552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배선용</a:t>
                      </a:r>
                      <a:r>
                        <a:rPr lang="en-US" altLang="ko-KR" sz="1000" dirty="0">
                          <a:effectLst/>
                        </a:rPr>
                        <a:t>, 12C (SKB)</a:t>
                      </a: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7428284</a:t>
                      </a: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97485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배선용</a:t>
                      </a:r>
                      <a:r>
                        <a:rPr lang="en-US" altLang="ko-KR" sz="1000" dirty="0">
                          <a:effectLst/>
                        </a:rPr>
                        <a:t>, 8C (SKB)</a:t>
                      </a: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6449954</a:t>
                      </a: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312466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가공 </a:t>
                      </a:r>
                      <a:r>
                        <a:rPr lang="en-US" altLang="ko-KR" sz="1000" dirty="0">
                          <a:effectLst/>
                        </a:rPr>
                        <a:t>12C (SKB)</a:t>
                      </a: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5350691</a:t>
                      </a: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6235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 err="1">
                          <a:effectLst/>
                        </a:rPr>
                        <a:t>관로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en-US" altLang="ko-KR" sz="1000" dirty="0">
                          <a:effectLst/>
                        </a:rPr>
                        <a:t>12C (SKB)</a:t>
                      </a: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4918387</a:t>
                      </a: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가공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en-US" sz="1000" dirty="0">
                          <a:effectLst/>
                        </a:rPr>
                        <a:t>A(D)OFC-144C-A-LWPF (SKT)</a:t>
                      </a: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4868912</a:t>
                      </a: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[2018]</a:t>
                      </a:r>
                      <a:r>
                        <a:rPr lang="ko-KR" altLang="en-US" sz="1000" dirty="0">
                          <a:effectLst/>
                        </a:rPr>
                        <a:t>급전선</a:t>
                      </a:r>
                      <a:r>
                        <a:rPr lang="en-US" altLang="ko-KR" sz="1000" dirty="0">
                          <a:effectLst/>
                        </a:rPr>
                        <a:t>##HFAL-10D,2/5</a:t>
                      </a:r>
                      <a:r>
                        <a:rPr lang="ko-KR" altLang="en-US" sz="1000" dirty="0">
                          <a:effectLst/>
                        </a:rPr>
                        <a:t>인치</a:t>
                      </a:r>
                      <a:r>
                        <a:rPr lang="en-US" altLang="ko-KR" sz="1000" dirty="0">
                          <a:effectLst/>
                        </a:rPr>
                        <a:t>(50Ω)</a:t>
                      </a: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4057851</a:t>
                      </a: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676738"/>
            <a:ext cx="4810993" cy="4082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50894" y="1597805"/>
            <a:ext cx="2532623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판매량 기준 상위 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상품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5600" y="742055"/>
            <a:ext cx="933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상품별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횟수기준으로 확인했을 때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top10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상품들이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상품별 판매량 기준에서는 대부분 겹치지 않는다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상품별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매출액 기준의 경우 상품별 주문량에서 나타난 대다수의 광케이블 상품들이 상위권을 차지하고 있다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81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상품별 </a:t>
            </a:r>
            <a:r>
              <a:rPr lang="ko-KR" altLang="en-US" dirty="0" smtClean="0"/>
              <a:t>총 매출액 </a:t>
            </a:r>
            <a:r>
              <a:rPr lang="ko-KR" altLang="en-US" dirty="0"/>
              <a:t>기준 순위 </a:t>
            </a:r>
            <a:r>
              <a:rPr lang="en-US" altLang="ko-KR" dirty="0"/>
              <a:t>Top 10</a:t>
            </a:r>
            <a:endParaRPr lang="en-US" altLang="ko-KR" b="0" dirty="0"/>
          </a:p>
        </p:txBody>
      </p:sp>
      <p:sp>
        <p:nvSpPr>
          <p:cNvPr id="4" name="AutoShape 2" descr="data:image/png;base64,iVBORw0KGgoAAAANSUhEUgAABL8AAAShCAYAAADSoDl8AAAABHNCSVQICAgIfAhkiAAAAAlwSFlz%0AAAALEgAACxIB0t1+/AAAADl0RVh0U29mdHdhcmUAbWF0cGxvdGxpYiB2ZXJzaW9uIDIuMS4wLCBo%0AdHRwOi8vbWF0cGxvdGxpYi5vcmcvpW3flQAAIABJREFUeJzs3XtcVHX+x/H3cAcFFQUt85aWlSyV%0AYuhmlpqipq3YFpiFrq2Wa7jWFq6tpWt5qS1tvVZuZZJ5d0Pd1DXbVBLNVcvE0lRIwQ0tBeQyDJf5%0A/eGD+UUCzsAMDKfX8/HwsXDO53zPZ2awh7z3+/0ek9VqtQoAAAAAAAAwII/6bgAAAAAAAABwFcIv%0AAAAAAAAAGBbhFwAAAAAAAAzLq74bAAAArmG1WmWxWCRJvr6+9dwNAAAAUD+Y+QUAQAORl5en3Nxc%0AlZSU2FWfmZmp8PBwhYeHKzc318XduY8hQ4aoc+fO2rBhQ323YkjPPPOMRo8era+++squ+n379mnB%0AggXaunWr03q4ePGiMjIydPHiRaeNCQAAjIuZXwAANBC//e1vlZaWpuXLlysyMtJl94mKitK5c+ec%0AMlazZs30ySefXLXu+++/18SJEyVJK1eulKenZ5W1qamp+utf/6rAwEC9/fbbTunTHpMnT9aOHTuc%0ANt6vf/1rzZ8/367aY8eOKTY2ttb3fO+99xQeHl6rMQ4ePKjMzEy7g6fPP/9cCxcu1ODBgzVw4MBa%0A3bvcvHnztHr1asXExGjGjBlOGRMAABgX4RcAAKigsLBQBQUFThnLx8fHrrqioiJ9+eWXki4v16xO%0AXl6evvzySzVt2rTW/TmisLBQly5dctp4+fn5dteWlZU55TMpKyur9RjuoPxzcOQ9BAAAv1yEXwAA%0AoIJdu3bZvrZarSotLZXJZKp2NpYklZaWymq1ytPTUyaTydVt1jl7ZmkNGTJE3377rTp37qyNGzc6%0AvQdPT08dPXrU4etuv/12u8OzjIwMPfzww1We/+GHHyRJCQkJVYabcXFx+v3vf+9wn/awWq229yA1%0ANdUl9wAAAMZC+AUAQANRHl44a1aWPfbt26dRo0YpJCREycnJ1db2799fmZmZWrp0qXr37u3y3nJy%0AchQREXHF8fqaDfT555/r22+/lXR5meKhQ4d0++2310svtVFaWqqsrKyr1lW37NGZM+R+bvv27UpP%0AT5ckpaWlaceOHerXr5/L7rdhwwZNmTKlRtfOnj1bw4cPr/L84cOHtWPHDu3bt0//+9//dOHCBfn6%0A+qp58+YKCwtT37591b9//6vOoCwpKVGXLl0qPRcQEKDQ0FDddtttio6OVo8ePRx6DVlZWfrjH/+o%0ARo0a2b3M2GKxaN26ddq8ebNOnTqlwsJCtWrVSr1799aoUaN03XXXOdQDAAC1RfgFAEADYLFYdOHC%0ABUmXZ+bUlUaNGkmyL8worym/pqb2798vD4+qn8nz9ddfS5JMJpMCAgKuOF9YWFjny/uys7P1/PPP%0AS5KaNGminJwcTZ06VatWrVJgYGCd9lJb7dq1u+qMKqvVWu3svuo+v9o4ffq07X1u06aNzpw5o6lT%0Ap+qmm25S69atXXJPV0hLS9OcOXP06aefXnHOYrHo0qVLSk9P1+bNm9W2bVs999xz6tOnT43uVVBQ%0AoPT0dKWnp+vDDz9UVFSUZs+efdW/p2VlZVq5cqVef/115ebmqlevXnbdLysrS+PHj7/iZ6i8hw0b%0ANuj111/XXXfdVaPXAwBATRB+AQDQAHzxxRcqLi6WJCUnJ+vRRx+tk/uW/4JsNptVXFwsb2/vKmvL%0AZ1zVNvwaPXq0XXVBQUEVlmiWK196WFd++OEHjRs3Tunp6Wrbtq0SExM1ZswYnThxQmPHjtXixYsV%0AHBxcZ/04g5fX//8TsTyw+Pzzz/Xdd98pNzdXpaWlCggIUOvWrXXbbbfpvvvuc3hGkaMOHz6sCRMm%0AKDs7W7fffrv+8Y9/aOzYsTp48KBGjhypRYsWVTn7qTaGDx9e6eytjIwM24yzFStWVDoLsTL79u3T%0Ak08+qdzcXJlMJt1333267777dMsttyg4OFh5eXnKyMjQp59+qg8++ECnT5/W+PHjNXnyZP3ud7+7%0A6vhz587VfffdJ+nyLL7s7GwdPnxYiYmJ+uyzz7Rt2zaZzWa99dZblV5fUlKiLVu2aMmSJTp58qRd%0Ar6lcUVGRLfhq3ry5EhIS1Lt3b/n4+Gjfvn2aNWuWMjIyNGnSJG3YsEHt2rVzaHwAAGqK8AsAgAbg%0Aww8/tH29e/dunT59Wm3btnX5fRs3bmz7Oi8vT82aNau0Lj8/X6WlpVdcUxPDhg2rdlbR+fPnr7oE%0As67s3LlTzz33nH744Qe1a9dO7777rlq1aqX33ntPjz32mA4dOqRhw4bppZdeqpOloM7297//XW+8%0A8YbKysrk5eWltm3b6vrrr5eHh4fy8/OVmZmpNWvWaM2aNerVq5deffXVKn9GaspisWjp0qV64403%0AZLFY9Otf/1oLFixQ48aNtXTpUv3xj39UcnKyRowYoXHjxmns2LHy9fV1ag/O8s0332js2LEqKipS%0AaGioFi1adMXTN4ODgxUcHKzw8HCNHj1aU6ZM0ccff6w5c+aoadOmio6Otvt+np6eat68ufr06aM+%0AffropZdeUmJionbu3Knt27erf//+Feo/+OADLViwwDbLNCgoSCEhIXaHYO+9955SU1MVEBCgFStW%0AqEOHDrZz/fr1U1hYmIYOHaqcnBzNnz9fr732mt2vBQCA2iD8AgDAzWVkZGjTpk2SpKZNmyo7O1sv%0Av/yyFi1aZPcY3bt3r/D9okWLdO+99171up/O4qou/MrLy6v0mpqYOXNmhZlHP7dv3756D7++/PJL%0ALVy40DbzrE+fPnr55ZfVpEkTSVJISIhWr16tGTNmaMOGDRo7dqx69eql3//+9+rRo0eDeCDAunXr%0AtHjxYvn6+iohIUHR0dGVfrZfffWVXnzxRSUnJ+upp57SsmXLnHL//Px8bdiwQcuWLVNGRoa8vb0V%0AHx+v8ePH2x6+UB6ALV26VAsXLtSCBQu0bt06jRgxQg888IBatGjhlF6cwWw2649//KOKiooUHBys%0AFStWXDXADgoK0t///nc98cQT2r17t2bMmKFu3brVOPh+5plntHnzZl28eFFJSUlXhF8HDx7UhQsX%0AZDKZNHDgQCUkJGju3Ll2hV/FxcV65513JEmPP/54heCrXMuWLTV+/HjNmTNHW7Zs0ZQpU9zqMwIA%0AGBfhFwAAbm7atGmyWCwKCwvTlClT9Oijj+rjjz/WqlWrFBsb69R7HT58WE8++WSl52JjY6t84uNP%0A99i6//77K4Q7c+fOtXtJmCPy8/MrXSKZmZnp9HsVFhbq22+/VXJysrZv32572mCLFi30pz/9qdJl%0Acf7+/po9e7buu+8+zZkzR8nJyUpOTlabNm10zz33KDIyUp06ddJ1111X7XLS+pKUlCRJeuKJJ/TI%0AI49UWferX/1KCxcu1F133aWUlBSdOXNGbdq0cfh+ly5d0tdff61jx47ps88+U0pKisxmsySpd+/e%0Amjx5sjp16nTFdR4eHnr88ccVFRWluXPnatu2bZo7d67mzZunW265RZGRkbr++uvVo0ePGvXlLOvX%0Ar7dt1P/Xv/7V7gDLy8tLM2fO1KBBg5Sfn6833nhDs2bNqlEPfn5+6tmzpz766CN99dVXV5wPCQnR%0AyJEjNXLkSHXs2NGhsffv36+LFy/K09NTDz74YJV1v/nNb/TKK6+otLRUycnJGjZsmMOvAwAARxF+%0AAQDgxhYtWqTk5GT5+PjopZde0s0336ynnnpKr732ml588UWFhoaqb9++Vx1n//79CgoKumqdxWKp%0A8kl/P/zwg109nzt37ooxXaG4uFgpKSkuGfunjhw5opiYGJWUlNiOlYcEjz766FWXefbq1UsbN27U%0Ali1btGLFCh04cECJiYlKTEyUt7e3Vq1apbCwMLt6KS0tVefOnWv1euxV/rnZ83MTEBAgk8kkq9Wq%0AoqKiGt3vwoULeuKJJ2x7x3l7e2vQoEEaNWqUXU/NbN++vebPn69vv/1WH3zwgbZu3arU1FSlpqYq%0AODjYFubVl/fee0/S5bBwwIABDl3bsmVLDRs2TCtWrNDGjRuVkJCgpk2b1qiPVq1aSbr8kIafmzx5%0Aco3GlGSbjXnjjTeqefPmVdYFBwerU6dOOn78uA4ePEj4BQCoE4RfAAC4qZUrV2rBggWSpBdeeEE3%0A33yzJGncuHG6cOGC3n33XcXHx2v69OnVzrRwREREhI4dO+aUsWrqk08+qfZpgcePH5d0eQno9u3b%0ArzgfGxvr8Ebd1QkLC9P48eO1detWde3aVf369dOvf/1rh2ZreXh42DY2P3v2rD799FN99dVXuu22%0A2+wKvjw9PWscdvxUdctJf65379764osv9NZbb6lLly5VBlAXL17U9OnTZbVabXuC1US7du1sM+S6%0Ad++ue+65p0ZPyrzhhhs0bdo0Pf/88zpy5Ii++uor3XDDDQoNDa1RX86Qlpam7777TpIUExNTozGG%0ADh2qFStWqLi4WJ9//rnDAVq58gdn1HZvvp87ceKEJNn10IGbb75Zx48ft70nAAC4GuEXAABuprS0%0AVAsWLNCSJUskSU899dQV4daf//xnBQcHa+7cuZo6daqSk5M1ZcoU26yOhiw+Pt7u2spmJVUXnNXU%0Ak08+WeVyUEdde+21evjhhx265sYbb9S+ffuccn97jR07Vl988YV27dql2NhYtW/fXp07d1bTpk3l%0A4eGhgoICnT59WkeOHFFxcbHt57E27/+AAQNqHOr8nIeHh8LDw6/YUL4+/Pe//7V9HRkZWaMxunTp%0AIm9vbxUXF+vQoUM1fp9OnTolSTUOKatSvqTz2muvvWrtNddcI0k6e/asU3sAAKAqhF8AALiRo0eP%0AasaMGTp06JA8PDz0wgsvaMSIEZXWjhs3Ttdff73+/Oc/a+vWrdqzZ48++ugjhYSE1HHXtRcYGKiR%0AI0c6dE1AQICLuoEk+fj46K233tKWLVu0bt06HTx40BZwlDOZTOrYsaMGDBiguLg4pz/p0SgyMjIk%0ASb6+vjXerN7Hx0etWrXSmTNn7F6C/HNnz57V559/Luny0xed6eLFi5JU7ZLHcuWzGAsKCpzaAwAA%0AVSH8AgDAjSQmJurQoUMKDQ3VzJkz1bt372rr7733Xv3rX//SzJkzdf/999co+Dp//rx69epV05Yd%0AsmPHDl133XVXHA8ODtYLL7xQJz3AfiaTSYMHD9bgwYNVWlqq77//XsOHD1d2drZee+019evXT/7+%0A/vXdptsr31+r/GmgNVW+DDQnJ8fha/Pz8/Xss8+quLhYrVq1qvHyy6oUFhZKuryp/tX4+PhIIvwC%0AANQdwi8AANzIrFmz1LVrV0VFRdm10bh0eTPs+fPn1/ieHh4eDs2islqttl90/f39KzzZ0Z57udqG%0ADRtktVod2t+qKrNnz9b69eud0FX1hgwZounTp9u+f+GFF7R69WqX3zc6Olpz5syxq9bT01OtW7e2%0Ava8hISFVBl/FxcUqKyuTr6+vXWPPnDlT69ats6/pWhg6dKhmzJjh8vv8XPnDAxz5u1KZ8r8/9r6v%0A5Q+w2LNnj95++2199913CggI0IIFC5waWlqtVtteYlU9EfanymvsqQUAwBkIvwAAcCMmk8lpm9c3%0Aa9ZMs2fPllT9bIzmzZvr0KFDdo/705limzdvrnQmV30qn1XiDIWFhbp06ZLTxquK2Wyu8L2vr69D%0AgWRJSYksFos8PDzsmnlT7ufvVXp6upYsWSKr1aqysjJZrVaVlJSopKREpaWlKi4uts06mj59unx9%0AfVVUVKSioiJZLBaZzWaZzWYVFxcrJibG7qCpqKioTmYBuerJo1dTvsyvJjO2fio3N7fCeJV5+umn%0A9fTTT1d6rn379nr99ddtD89wFpPJJB8fH1ksFrue9ln+886sQQBAXSH8AgCggbBarfrqq6+0e/du%0AnThxQpmZmcrPz5fFYpG/v7+aNGmidu3a6ZZbblGfPn10zTXXaPjw4fXddo307t1bWVlZtRpj9uzZ%0AtX79M2bMcGimUPmMLUdmVFXmL3/5i/7yl7/YXb9hwwZNmTJFv/rVr7RmzZoa39dqterDDz+0q7Z8%0A4/Ry3t7eCggIUHBwsPz9/R16OmVN32dHArb6VL4c2Ww2KzMzU61bt3Z4DIvFou+//16S7A6cvb29%0A1axZM3Xp0kUDBw7UkCFDnDIjsjIBAQGyWCzKy8u7am15TW2XgQIAYC/CLwAAGoAdO3Zo7ty5OnHi%0ARLV15ZtZz5gxQ/3799ezzz5b4w2261OTJk3smkFSmby8PJWUlDi5o1+G1q1ba/HixfL09LT98fDw%0AkJeX1xX/6+fnJ39/fwUEBMjf399loYoRdO3a1fb1/v37axR+paam2maudevWrcq6uXPn6r777nO8%0AyVq69tprlZ2drf/9739Xrc3MzJR0eSYaAAB1gX+lAADg5ubNm6c33nhDktSmTRtFR0ere/fuateu%0AnZo0aSJvb2+ZzWadP39eJ06c0K5du7Rp0yb9+9//VkpKipYsWaLu3bs7dM8RI0bo4MGDV62r7olx%0AN910k5KSkhy6b7lNmzbV6DpJGj58uFJTU2t8vTs6fPiw9u7dq9atW7s02PDx8XH4KYAnT57UE088%0AIQ8PD3300Ufs41SJsLAwNW3aVNnZ2Vq3bp2GDRvm8BjlM/KaNm2q8PBwZ7dYa9dff72OHj2qb7/9%0A9qq15TUdO3Z0dVsAAEiSXL/rLAAAqLEdO3bYgq/HH39cW7du1YQJE3THHXeoZcuW8vPzk6enpxo1%0AaqT27dvr3nvv1YwZM7Rt2zZ17dpVly5dUnx8vF1LkSrj5+enwMBAh/6wj4/z7d+/X6+99prWrl1b%0A361cITU1VadPn1Z6errOnDlT3+24JS8vLz388MOSLn+WycnJDl1/9uxZbdy4UdLlYNqZ+9o5S3nA%0AfujQoWr3VsvNzdXXX38tSbrrrrvqpDcAAJj5BQCAG1u1apWky78kVrWJdWVCQ0O1aNEi9e3bVxcv%0AXtS2bdv0wAMPOHz/adOmObxv1r/+9S+Heq3Mww8/rPPnz9fo2vJ9kVA3Vq5caft6/fr1+tOf/lTh%0AfHx8vOLj4+u6LbcTFxenNWvW6IcfftDUqVO1evVqtWzZ8qrXWSwWJSQkqKCgQC1atFBcXFwddOu4%0APn366K9//asKCgr00UcfVTm77Z///KdKSkoUEhKi22+/vY67BAD8UjHzCwAAN5aRkSFJNfolMTg4%0AWB06dJCkBjcjJyMjQ6dPn67Rn/p6ol99at68ubp27aqbbrqpTu/7j3/8QwcPHrTNRFq2bJlDTw79%0AJWnWrJleffVVeXh46H//+5/i4uKuuoffDz/8oLFjx2r//v0ymUyaM2eOgoOD66hjx7Rs2VKDBw+W%0AdHnfsQsXLlxR8/3332vx4sWSpHHjxrFEFgBQZ5j5BQCAGwsNDdWpU6d0/Phxh68tKCiwhV72zDBx%0AR0uXLlXv3r3ruw23d/fdd+vuu++u03suXbpUc+fOlSRNnTpVBw8e1IcffqgnnnhCr732mnr16lWn%0A/TQEPXv21GuvvabJkycrPT1dw4YN0/DhwzV48GDdcMMNCgoKUk5Ojk6dOqX//Oc/WrVqlQoKCuTt%0A7a05c+a4/TLBSZMmaffu3crKytKIESOUkJCgyMhIlZWVKSUlRXPmzFF2drZuv/12xcbG1ne7AIBf%0AEMIvAADc2LBhw7R3715t27ZNa9eu1YMPPmjXdWazWX/+85916dIl+fv7KyoqysWd4pfi7NmzevHF%0AF/XJJ59Ikp544gnFxMQoOjpa+fn52r59u8aOHauRI0cqPj5eTZo0qeeO3cvgwYN13XXX6cUXX9Th%0Aw4e1evVqrV69usr6sLAwTZ06tUEsEWzTpo3mz5+viRMnKj09XX/4wx+uqLn11lu1cOFCt9y3DABg%0AXIRfAAC4sejoaO3Zs0cbN27U1KlTtXnzZj344IPq3r37FbO5SkpKlJaWpt27d+v9999XZmamvLy8%0ANGvWLLddKoWGIz09XYmJiVq/fr0KCwsVGBioF154Qffff7+ky0+KXLBggd58800tXLhQiYmJ2rhx%0Aox566CGNGDFCrVu3rudX4D7Cw8O1du1a7d69Wzt27NCBAwd0/vx55eXlKTAwUCEhIerWrZv69Omj%0Au+66SyaTqb5btluPHj304Ycf6t1339XOnTv1/fffy9/fXx07dtT999+v3/72t/Ly4lcQAEDdMlmt%0AVmt9NwEAAKpmtVr13nvvacmSJcrOzrYdDwgIUFBQkLy8vFRUVKSLFy+qpKTEdv6mm27S888/r4iI%0ACIfvOWLECB08eFABAQEOz9AoLi5Wfn6+brrpJiUlJTl8b0nq3bu3srKyFBAQUKt9gdatW6f27dvX%0A+HpHvfDCC1q9erWio6M1Z84cp4379ttv65VXXpGnp6d8fX1rPE7z5s318ccf21Wbk5OjlJQUpaam%0AaufOnTp27JgkyWQyaejQoXrmmWeqXE574sQJzZkzR7t377Yd69Kli+666y6Fh4erV69etXod5e9z%0ATEyMZsyYUeNxAADALwP/twsAAG7OZDJp9OjRevDBB/Xpp58qOTlZx48f19mzZ3Xx4kUVFxfLz89P%0AISEhateunW655Rb16dNH3bt3r/WMkYKCAhUUFDjpldTs/rVRWlrqpE7cQ2lpaa3ek4CAALtrvb29%0A9dZbbyk1NVWSFBQUpEGDBmnUqFHq2LFjtdd26tTJthn+8uXLtWPHDqWmpio1NVVRUVHq27dvjV8D%0AAACAo5j5BQAA4CSHDh1SWlqa2rZtW6MZd+7m3LlzWrlypbp166Y77rijxvs05eXl6bPPPtOxY8c0%0Abtw4+fn51aqvtLQ0nTt3TqGhobYnmgIAAFSF8MsFysrKlJ+fL29v7wa1RwMAAAAAAIC7slqtKi4u%0AVqNGjeTh4WH3dSx7dIH8/PwaPZIeAAAAAAAA1bvxxhsVGBhodz3hlwt4e3tLuvxh8BhnAAAAAACA%0A2rNYLDp+/Lgtd7EX4ZcLlC919PHxqdWTjAAAAAAAAFCRo1tM2b9AEgAAAAAAAGhgCL8AAAAAAABg%0AWIRfAAAAAAAAMCzCLwAAAAAAABgW4RcAAAAAAAAMi/ALAAAAAAAAhkX4BQAAAAAAAMMi/AIAAAAA%0AAIBhEX4BAAAAAADAsAi/AAAAAAAAYFiEXwAAAAAAADAswi8AAAAAAAAYFuEXAAAAAAAADIvwCwAA%0AAAAAAIZF+AUAAAAAAADDIvwCAAAAAACAYRF+AQAAAAAAwLAIvwAAAAAAAGBYhF8AAAAAAAAwLMIv%0AAAAAAAAAGBbhFwAAAAAAAAyL8AsAAAAAAACGRfgFAAAAAAAAwyL8cgNms7m+WzA83mMAAAAAAH6Z%0AvOq7AUh+fn4ymUz13YahWa3W+m4BAAAAAADUA2Z+AQAAAAAAwLAIvwAAAAAAAGBYhF8AAAAAAAAw%0ALMIvAAAAAAAAGBbhFwAAAAAAAAyL8AsAAAAAAACGRfgFAAAAAAAAwyL8AgAAAAAAgGERfgEAAAAA%0AAMCwCL8AAAAAAABgWIRfAAAAAAAAMCzCLwAAAAAAABgW4RcAAAAAAAAMi/ALAAAAAAAAhkX4BQAA%0AAAAAAMMi/AIAAAAAAIBhEX4BAAAAAADAsAi/AAAAAAAAYFhuE36VlJTonXfe0eDBgxUeHq7+/ftr%0A5syZysnJqbT+k08+UUxMjG677TZFRkbq2Wef1fnz5+u0FgAAAAAAAO7NbcKvyZMn6+WXX9YNN9yg%0AyZMn65577tHq1av10EMPKS8vr0Lthg0bNH78eAUEBOjZZ5/VQw89pI8//lgjR47UpUuX6qQWAAAA%0AAAAA7s+rvhuQpG+++UabN2/WqFGj9Nxzz9mOR0ZGasKECVq7dq1+97vfSZKys7P10ksvacCAAZo/%0Af75MJpMkKSIiQuPGjdOyZcsUHx/v0loAAAAAAAA0DG4x8+vUqVOSpL59+1Y4fs8998jDw0Pp6em2%0AY5s2bVJ+fr4mTZpkC6gk6e6771ZYWJg2bdrk8loAAAAAAAA0DG4RfnXq1EmSdOzYsQrHT5w4obKy%0AMnXu3Nl2bM+ePWrdurU6dux4xTh33nmnvvvuO/34448urQUAAAAAAEDD4BbLHm+88UbFxMTo9ddf%0Al7+/v3r06KG0tDTNmjVLXbp00QMPPGCrPXXqlC0s+7kOHTpIkk6fPq3mzZu7rBYAAAAAAAANg1uE%0AX5I0bdo0ZWZm6vnnn7cda9mypT744AP5+vrajp07d07dunWrdIzg4GBJUm5urktr7XXkyBG76qq6%0AL5zrwIED9d0CAAAAAACoY24RfpWWlmrSpEnav3+/xo4dq7CwMGVmZurdd9/VI488ohUrVtgCqKKi%0AIvn4+FQ6Tvnx4uJil9baKywsrEJwh/pFyAgAAAAAQMNVVFRk90Sjn3KL8CsxMVHbt2/X8uXLdccd%0Ad9iODxs2TEOGDNH06dM1f/58SZKnp6dKS0srHac8nCoPnFxVCwAAAAAAgIbBLTa8X7t2re64444K%0AwZckNW/eXCNHjtS///1vXbhwQZIUFBSknJycSsfJzs62XefKWgAAAAAAADQMbhF+nT59Wq1bt670%0AXOvWrWW1WnXmzBlJUrt27ZSWllZpbVpamjw8PNS+fXuX1gIAAAAAAKBhcIvwq1mzZvruu+8qPXfq%0A1ClbjSRFREToxIkTysrKuqJ2z549uu222xQQEODSWgAAAAAAADQMbhF+DRgwQAcOHNCuXbsqHD9z%0A5oxWrlypG2+8UW3btpUk/eY3v5EkLVq0qELtrl279MUXXyg2NtZ2zFW1AAAAAAAAaBjcYsP7+Ph4%0ApaSkaPz48YqOjtbNN9+sjIwMrV27VqWlpZo5c6attmPHjho9erTeeecdXbhwQXfeeafOnDmjFStW%0A6O6779bQoUNdXgsAAAAAAICGwWS1Wq313YQkXbp0SYsXL9a2bdt07tw5NW7cWD179tSTTz6pjh07%0AVqi1Wq1atmyZVq5cqbNnz6ply5YaNmyYHn/8cfn4+NRJbXXKH70ZFhZm9xMiTSaT3ePDcW7yYw4A%0AAAAAAGqoJnmL5Ebhl5EQfrnqZU/RAAAgAElEQVQffswBAAAAAGjYahp+ucWeXwAAAAAAAIArEH4B%0AAAAAAADAsAi/AAAAAAAAYFiEXwAAAAAAADAswi8AAAAAAAAYFuEXAAAAAAAADIvwCwAAAAAAAIZF%0A+AUAAAAAAADDIvwCAAAAAACAYRF+AQAAAAAAwLAIvwAAAAAAAGBYhF8AAAAAAAAwLMIvAAAAAAAA%0AGBbhFwAAAAAAAAyL8AsAAAAAAACGRfgFAAAAAAAAwyL8AgAAAAAAgGERfgEAAAAAAMCwCL8AAAAA%0AAABgWIRfAAAAAAAAMCzCLwAAAAAAABgW4RcAAAAAAAAMi/ALAAAAAAAAhkX4BQAAAAAAAMMi/AIA%0AAAAAAIBhEX4BAAAAAADAsAi/AAAAAAAAYFiEXwAAAAAAADAswi8AAAAAAAAYFuEXAAAAAAAADIvw%0ACwAAAAAAAIZF+AUAAAAAAADDIvwCAAAAAACAYRF+AQAAAAAAwLAIvwAAAAAAAGBYhF8AAAAAAAAw%0ALMIvAAAAAAAAGBbhFwAAAAAAAAyL8AsAAAAAAACGRfgFAAAAAAAAwyL8AgAAAAAAgGERfgEAAAAA%0AAMCwCL8AAAAAAABgWIRfAAAAAAAAMCzCLwAAAAAAABiWV303IEkZGRnq16/fVeuOHTtm+3r9+vVa%0Avny50tLSFBQUpAEDBujpp59W48aNr7jOVbUAAAAAAABwb24RfjVr1kyzZ8+u9FxpaalefPFF9ezZ%0A03ZswYIFWrhwoQYOHKiYmBidPHlSq1at0tGjR/X+++/Ly8vL5bUAAAAAAABwf26R5jRq1EjDhw+v%0A9Ny6detUVFSkJ598UpJ08uRJLV68WKNHj9aUKVNsdZ06ddL06dO1ceNG21iuqgUAAAAAAEDD4NZ7%0AfpWUlGjJkiXq06ePfvWrX0mS1q5dK29vb02YMKFC7UMPPaSQkBBt2rTJdsxVtQAAAAAAAGgY3Dr8%0A2rRpkzIyMhQfH287tmfPHt16660KCgqqUOvp6anIyEgdOnRIVqvVpbUAAAAAAABoGNw6/HrnnXfU%0As2dPdenSRZJUVlamtLQ0derUqdL6Dh06qLCwUOfPn3dZLQAAAAAAABoOtw2/du/erePHj+vhhx+2%0AHcvJyZHFYlGLFi0qvSY4OFiSlJub67JaAAAAAAAANBxuseF9ZT744AO1bNlSffv2tR0rKiqSJPn4%0A+FR6Tfnx4uJil9U64siRI3bVdevWzaFxUTMHDhyo7xYAAAAAAEAdc8vwKysrSzt37tT48ePl5fX/%0ALXp6ekqSSktLK72uPJzy9fV1Wa0jwsLCHL4GrkPICAAAAABAw1VUVGT3RKOfcsvwa/PmzSotLdXg%0AwYMrHA8MDJR0efljZbKzsyVdXqbo5+fnkloAAAAAAAA0HG4Zfm3dulXt27dXx44dKxz38/NTq1at%0AlJaWVul1aWlpatGihZo2bSpJLqsFAAAAAABAw+B2G96fO3dOhw8fVr9+/So9HxERoQMHDtj26SpX%0AWlqqvXv3qmfPni6vBQAAAAAAQMPgduHXnj17JEk9evSo9Hx0dLRyc3O1bNmyCsfXrFmjrKwsxcbG%0AurwWAAAAAAAADYPbLXs8ePCgJOnmm2+u9HyvXr0UFRWlefPmKT09XeHh4Tp27JjWrFmj2NhYRURE%0AuLwWAAAAAAAADYPJarVa67uJn3rwwQd19uxZffbZZ1XWWCwWLVq0SElJSfrxxx/Vpk0bxcTEKC4u%0ATiaTqU5qq1P+9AFHnvboyPhwnJv9mAMAAAAAAAfVJG+R3DD8MgLCL/fDjzkAAAAAAA1bTcMvt9vz%0ACwAAAAAAAHAWwi8AAAAAAAAYFuEXAAAAAAAADIvwCwAAAAAAAIZF+AUAAAAAAADDIvwCAAAAAACA%0AYRF+AQAAAAAAwLAIvwAAAAAAAGBYhF8AAAAAAAAwLMIvAAAAAAAAGBbhFwAAAAAAAAyL8AsAAAAA%0AAACGRfgFAAAAAAAAwyL8AgAAAAAAgGERfgEAAAAAAMCwCL8AAAAAAABgWIRfAAAAAAAAMCzCLwAA%0AAAAAABgW4RcAAAAAAAAMi/ALAAAAAAAAhkX4BQAAAAAAAMMi/AIAAAAAAIBhEX4BAAAAAADAsAi/%0AAAAAAAAAYFiEXwAAAAAAADAswi8AAAAAAAAYFuEXAAAAAAAADIvwCwAAAAAAAIZF+AUAAAAAAADD%0AIvwCAAAAAACAYRF+AQAAAAAAwLAIvwAAAAAAAGBYhF8AAAAAAAAwLMIvAAAAAAAAGBbhFwAAAAAA%0AAAyL8AsAAAAAAACGRfgFAAAAAAAAwyL8AgAAAAAAgGERfgEAAAAAAMCwCL8AAAAAAABgWIRfAAAA%0AAAAAMCzCLwAAAAAAABgW4RcAAAAAAAAMi/ALAAAAAAAAhkX4BQAAAAAAAMMi/AJqyWw213cLhsd7%0ADAAAAACoKa/6buDnkpKStHLlSn377bcqLS1VmzZt9NJLL+nWW2+11axfv17Lly9XWlqagoKCNGDA%0AAD399NNq3LjxFeO5qhYo5+fnJ5PJVN9tGJrVaq3vFgAAAAAADZRbhV9Tp07V+vXrNWDAAA0ZMkRW%0Aq1UnTpxQXl6erWbBggVauHChBg4cqJiYGJ08eVKrVq3S0aNH9f7778vLy8vltQAAAAAAAGgY3CbR%0AWb16tT788EO9+eab6t27d6U1J0+e1OLFizV69GhNmTLFdrxTp06aPn26Nm7cqOHDh7u0FgAAAAAA%0AAA2HW+z5ZbFYNH/+fD322GNVBl+StHbtWnl7e2vChAkVjj/00EMKCQnRpk2bXF4LAAAAAACAhsMt%0Awq9du3bpwoULeuSRRyRdDsPy8/OvqNuzZ49uvfVWBQUFVTju6empyMhIHTp0yLY3kKtqAQAAAAAA%0A0HC4RfiVkpKidu3ayWKxaNSoUQoPD1fXrl01ZMgQ7dq1S5JUVlamtLQ0derUqdIxOnTooMLCQp0/%0Af95ltQAAAAAAAGhY3GLPr+PHj6tZs2YaM2aMunTpoldffVU//vij3n33XY0fP17vvPOObrzxRlks%0AFrVo0aLSMYKDgyVJubm58vb2dkltaGioQ6/ryJEjdtV169bNoXFRMwcOHHDJuHx+dcNVnx8AAAAA%0AwNjcIvy6ePGiTpw4oTFjxighIcF2fNCgQYqKitKrr76qBQsWSJJ8fHwqHaP8eHFxsYqKilxS66iw%0AsDD5+vo6fB1cg5CqYePzAwAAAIBftqKiIrsnGv2UWyx7LCoqkqenp5588skKx0NDQzV06FAdPnxY%0AJpNJklRaWlrpGOXhlK+vrzw9PV1SCwAAAAAAgIbFLWZ++fv765prrlFAQMAV5zp27ChJys7OliTl%0A5ORUOkb5+eDgYPn5+bmkFgAAAAAAAA2LW8z8at26tS5cuFDpufIZWb6+vmrVqpXS0tIqrUtLS1OL%0AFi3UtGlT+fn5uaQWAAAAAAAADYtbhF9du3ZVfn5+pes2jxw5okaNGqlNmzaKiIjQgQMHbPt0lSst%0ALdXevXvVs2dP2zFX1QIAAAAAAKDhcIvwa+jQofLx8dHf//53Wa1W2/FvvvlGW7duVXR0tDw9PRUd%0AHa3c3FwtW7aswvVr1qxRVlaWYmNjbcdcVQsAAAAAAICGwy32/GrVqpUmTpyoV199VXFxcRo0aJAu%0AXLigxMREtW3bVpMmTZIk9erVS1FRUZo3b57S09MVHh6uY8eOac2aNYqNjVVERIRtTFfVAgAAAAAA%0AoOEwWX861aqebdiwQe+9955OnTqlwMBA3XvvvZo0aVKFzeYtFosWLVqkpKQk/fjjj2rTpo1iYmIU%0AFxdneyKkq2uvpvzRm2FhYXY/JdLRe8Axrv4x5/NzLTf6zxQAAAAAoJ7UJG+R3Cz8MgrCL/dD+NWw%0A8Z8pAAAAAEBNwy+32PMLAAAAAAAAcAXCLwAAAAAAABgW4RcAAAAAAAAMi/ALAAAAAAAAhkX4BQAA%0AAAAAAMMi/AIAAAAAAIBhEX4BAAAAAADAsAi/AAAAAAAAYFiEXwAAAAAAADAswi8AAAAAAAAYFuEX%0AAAAAAAAADIvwCwAAAAAAAIZF+AUAAAAAAADDIvwCAAAAAACAYRF+AQAAAAAAwLAIvwAAAAAAAGBY%0AhF8AAAAAAAAwLMIvAAAAAAAAGBbhFwAAAAAAAAyL8AsAAAAAAACGRfgFAAAAAAAAwyL8AgAAAAAA%0AgGERfgEAAAAAAMCwCL8AAAAAAABgWIRfAAAAAAAAMCzCLwAAAAAAABgW4RcAAAAAAAAMi/ALAAAA%0AAAAAhkX4BQAAAAAAAMMi/AIAAAAAAIBhEX4BAAAAAADAsAi/AAAAAAAAYFiEXwAAAAAAADAswi8A%0AAAAAAAAYFuEXAAAAAAAADIvwCwAAAAAAAIZF+AUAAAAAAADDIvwCAAAAAACAYRF+AQAAAAAAwLAI%0AvwAAAAAAAGBYhF8AAAAAAAAwLMIvAAAAAAAAGBbhFwAAAAAAAAyL8AsAAAAAAACGRfgFAAAAAAAA%0Aw/Kq7wZ+aty4cdq5c+cVxwMDA/Xf//63wrH169dr+fLlSktLU1BQkAYMGKCnn35ajRs3vuJ6V9UC%0AAAAAAADAvblV+JWbm6ubb75ZcXFxFY57e3tX+H7BggVauHChBg4cqJiYGJ08eVKrVq3S0aNH9f77%0A78vLy8vltQAAAAAAAHB/tU5zxowZo9mzZ6tly5a1biY3N1e33HKLhg8fXmXNyZMntXjxYo0ePVpT%0ApkyxHe/UqZOmT5+ujRs32q53VS0AAAAAAAAaBof3/Fq4cKFSUlJs3+/Zs0cFBQVOaSY3N1dNmzat%0Atmbt2rXy9vbWhAkTKhx/6KGHFBISok2bNrm8FgAAAAAAAA2Dw+HXvn37KoRfzpSbm6ugoKBqa/bs%0A2aNbb731ijpPT09FRkbq0KFDslqtLq0FAAAAAABAw+BQ+FVYWKgvv/xSERERTm+kqKhIRUVF8vf3%0A18WLF1VYWHhFTVlZmdLS0tSpU6dKx+jQoYMKCwt1/vx5l9UCAAAAAACg4XAo/Nq8ebMaN26sHj16%0AOL2RnJwcSdKrr76qHj166LbbbtOAAQP07rvvqqyszFZjsVjUokWLSscIDg6WdHkGmatqAQAAAAAA%0A0HDYveG9xWLRW2+9pUcffVQ+Pj5Ob8Tf318zZ85UYGCgPDw8lJmZqX/+85+aM2eOjh49qr/97W8q%0AKiqSpCrvX368uLjYZbWOOHLkiF113bp1c2hc1MyBAwdcMi6fX91w1ecHAAAAADA2u8Ovl19+WWaz%0AWY8++qhLGgkMDNRvf/vbCsdGjRqlSZMmaePGjYqNjVXbtm0lSaWlpZWOUR5O+fr6ytPT0yW1jggL%0AC3P4GrgOIVXDxucHAAAAAL9sRUVFdk80+qmrLnssKirSrFmztGrVKs2aNUuNGze+osZkMjl8Y3uY%0ATCZNnDhRkpSSkqLAwEBJ/79E8ueys7MlXV6m6KpaAAAAAAAANBxVzvz6+OOPlZiYqG+++UZms1kz%0AZ87UXXfdVWnt1KlT5e/vX+m5iIgIPf744zVusFWrVpKkvLw8+fn5qVWrVkpLS6u0Ni0tTS1atFDT%0Apk1t17qiFgAAAAAAAA1DlTO/SktLZTabZbFY5OHhIT8/vyoHKSoqktlsrvSPo/tk/dw333wjSbr2%0A2mslXQ7TDhw4YNun66f97t27Vz179rQdc1UtAAAAAAAAGoYqZ35FRUUpKipKeXl5mjlzpp555hkF%0ABwfrjjvuuKL2lVdeUYcOHWrVSFZWlpo3by4vr/9vKS8vT3PmzJG3t7f69+8vSYqOjtbmzZu1bNmy%0ACjPK1qxZo6ysLMXGxtqOuaoWAAAAAAAADcNVN7xv3LixZs+eLYvFooSEBH300UcKCAhweiNbtmxR%0AYmKiBgwYoOuuu05ZWVlKSkrSuXPnNH36dF1zzTWSpF69eikqKkrz5s1Tenq6wsPDdezYMa1Zs0ax%0AsbGKiIiwjemqWgAAAAAAADQMJqvVarWnMD8/X4MGDdLIkSMrzIy66aabtGXLllrP/Dp8+LBeeeUV%0AffPNNyooKFBQUJBuv/12PfbYY1cETxaLRYsWLVJSUpJ+/PFHtWnTRjExMYqLi7ti831X1Van/OkD%0Ajjzt0VUPDcBldv6Y1xifn2u5+vMDAAAAALi/muQtkgPhlyStXLlS8+fP13/+8x/bHmDOCr+MhPDL%0A/RB+NWyEXwAAAACAmoZfVW54X5no6GgVFhZq586dDjcIAAAAAAAA1DWHwi8/Pz9FRkYSfgEwBLPZ%0AXN8tGB7vMQAAAID6dtUN738uMjJS1157rSt6AYA65efnx5JVF2PJKgAAAID65nD4NWbMmArfd+/e%0AXf7+/k5rCAAAAAAAAHAWh8Ovn0tMTHRGHwAAOMRsNtsevgLX4D0GAACAEdQ6/AIAoD6wbNX1XLVs%0AlVCtbvA+AwAAXObS8OvMmTMKCQnhH14AAMCG4LJusOceAADAZQ497dFRq1at0sSJE115CwAAAAAA%0AAKBKVc78mjhxos6ePevQYB06dNDf/vY32/d79+7VLbfcUvPuAAAAAAAAgFqoMvxq06aNfH19HRrs%0A2muvtX194sQJHT16lJlfAAAABsJeYq7HewwAgHNVGX49++yzdg1QVFSkgoICNWvWrMLxRYsW6YYb%0AbtDdd99duw4BAADgNtizzfXYrw0AAOeqds8vi8WiTZs26dKlS1XWfPDBB4qPj69w7L///a+2bdvG%0ArC8AAAAAAADUq2rDr9zcXCUkJCgzM1OSdPLkSb399tvas2ePrcbf318FBQW27w8cOKD4+HgNGjRI%0A9957r4vaBgAAAAAAAK6uymWP5cqnXX/99dcaMWKEzGazTCaTpk2bptjYWPn5+amwsFB79+7VvHnz%0AdPjwYd19992aOXOmy5sHAAAAAAAAqlPtzC9Jtj0d3nrrLfXr108HDx5UfHy8Fi5cqOLiYvn4+Mhs%0ANquwsFBnz56V1WpVaGiofHx8XN48AAAAAAAAUJ2rhl/lPvnkE40ZM0YBAQEaM2aMcnJydOLECXl7%0Ae6ugoEB9+vTR7t27NWvWLCUlJWnGjBmu7BsAAAAAAAC4qiqXPc6dO9e2l9ePP/4oi8Witm3bSrr8%0AlJ+QkBC9+eab8vDwUGFhoe264cOHKyAgQE899ZT69++vO++808UvAQAAAAAAAKhcleHXhg0bVFZW%0AJkkym82SVGEpo4+Pj3bt2iVPT08VFxdXuHbgwIHavn275s2bR/gFAAAAAACAelPlssfk5GQlJSVJ%0Aklq0aCGr1arz58/bzl+8eFGLFy/WkiVLJP3/xvjl4uPjlZqaqpSUFFf0DQAAAAAAAFxVtXt+lW92%0A7+vrq06dOumTTz6RJH3xxRfKy8tT586d5eV1efJYSUlJhWvbt2+vrl276uOPP3ZF3wAAAAAAAMBV%0AVbns8ecefPBBzZ07V19++aU+//xzRUVFqVmzZsrIyJAk2xLJn7rzzju1f/9+53ULAAAAAAAAOOCq%0A4Vf5csZHH31UWVlZ+s9//qPu3btr2rRpkiRPT09Jl2d++fr6Vrg2KipKI0eOdHbPAAAAAAAAgF2q%0ADb+8vb3VvXt3NWrUSB4eHkpISFBCQkKFGpPJJKvVWunMr44dOzq3WwAAAAAAAMAB1YZfTZo0UWJi%0AYrUDhIaGaurUqfLz83NqYwAAAAAAAEBt2b3nV1WaN2+uRx55xBm9AAAAAAAAAE5V7dMeAQAAAAAA%0AgIaM8AsAAAAAAACGRfgFAAAAAAAAwyL8AgAAAAAAgGERfgEAAAAAAMCwCL8AAAAAAABgWIRfAAAA%0AAAAAMCzCLwAAAAAAABhWrcKv77//XmPGjHFWLwAAAAAAAIBT1Sr8KigoUEpKirN6AQAAAAAAAJzK%0AZcsezWaz9u/f76rhAQAAAAAAgKvyqurE2bNnNXHixCuOm0wmzZ8/X9dcc021A589e1ZxcXH6+uuv%0Aa98lAAAAAAAAUANVhl9ms1lHjhzR4MGDKxzfsmWLzGazyxsDAAAA4Fxms1l+fn713Yah8R4DgPup%0AMvySLs/ymjt3boVjH330kUsbAgAAAOAafn5+MplM9d2GoVmt1vpuAQDwMy7b8wsAAAAAAACob4Rf%0AAAAAAAAAMKxqlz3aw2q1aujQobbvW7ZsqX/84x+1HRYAAAAAAACotVqHX5J066232r5u1qyZM4YE%0AAAAAAAAAaq3W4ZfJZNJLL73kjF4AAAAAAJXgKZKux3sMGJdTZn4BAAAAAFyHJ3W6niuf1Emw5nq8%0Ax6gO4RcAAAAAAC5EeOl6rgwv0fBVG35ZrVYlJCRUOFbVX9gDBw7o4MGDtu8vXLhQ6+bmz5+vRYsW%0AKSEhQY899pjteFlZmZYtW6Y1a9YoMzNTISEhuv/++/WHP/xBPj4+FcZwVS0AAAAAAADcX5Xhl6+v%0Arzp37qzjx49XON65c2f5+vpeUb93714tXry4wjFPT88aN5aTk6Ply5dXeu65555TUlKSHnjgAcXF%0AxenLL7/UkiVLdOrUKc2fP79OagEAAAAAAOD+qgy/WrduraSkJLsHmjBhgiZMmOCUpiTpzTffrDQ8%0A++yzz/TPf/5Tf/nLXxQXFydJevjhhxUSEqKlS5dq3759ioyMdGktAAAAAAAAGgaP+m6gMsePH9fy%0A5cv19NNPX3Fu1apVCg0N1ciRIyscHzt2rLy9vbVp0yaX1wIAAAAAAKBhqFX45e/vr4iICGf1Iuny%0APmPTpk1T3759deedd15xPiUlRb169bpiVliTJk0UFhZWYd8xV9UCAAAAAACgYahV+HXNNdcoMTHR%0AWb1Ikt5++//Yu/P4mM7+/+PvSUiCCEJQ6lchtlu+uAlqaamqtbbUEqqopqW01VqKUpTeaClFaGur%0ArbaWWu7S+ra9Lbfl28YeikoiFE01RAjZZH5/uDO3NBMSMpk5x+v5eMzjYc65zvjE5Zpr8p5zrrNI%0AJ06c0KhRo7Lsi42N1bVr11S5cmW7x/r7++vcuXOyWq0OawsAAAAAAADjuOvdHvPbsWPH9PHHH2v8%0A+PEqV66cfvvtt0z7L126JEkqVaqU3eN9fX2VkpKipKQkh7UtVKhQjn+eiIiIHLWrV69ejl8T92//%0A/v0OeV36L384ov/ou/zB2DM2xp6x0X/GxXunsTH2jIuxZ2yO6L+qVauqaNGief66yOzatWtZbriY%0Alx4o/EpJSdHAgQM1Y8YMFS9e/IEKuX79uoYOHaqnnnpK3bp1s9smKSlJkuTh4WF3f8b21NRUh7XN%0ATfgVGBho986YcA4mHGOj/4yLvjM2+s/Y6D/jou+Mjf4zLvrO2BzVfxaLxSGvi/+yWq056r/k5OQc%0An2h0p1xf9rhq1Spt3bpVkpSWlqa9e/cqOTk513/xnaxWq4YPH66kpCRNmjQp23YFCtzO6m7dumV3%0Af2pqqiTJy8vLYW0BAAAAAABgHNmGXxcuXFBISEiW7QcOHNCuXbtsz/NiHazZs2frX//6l4YOHaqr%0AV68qJiZGMTExunDhgiQpPj5eMTExtlMNr169avd14uPj5e3tLQ8PD4e1BQAAAAAAgHFke9ljUlKS%0ADh8+nGmb1WrVvn37NHTo0DwtYuPGjZKkt99+2+7++fPna/78+Vq4cKHc3d115swZu+2io6Nti9ZX%0AqFDBIW0BAAAAAABgHLla82vXrl26fv26WrRokadFjB8/Xjdv3syy/fLly3rvvffUuXNnPfXUU6pZ%0As6Zq1aql3bt3Z2l77do1HT16VC+++KKk2+t0OaItAAAAAAAAjCNXa37NmzdPXbt2VbFixfK0iGbN%0AmqlNmzZZHk8++aSk23dXaNOmjXx9fdWlSxdFRUXpn//8Z6bX+Oyzz3Tr1i117drVts1RbQEAAAAA%0AAGAMOT7za/HixTp9+rTmzJnjyHruKTg4WF9//bVGjRqlw4cPq1KlSgoPD9c///lPDRs2TBUqVHB4%0AWwAAAAAAABhDjsKvhQsXaubMmZo6dar8/Pyy7M/P234WLFhQCxcu1EcffaQtW7bo2rVrqly5sqZN%0Am6aOHTvmS1sAAAAAAAAYg8Waze0ao6Ki1K5dO5UuXVqXL1/WiBEj1Ldv30xtbty4obp16yooKCjb%0AOyHWrl1bQ4YMyfvKXVhycrIiIiIUGBgoT0/PHB2TnwHiwygv7kp6N/SfYzmy/+g7x2LsGRtjz9jo%0AP+PivdPYGHvGxdgzNsaeseW0/+4nb5FycOZXxkL0BQpk3zQtLS3b/wzp6ek5LgYAAAAAAADIS3cN%0AvywWi3bv3q3Zs2fr/fffV5EiRdS5c+cs7WbNmqUyZco4rEgAAAAAAADgftzzzC8PDw8NHz5c7u7u%0Amjhxoho0aKBy5crlR20AAAAAAADAA3HLacMhQ4aoYsWKCgsLc2Q9AAAAAAAAQJ7Jcfjl5uamIUOG%0AaNOmTTp//rwjawIAAAAAAADyRI7DL0lq1qyZSpcurS1btjiqHgAAAAAAACDPZBt+eXp6qlq1alm2%0AN2vWTHv27LE955afAAAAAAAAcFXZLnhfvnx5bdiwIcv22rVrq0qVKrbnVqvVMZUBAAAAAAAAD+ie%0Ad3v8q86dO9v+7O7urvr168vDwyNPiwIAAAAAAADyQq7Drzt5enpq+fLleVULAAAAAAAAkKdyteA9%0AAAAAAAAAYCSEXwAAAAAAADAtwi8AAAAAAACYFuEXAAAAAAAATIvwCwAAAAAAAKZF+AUAAAAAAADT%0AIvwCAAAAAACAaRF+AQAAAAAAwLQIvwAAAAAAAGBahF8AAAAAAAAwLcIvAAAAAAAAmBbhFwAAAAAA%0AAEyL8AsAAAAAAACmRfgFAAAAAAAA0yL8AgAAAAAAgGkRfgEAAAAAAMC0CL8AAAAAAABgWoRfAAAA%0AAAAAMC3CLwAAAAAAAJgW4RcAAAAAAABMi/ALAAAAAAAApkX4BQAAAAAAANMi/AIAAAAAAIBpEX4B%0AAAAAAADAtAi/AAAAAAAAYFqEXwAAAAAAADAtwi8AAAAAAACYFuEXAAAAAAAATIvwCwAAAAAAAKZF%0A+AUAAAAAAADTIvwCAKxDQUEAACAASURBVAAAAACAaRF+AQAAAAAAwLQIvwAAAAAAAGBahF8AAAAA%0AAAAwLcIvAAAAAAAAmFYBZxeQITU1VWvXrtXGjRsVExOjtLQ0+fv7q3fv3urUqZMsFkum9uvWrdOy%0AZcsUHR0tHx8ftWrVSkOHDpW3t3eW13ZUWwAAAAAAALg2lwm/YmNjNXv2bLVv314dO3bUzZs39cMP%0AP2jkyJGKjIzUsGHDbG3nzJmjsLAwtWnTRj169FBkZKRWr16t48ePa8WKFSpQoIDD2wIAAAAAAMAA%0ArC4iKSnJev369Uzbbt26Ze3WrZu1Vq1a1tTUVKvVarWePn3aWr16devkyZMztV25cqW1atWq1nXr%0A1tm2OaptTn6W8PBwa1JSUo6PkcTDgQ9Hc/bPZ/YHfWfch6M5++cz+4O+M/aD/jPuw9Gc/fOZ/UHf%0AGffhaM7++cz+oO+M/cip+8lbrFar1WXW/PL09FSRIkUybXNzc1PdunWVkpKi9PR0SdKXX36pggUL%0AavDgwZnadu/eXX5+ftq8ebNtm6PaAgAAAAAAwBhcJvyyx2q16siRI6pdu7Y8PDwkSXv27FHt2rXl%0A4+OTqa27u7saNmyogwcP6nYw67i2AAAAAAAAMAaXCr9SUlJ06dIlRUdHa8eOHXr11Vd14cIFTZw4%0AUZKUnp6u6OhoBQQE2D3e399fN2/e1KVLlxzWFgAAAAAAAMbhUiu4Hzx4UH369LE9r1evnhYvXqxK%0AlSpJkq5evaqUlBSVKlXK7vG+vr6SpISEBBUsWNAhbUuXLn1/PxwAAAAAAADynUuFX9WqVdOCBQuU%0AkpKimJgYffPNN+rUqZMmTpyoLl26KDk5WZJsl0D+Vcb21NRUh7XNjYiIiBy1q1evXq5eF/dn//79%0ADnld+i9/OKL/6Lv8wdgzNsaesdF/xsV7p7Ex9oyLsWdsjD1jc9T4k1ws/CpevLiefPJJ2/P+/ftr%0A+PDhevfdd1W3bl0VLlxYknTr1i27x2eEU56ennJ3d3dI29wIDAzM9TFwHN60jI3+My76ztjoP2Oj%0A/4yLvjM2+s+46Dtjo/+MLSf9l5ycnOMTje7kUmt+/ZXFYtEbb7yh1NRU/fjjjypatKik25c/2hMf%0AHy/p9mWKjmoLAAAAAAAA43CpM7/sKVOmjCTpjz/+kJeXl8qWLavo6Gi7baOjo1WqVCkVL15ckhzW%0AFgAAAAAAAMbg0md+SVJUVJQkqXz58pKkoKAg7d+/37ZOV4Zbt25p3759atSokW2bo9oCAAAAAADA%0AGFwm/Nq5c2eWBeVTUlI0ffp0FSpUSM8884wkqUuXLkpISNCSJUsytV27dq1iY2MVEhJi2+aotgAA%0AAAAAADAGl7nscfXq1ZowYYLat2+v8uXL648//tA333yj3377TVOnTrVd/ti0aVO1bt1aM2fO1Jkz%0AZ1SrVi2dPHlSa9euVUhIiIKCgmyv6ai2AAAAAAAAMAaL1Wq1OrsISQoPD9eiRYt0/PhxxcXFqWjR%0Aoqpfv75eeeUVBQYGZmqbkpKiuXPnauPGjYqLi1OFChXUo0cP9enTRxaLJV/a3k3G3Qdyc7fH3Lw+%0Acs/R/83pP8dyZP/Rd47F2DM2xp6x0X/GxXunsTH2jIuxZ2yMPWPLaf/dT94iuVD4ZSaEX66HiczY%0AmMiMi7FnbIw9Y6P/jIv3TmNj7BkXY8/YGHvG5ujwy2XW/AIAAAAAAADyGuEXAAAAAAAATIvwCwAA%0AAAAAAKZF+AUAAAAAAADTIvwCAAAAAACAaRF+AQAAAAAAwLQIvwAAAAAAAGBahF8AAAAAAAAwLcIv%0AAAAAAAAAmBbhFwAAAAAAAEyL8AsAAAAAAACmRfgFAAAAAAAA0yL8AgAAAAAAgGkRfgEAAAAAAMC0%0ACL8AAAAAAABgWoRfAAAAAAAAMC3CLwAAAAAAAJgW4RcAAAAAAABMi/ALAAAAAAAApkX4BQAAAAAA%0AANMi/AIAAAAAAIBpEX4BAAAAAADAtAi/AAAAAAAAYFqEXwAAAAAAADAtwi8AAAAAAACYFuEXAAAA%0AAAAATIvwCwAAAAAAAKZF+AUAAAAAAADTIvwCAAAAAACAaRF+AQAAAAAAwLQIvwAAAAAAAGBahF8A%0AAAAAAAAwLcIvAAAAAAAAmBbhFwAAAAAAAEyL8AsAAAAAAACmRfgFAAAAAAAA0yL8AgAAAAAAgGkR%0AfgEAAAAAAMC0CL8AAAAAAABgWoRfAAAAAAAAMC3CLwAAAAAAAJgW4RcAAAAAAABMi/ALAAAAAAAA%0ApkX4BQAAAAAAANMi/AIAAAAAAIBpEX4BAAAAAADAtFwm/Dp8+LAGDRqkhg0bKjAwUG3atNHChQuV%0Anp6epe2PP/6oHj16qE6dOmrYsKFGjBihS5cu2X1dR7UFAAAAAACA63OJ8OvAgQPq1auX/vzzT738%0A8ssaPny4/Pz8NG3aNI0ZMyZT2/Xr1+vVV19V4cKFNWLECHXv3l3ff/+9nn/+eV27di1f2gIAAAAA%0AAMAgrC5g27Zt1pUrV2bZ/uabb1qrVq1qPXHihNVqtVqvXLli/fvf/2597bXXrOnp6bZ227dvt1at%0AWtU6e/Zs2zZHtc2JpKQka3h4uDUpKSnHx0ji4cCHozn75zP7g74z7sPRnP3zmf1B3xn7Qf8Z9+Fo%0Azv75zP6g74z7cDRn/3xmf9B3xn7k1P3kLVar1eoSZ361aNFCPXv2zLL9+eeflyQdOnRIkrR582Yl%0AJibqzTfflMVisbVr1qyZAgMDtXnzZts2R7UFAAAAAACAcbhE+OXu7m53u4+PjyTZAqk9e/aofPny%0Aqly5cpa2TZo0UUxMjOLi4hzaFgAAAAAAAMbhEuFXdo4fPy5JqlixoiQpKipKAQEBdtv6+/tLks6e%0APevQtgAAAAAAADCOAs4uIDs3btzQggULVKFCBQUFBUmS/vjjD9WrV89ue19fX0lSQkKCQ9vmRkRE%0ARI7aZfd3I2/t37/fIa9L/+UPR/QffZc/GHvGxtgzNvrPuHjvNDbGnnEx9oyNsWdsjhp/kouGX4mJ%0AiRoyZIjOnDmjhQsXys3t9glqycnJ8vDwsHtMxvbU1FSHts2NwMBAeXp65vo4OAZvWsZG/xkXfWds%0A9J+x0X/GRd8ZG/1nXPSdsdF/xpaT/ktOTs7xiUZ3crnwKyoqSq+//rrOnz+vWbNmqVGjRrZ97u7u%0AunXrlt3jMsKpjLDJUW0BAAAAAABgHC615td3332n5557TlarVWvWrFHLli0z7ffx8dHVq1ftHhsf%0AHy9JKlmypEPbAgAAAAAAwDhcJvxat26d3nzzTbVo0ULr1q1TtWrVsrR57LHHFB0dbff46Ohoubm5%0A2RbHd1RbAAAAAAAAGIdLhF8nT57U+PHj1aVLF02fPl2FChWy2y4oKEinT59WbGxsln179uxRnTp1%0AVLhwYYe2BQAAAAAAgHG4RPi1dOlSFSpUSOPGjZPFYsm2XadOnSRJc+fOzbR9586dOnTokEJCQhze%0AFgAAAAAAAMbhEgveHzt2TMWLF9eWLVvs7i9RooSeeuopVa5cWf369dPixYt1+fJlNWnSROfOndMX%0AX3yhZs2aqUOHDrZjHNUWAAAAAAAAxmGxWq1WZxfRokULnT9/Ptv9NWvW1Pr16yVJVqtVS5Ys0apV%0Aq3ThwgWVKVNGnTt31oABA+Th4ZHpOEe1vZeMW28GBgbm+C6RdzvjDQ/O0f/N6T/HcmT/0XeOxdgz%0ANsaesdF/xsV7p7Ex9oyLsWdsjD1jy2n/3U/eIrlI+GU2hF+uh4nM2JjIjIuxZ2yMPWOj/4yL905j%0AY+wZF2PP2Bh7xubo8Msl1vwCAAAAAAAAHIHwCwAAAAAAAKZF+AUAAAAAAADTIvwCAAAAAACAaRF+%0AAQAAAAAAwLQIvwAAAAAAAGBahF8AAAAAAAAwLcIvAAAAAAAAmBbhFwAAAAAAAEyL8AsAAAAAAACm%0ARfgFAAAAAAAA0yL8AgAAAAAAgGkRfgEAAAAAAMC0CL8AAAAAAABgWoRfAAAAAAAAMC3CLwAAAAAA%0AAJgW4RcAAAAAAABMi/ALAAAAAAAApkX4BQAAAAAAANMi/AIAAAAAAIBpEX4BAAAAAADAtAi/AAAA%0AAAAAYFqEXwAAAAAAADAtwi8AAAAAAACYFuEXAAAAAAAATIvwCwAAAAAAAKZF+AUAAAAAAADTIvwC%0AAAAAAACAaRF+AQAAAAAAwLQIvwAAAAAAAGBahF8AAAAAAAAwLcIvAAAAAAAAmBbhFwAAAAAAAEyL%0A8AsAAAAAAACmRfgFAAAAAAAA0yL8AgAAAAAAgGkRfgEAAAAAAMC0CL8AAAAAAABgWoRfAAAAAAAA%0AMC3CLwAAAAAAAJgW4RcAAAAAAABMi/ALAAAAAAAApkX4BQAAAAAAANMi/AIAAAAAAIBpEX4BAAAA%0AAADAtFwy/NqwYYMaNWqU7f5169apU6dOqlWrlpo2baqJEyfq+vXr+doWAAAAAAAArq+Aswu4U0RE%0AhGbMmKHdu3ercOHCdtvMmTNHYWFhatOmjXr06KHIyEitXr1ax48f14oVK1SgQAGHtwUAAAAAAIAx%0AuEyi07t3b/3888/y8/NTzZo1FR0dnaVNZGSk5s2bp379+mn06NG27QEBAZowYYI2bdqk4OBgh7YF%0AAAAAAACAcbjMZY9xcXEaPHiwvv32W1WtWtVumy+//FIFCxbU4MGDM23v3r27/Pz8tHnzZoe3BQAA%0AAAAAgHG4zJlfW7ZskcViuWubPXv2qHbt2vLx8cm03d3dXQ0bNtQPP/wgq9Uqi8XisLYAAAAAAAAw%0ADpc58+tewVJ6erqio6MVEBBgd7+/v79u3rypS5cuOawtAAAAAAAAjMVlwq97uXr1qlJSUlSqVCm7%0A+319fSVJCQkJDmsLAAAAAAAAY3GZyx7vJTk5WZLk4eFhd3/G9tTUVIe1za2IiIgctatXr16uXxu5%0At3//foe8Lv2XPxzRf/Rd/mDsGRtjz9joP+PivdPYGHvGxdgzNsaesTlq/EkGCr/c3d0lSbdu3bK7%0APyOc8vT0dFjb3AoMDLyv4+AYvGkZG/1nXPSdsdF/xkb/GRd9Z2z0n3HRd8ZG/xlbTvovOTk5xyca%0A3ckw4VfRokUl3b780Z74+HhJty9T9PLyckhbAAAAAAAAGIthwi8vLy+VLVtW0dHRdvdHR0erVKlS%0AKl68uCQ5rC0AAAAAAACMwzAL3ktSUFCQ9u/fb1unK8OtW7e0b98+NWrUyOFtAQAAAAAAYByGCr+6%0AdOmihIQELVmyJNP2tWvXKjY2ViEhIQ5vCwAAAAAAAOMwzGWPktS0aVO1bt1aM2fO1JkzZ1SrVi2d%0APHlSa9euVUhIiIKCghzeFgAAAAAAAMZhsVqtVmcX8VejRo3Sd999p4MHD2bZl5KSorlz52rjxo2K%0Ai4tThQoV1KNHD/Xp00cWiyVf2t5Lxt0HcnO3x9z+HcgdR/83p/8cy5H9R985FmPP2Bh7xkb/GRfv%0AncbG2DMuxp6xMfaMLaf9dz95i+Si4ZfREX65HiYyY2MiMy7GnrEx9oyN/jMu3juNjbFnXIw9Y2Ps%0AGZujwy9DrfkFAAAAAAAA5AbhFwAAAAAAAEyL8AsAAAAAAACmRfgFAAAAAAAA0yL8AgAAAAAAgGkR%0AfgEAAAAAAMC0CL8AAAAAAABgWoRfAAAAAAAAMC3CLwAAAAAAAJgW4RcAAAAAAABMi/ALAAAAAAAA%0ApkX4BQAAAAAAANMi/AIAAAAAAIBpEX4BAAAAAADAtAi/AAAAAAAAYFqEXwAAAAAAADAtwi8AAAAA%0AAACYFuEXAAAAAAAATIvwCwAAAAAAAKZF+AUAAAAAAADTIvwCAAAAAACAaRF+AQAAAAAAwLQIvwAA%0AAAAAAGBahF8AAAAAAAAwLcIvAAAAAAAAmBbhFwAAAAAAAEyL8AsAAAAAAACmRfgFAAAAAAAA0yL8%0AAgAAAAAAgGkRfgEAAAAAAMC0CL8AAAAAAABgWoRfAAAAAAAAMC3CLwAAAAAAAJgW4RcAAAAAAABM%0Ai/ALAAAAAAAApkX4BQAAAAAAANMi/AIAAAAAAIBpEX4BAAAAAADAtAi/AAAAAAAAYFqEXwAAAAAA%0AADAtwi8AAAAAAACYFuEXAAAAAAAATIvwCwAAAAAAAKZF+AUAAAAAAADTIvwCAAAAAACAaRF+AQAA%0AAAAAwLQIv+xYt26dOnXqpFq1aqlp06aaOHGirl+/7uyyAAAAAAAAkEsFnF2Aq5kzZ47CwsLUpk0b%0A9ejRQ5GRkVq9erWOHz+uFStWqEAB/skAAAAAAACMgiTnDpGRkZo3b5769eun0aNH27YHBARowoQJ%0A2rRpk4KDg51YIQAAAAAAAHKDyx7v8OWXX6pgwYIaPHhwpu3du3eXn5+fNm/e7KTKAAAAAAAAcD8I%0Av+6wZ88e1a5dWz4+Ppm2u7u7q2HDhjp48KCsVquTqgMAAAAAAEBucdnjf6Snpys6Olpdu3a1u9/f%0A3183b97UpUuXVLp06bu+VkZAlpKSkuO//5FHHsl5sci15ORkh74+/edYjuw/+s6xGHvGxtgzNvrP%0AuHjvNDbGnnEx9oyNsWdsOe2/jJwltycmWaycyiRJunLlih5//HG98cYbWS57lKSVK1fqvffe0zff%0AfKOAgIC7vta1a9d06tQpR5UKAAAAAADw0KpataqKFi2a4/ac+fUfGSmjh4eH3f0Z21NTU+/5WkWK%0AFFHVqlVVsGBBWSyWvCsSAAAAAADgIWW1WpWamqoiRYrk6jjCr/9wd3eXJN26dcvu/ozQy9PT856v%0A5ebmlqsEEgAAAAAAAPfm5eWV62NY8P4/MsKqq1ev2t0fHx8vSfL19c23mgAAAAAAAPBgCL/+w8vL%0AS2XLllV0dLTd/dHR0SpVqpSKFy+ez5UBAAAAAADgfhF+3SEoKEj79+/PcpeBW7duad++fWrUqJGT%0AKgMAAAAAAMD9IPy6Q5cuXZSQkKAlS5Zk2r527VrFxsYqJCTEOYUBAAAAAADgvrDg/R2aNm2q1q1b%0Aa+bMmTpz5oxq1aqlkydPau3atQoJCVFQUJCzSwQAAAAAAEAuWKxWq9XZRbiSlJQUzZ07Vxs3blRc%0AXJwqVKigHj16qE+fPrJYLM4uDwAAAAAAALlA+AUAAAAAAADTYs0vAAAAAAAAmBbhFwAAAAAAAEyL%0ABe8BE0tOTtbRo0d18eJFxcfH6+bNm/Lx8VHx4sUVEBCggIAAZ5cIAC6H904AwMPm4sWLduc9f39/%0AeXt7O7s83ENaWpri4uKy9J+vr6+zS3MZhF+AyaSkpGjjxo1av369IiIilJqaKkny9vZW4cKFdfXq%0AVSUnJ8tisah48eJq2rSp+vbtq8DAQCdXDgDOw3snANzduXPntH///hy1bdq0qby8vPT999/b3V+4%0AcGG1atUqL8vDfdi7d6/WrVun8PBwxcbGyt5y4O7u7qpWrZqaNWumnj17qnTp0k6oFPbExMRo/fr1%0ACg8P19GjR22fXaxWq+1mfSVKlFBQUJCefPJJdezYUR4eHs4s2alY8P4hd/r0ae3atStHbdu2batC%0AhQpp/fr1dvd7e3urW7dueVkecunLL7/UjBkzlJSUpNatW6tBgwaqX7++ypUrJ3d3d1u7mzdv6sSJ%0AE/rpp5/0r3/9S4cOHVLjxo01adIklS9f3ok/wcPlxIkT2X4o/KvOnTurSJEi+uKLL+zu9/HxUZ8+%0AffKyPNzD0KFD9euvv96z3ciRI/XBBx/Y3WexWLRp06a8Lg25xHun+dy4cUPbt2/XqVOnlJiYaPcX%0AOkkaO3ZsPlf2cGPeM7avv/5ao0ePzrLdYrFkGmMWi0WLFy9WmTJl1K5dO7uvVb58ef3www8OqxV3%0At2fPHk2ZMkWRkZGqV6+eGjRooKCgIJUvX17FixdX4cKFFR8fr/j4eNu8t2vXLv3555/q3Lmz3n77%0AbRUtWtTZP8ZD6/Tp05o+fbp27typsmXL5qj/Dhw4IC8vL/Xt21ehoaEqUODhOw+K8OshxyRmHqGh%0AoTpy5IhCQ0PVo0cPFStWLMfHHjlyRJ999pn27dunWbNmqWnTpg6sFBk2b96scePGZdmelJQkT09P%0A2zc2FotFn332mUqWLKl27dqpUKFCWY559NFHtXnzZofXjP8KCwvT+fPnbc9jY2O1d+9ederUydZ3%0AktSrVy+tWbNGknTt2jVt27ZNzz33nBISEvS///u/+uWXX/K9dvwX753mc+LECYWGhiouLi7b0Eu6%0A/d7K+MtfzHvGlpKSosTExEzbbty4oaefflrLli1TlSpVbNuLFi2qs2fPql27dtq7d2+W13J3d5eP%0Aj4/Da0ZW48aN09dff63g4GD17dtXlSpVytFx6enp+u6777Rw4ULFxcVp9uzZqlWrloOrxV/Nnz9f%0Ac+bMUcOGDdWvX78cf/a4du2a1qxZoxUrVsjX11cfffSR/P39HVytayH8QhaJiYmqV6+eNmzYoOrV%0Aq2faFxUVpfbt2/Nh0QUNHDhQEydOfKBTkb/99ltduXJFPXv2zMPKkBuMP+PauXOnBgwYoGPHjsnN%0Azf79ZCIjI/Xss8/ql19+yfRnOA/vnebTu3dvHTlyRO+++66aN2+ukiVLZjsm4XzMe8Z248YN1a1b%0AVxs3blS1atUy7aP/XFNwcLAmT56cZbzllNVq1aJFiyTd/gIJ+atZs2aaOHGimjVrdl/H37x5U9Om%0ATVOpUqU0aNCgPK7OtT1857rhnu781g3G8emnnz7wa7Rp0yYPKsGDYPwZx5UrV3ThwgXb87Nnz0pS%0AlvCrZs2atj/f2a/0sWto06aNkpOTH/g14DqOHj2qF154gaUYDIJ5z1hefvnlTM/T09MlSe+9956K%0AFCli2z5s2LCHem0hVzZixAj5+fnd9/EWi0WhoaF3PbMWjvPNN9880A0IChUqpHHjxunmzZt5WJUx%0AEH5BXbt2zfQ8YxIbPny4PD09bdvHjx+faVID8ODatm2b6QN/xgeJwYMHZ/rQOGXKFNZWcDFbtmzR%0ApEmTbP2X0Xfdu3e3PeeyKtc3evRoTZkyRRUqVHB2KcgjRYsWZQ02F8a8Z2xJSUlZttWvXz/Lvozf%0AJ+B6+vfvrylTpqhz584P9DoE1s6Rk+DrxIkTCg8Pl9VqVePGjVW5cuUsbexdTm52hF9QuXLlsmx7%0A9NFHs2zz8vLKj3KAh0rt2rWzfHioU6dOlnbcYtr1tGzZMtP6JjAmvrk2n7Zt22rjxo3q2rUrZ564%0AIOY9Y1u+fHmO20ZFRTmwEtwv5j3ju3Dhgj7//HOdOXNGpUqVUuvWrdW8eXNJ0qxZs/TZZ5/ZAmg3%0ANzcNGjRIr732mhMrdg2EX9Ds2bPvuv/OW6Uyibme6tWr58k3L/7+/tqyZUseVITcmDp16l33p6Wl%0A2e7GwvhzLWXKlFGZMmWy3X/58mW+NACcYPjw4Xr99df13HPPKTQ0VH/729+yPXPd3heAcCzmPfM6%0Ad+6c3n33Xc2ePZvF7AEHuXDhgoKDgxUfHy8fHx8lJydrw4YN6t69u5577jl98sknev7559W5c2cl%0AJydryZIlmjt3rmrUqKGnn37a2eU7FeEX7ur06dN6++23tXDhQvn6+jq7HNgxYsSIbMOvGzduKCws%0ATL17977nB/zixYs7ojw8gBMnTmjo0KFavny5SpYs6exyYMeKFStUq1Ytu3c7atmypcaOHavg4GAn%0AVIbcOH/+vI4dO5br4+5czw2uw9PTUy1atNCUKVM0atSou7blsmTXwrxnXKmpqRo3bpz++OOPTMum%0AwDXduHFD8fHxuT6O3xecb+bMmUpJSdGyZcvUoEEDWa1Wbd++XaNGjdLp06fVpEkTvfvuu7b2QUFB%0A6tKli5YsWUL45ewC4Lpu3rypMWPGSBLf3riwl156Kdt9V65cUVhYmDp27MitiA3m+vXreuedd+Tj%0A46MSJUo4uxxkY9myZerdu7dq1aqlvXv3asKECfruu+8kSUWKFHkoFxM1orCwMIWFheW4Peu5ubZF%0AixZp+vTpKlOmjFq2bKnSpUvbziSC62LeM66kpCQNGTJEp06d0sqVKwm/DGDSpEmaNGlSro9j3nO+%0A8PBwdevWTQ0aNJB0e+21p556Sm+99Zbee+89jR8/PssxrVu31oIFC/K7VJfDJwHYFR8fr0GDBunS%0ApUtatWoVHxpdWGRkpFJTU+3uu3btmiwWi2JiYu657sn93u4Yee/SpUsaOHCgbty4oYULF2a6cyBc%0AV3Jysn7//Xfb80KFCmU7NuFaunbtqrp16zq7DOSRpUuX6n/+53+0YsUK1vwyCOY9Y8n4Yufy5cv6%0A97//rQULFsjd3V0rVqzQY4895uTqkBMtWrRQjRo1nF0G7sPvv/9udwH7jLPA7C3JUbp0ad24cSM/%0AynNpJBrQrVu3FBsbK+m/k9iyZctUtmxZrVq16q5r2sD5+vfvrz/++CPb/Var9a6XRnIGg3OlpqYq%0AJiZG0n/H3+rVqxUQEKAFCxZwubGBubu7KyUlRadPn9a3334rSbZLDObOnasrV644szzcoV69eg98%0A1yu4jsTERLVv357gy0Ux7xnbr7/+qg4dOmT6XFm3bl3Nnz+fu8IbyDPPPMO8Z1BWq9Xu/JZxpVbB%0AggWz7OPOnLcRfkFRUVF2J7HFixdz2rIBzJo1SykpKc4uA/fpzJkzdsffokWLWCzd4AoUKKD09HRF%0AR0dr6dKltu3e3t5asmSJ7c8A8lb9+vV14cIFZ5eBbDDvGVvZsmU1ZcoUSbe/0Nm/f7+2b9+uQYMG%0Aafr06fLz87O1dXNzo08BB4iIiFDhwoUzbUtISJDFYtGBAweynOUVERGRn+W5LMIvqFy5cvr0008l%0A/XcS27Jli0JCQjRr1iz9v//3/2xtCxYsqEceecRZpcIOe7cHh3E8+uijWrZsmaT/jr+NGzcqODhY%0As2bNUpUqVWxtPTw8FBAQ4KxScR/S09P1zDPP6JlnnnF2KcBDY9y4cerXr59q1KjBmQ0uiHnP2IoW%0ALaouXbrYnr/4vxZNrAAAIABJREFU4os6d+6cRo0apeDgYC1btkz+/v6SpIoVK+rgwYPOKhUwrRUr%0AVmjFihV2982bN8/uds7+kixWq9Xq7CLgeuLi4jRmzBgdPHhQixcv5o5WLu7AgQNKSEhQuXLlFBAQ%0AwFoZBnft2jWNGzdOO3fu1IIFC1iLyIW1atVKFotFZcqUUXx8vH799VfVr19fknT06FGFhoZq8ODB%0ATq4SdxMWFqaWLVuy7qGJDBw4UAkJCTp48KD8/Pzk7++vQoUKZWlnsVj0ySefOKFC/BXznvGlpKRo%0A6NChOnz4sDZu3Mjlqy5s9OjR6tatG+PMoH766af7PjZjkfyHFeEXspWenq4xY8boxx9/1IYNGzjj%0Ay4WNHj1aGzZskCR5eXmpbt26ateundq1a2f3Az+MYeLEidq0aZO+/vprVahQwdnlwI533nnnrmvu%0AderUSR06dMjHipBbe/fuVaNGjXJ1TFJSkoYPH56rO0Qi/7Ro0SJH7SwWi3744QcHV4PcYN4ztuTk%0AZHXs2FHBwcEaMGCAs8tBNk6dOqWqVavm6pj09HRNmTJFY8aMcVBVgOMRfuGu0tLS9Nxzz6lDhw4K%0ADQ11djnIxujRo3X58mW9+OKLOnnypP79739rz549Klq0qPr376/+/ftzx04DSk9PV/fu3fXss8+q%0AX79+zi4HMKXAwEBNnDhRwcHBOWr/559/asCAATp+/Dg3CgHyGPOe8Z0+fVqPPfaY3UW34RqCgoI0%0Ae/ZsNW7cOEftb968qbfeeks7duxg3nMBsbGx93VDuiVLljz076tcG4W7KlCggObNm6eXXnrJ2aXg%0AHry9vfX444+rb9++WrBggb7//nu1b99es2fPVpcuXXTq1Clnl4hccnNz07x58x76iQpwpCeeeEJj%0AxozR7Nmz79n25MmT6tatm44dO6ZXXnklH6oDHi7Me8YXEBBA8OXiKlasqFdeeUXr1q27Z9vY2Fj1%0A6tVL27dv17PPPpsP1eFeevTokavf69LT0zVhwgR98MEHDqzKGAi/cE/ly5dngTwDeuSRR/Tuu+/a%0AJraQkBBt377duUUh10qXLu3sEgBTy/iCZ968eXr77beVlpZmt93OnTvVq1cvXblyRTNmzNBbb72V%0Az5XifqSlpSkhIUHx8fF2H3A9zHuAY61cuVKtWrXS2LFj9fHHH2fb7pdfflH37t118uRJDR06VNOm%0ATcvHKpEdd3d39erVS7t3775n28TERL3yyitavXq1goKC8qE618Zlj4AJjB49WikpKfroo4/s7k9J%0ASdHIkSP1/fffKywsTM2aNcvnCgHAtW3YsEHjxo1TnTp1FBYWJh8fH9u+L774QlOmTFGpUqU0d+5c%0AbgJjAIsXL9aXX36pmJgY3e2jLpfwAHhYhYWFae7cuWrfvr2mTJmS6Yy9H3/8UcOHD5ebm5umT5+u%0A5s2bO69QZHLlyhW9/vrrOnTokMaPH69u3brZbXfx4kUNGDBAp06dUkhIiMaOHfvQL4ND+AWYwL3C%0AL0myWq0aOXKktm3bplWrVqlGjRr5WCEAuL4DBw7o9ddfV/HixTV//nyVK1dOkydP1vLly22hWKlS%0ApZxdJu5h1qxZ+uSTT/Too4+qcePGKlmypNzd3e22fe211/K5OuDhc+bMGf3yyy/629/+pscee8zZ%0A5eAO3377rUaPHq3AwEDNmzdPRYsW1ZIlSzRt2jQ9+uijmjdvnipXruzsMvEXaWlpGjdunL7++mu9%0A8sorWc5GP3r0qF599VXFx8frnXfeUa9evZxUqWsh/IJ27NiRJ69TuHBh1a9fP09eC7nz+eefKzU1%0A9Z5r0KSmpqp3795KSEjQ1q1b86k63M2FCxdy1K5IkSIqVqyYJGnPnj06fvy4atasmeu71CHv5NWd%0A/kqUKKHnn38+T14LD+7ChQsaOHCg4uLiVK1aNe3Zs0ddunTRe++9Jw8PD2eXhxx44oknVL58eS1f%0Avpy1h1wQ856xVa9ePUfLoXTt2lWTJk3SsmXLNHXqVKWnp8vNzU1jxoxhznMxx44d06BBg1S4cGH9%0A/e9/1/r169WoUSN9/PHHtjEI17R48WJNnz5dbdu21dSpU1WwYEFt27ZNI0eOlKenp2bPnq0GDRo4%0Au0yXQfgF2yT2oP8VKlWqpC1btuRRVXCUyMhIRUREqFOnTs4uBcr9h8gPPvhAn3/+uSTJYrEoNDRU%0Aw4YNc3SZsKNWrVp58jqVKlXShg0b8uS1kDdu3LihESNGaMeOHRoxYoT69u3r7JKQC3Xq1NHQoUPV%0Ap08fZ5cCO5j3jG3+/PmZns+YMUMvvviiSpQokWl79erVVa5cOXXq1Ek9evRQx44dtWnTJq1du1Yb%0AN27kbCIXc+nSJQ0ePFhHjx7VCy+8oFGjRsnNjeXBjWDHjh0aOnSoatSooUaNGiksLEwBAQG2M6Dx%0AX4Rf0K+//ponr+Ph4cGpzEAu3RkYW61WDRs2TKNGjcqy4G+FChV069YthYSEaPjw4erUqZM2bdqk%0A6dOna82aNXkWxAAPmw4dOmS77+LFi3rkkUfs7rNYLNq0aZOjysIDCAkJUYMGDTR06FBnlwI7mPfM%0ApXr16tq6dav8/f2z7Js8ebKOHTumL774wratd+/eqlmzpkaPHp2fZeIOAwcOtLs9NTVVx44dU506%0Adezut1gs+uSTTxxZGu7T6dOnNXDgQJ0/f14tW7bUhx9+qEKFCjm7LJfzcK94BklSlSpV7uu4LVu2%0AqEqVKvd9PACpXbt2mZ4PGzZMzZo1s/shcty4cWrevLlCQ0MlSS+99JLCw8P11Vdf8UsAcJ+KFy9+%0AX/vgut58800NGjRIVapUuWu4Cedg3nt4hIeHq2fPnpm2derUSatWrXJSRZCkU6dOZbuvcOHC2e7P%0AyRmbcLz333/f7vbatWvr+vXrKl26dLbrQI8dO9aRpbk8wi/YbN++XTExMTm+vOOzzz5Tly5dCL9c%0AzLlz57RlyxYdOHBAZ8+eVUJCglJTU+Xp6amSJUuqcuXKaty4sdq0aaMiRYo4u1zkwsGDB/XSSy9l%0A2ta6dWstWrTISRUhN44cOaLJkydr9erVzi4Fd1i+fLmzS0Aee/zxxzV37ly9+uqrCgsLU7Vq1ezO%0AdxaLRZMnT3ZChcgp5j3jOXLkiC2Y/O233xQQEJBpf0BAgH777TdnlIb/+PHHH51dAh7AihUr7rr/%0AzjMt72SxWAi/nF0AXMehQ4f0888/28KvEydOaOXKlUpMTFTz5s2zfHtaqFAhJSYmOqNUZGPatGla%0AunSp0tLS5OfnJ39/f1WvXl0eHh5KTU1VfHy8Dhw4oG+++UYffvihJkyYoLZt2zq77Iea1WrV1atX%0Asz3DZNu2bWrVqpWk25dgVapUKdP+SpUq5XjxYOS9H3/8UatWrdKCBQty1P7w4cNKSkqSl5eXgysD%0AHl4xMTEaO3askpKSFBMTo4sXL9q92yPhl3Mw7xnbmTNnFBwcrAMHDki6fQVJxs1AIiMj1atXL82f%0AP1+NGzdWYmKifHx8Mh3v4+OjGzdu5HvdgFmcOHHC2SUYFuEX7Dpy5Ih69+4tLy8v+fr6asuWLfr1%0A118zrZ/h6emp5ORkJ1aJOy1ZskSLFi1Su3btNGjQoCzftN0pKipKYWFhGjZsmHx8fNSkSZN8rBR3%0Aio6OVvv27fXLL79Ikpo3b67ChQtLuh1IDxkyRAsWLFDTpk118+bNLGcvFClSRElJSfleN26Li4tT%0ARERElu1169ZVWFiYGjdubNvm7e0tSbp69Srhl8GkpKRo//79SkhIUK1atbJdBwyuYcKECYqNjdW4%0AcePUrl07Ll91Mcx7xpaenq6bN2/anm/evFmSlJSUpDFjxqh69eq2O3IWKFBAqampmY5PTU21G0bD%0A9WRcQVK1alXudgxT4BYOsGvWrFmqVauWduzYoW+//VbvvfeeFi9erDNnztjaEH65ltWrV6tFixaa%0AMWPGXYMv6fa3pjNmzFCTJk00b968fKoQ2bnzviOffvqpypQpo8uXL2v06NFq2rSpmjZtKun2TSVS%0AUlIyHZuSkqKCBQvma724t7S0NKWnp2faVqhQIVmtVl27ds1JVcGejz/+WL169dLVq1ft7g8PD1eb%0ANm3Uv39/DRkyRC1btlRYWFg+V4ncOHTokF544QX16tWL4MtFMe+ZS0pKigYPHqyLFy9q7ty5trWh%0AfH19FRsbm6ltbGysfH19nVEm/mPlypUaNmxYtvNeVFSUunfvrtatW6tbt25q1KiR1q9fn89V4kGl%0ApKToypUrzi7DpRB+IYsbN25o9+7deuutt2x3iejevbvKly+v3bt329p5enpm+UAC57lw4YKefPLJ%0AXB3TokULHT9+3EEVIaf+uoDo5cuXFRoaqgIFCmjmzJm27SVLltT58+cztT1//rxKlSqVL3XiwWT8%0AsvbXb8HhXJs3b1bx4sVVrFixLPvOnj2rgQMH2n4p/+STT9ShQwfNnTtX27dvz/9ikSN+fn4qU6aM%0As8vAXTDvmYPVatXOnTsVHByss2fPaunSpZnGXpUqVbRv375Mx/z000+qWrVqfpeKOyxbtkyXL1+2%0AO+/FxcWpb9++ioiIUJ8+fTRmzBgFBgZq7Nixtktd4Vzbtm3TjBkzsg0v4+LiNGTIENWtW1eNGzdW%0A69atM/0O/zAj/ILeeOMNDRw4UFu3bpUk2zoKNWvWzNSuatWqWrZsmYYMGaIhQ4YoIiJCaWlp+V4v%0A7PPz81NMTEyujvn999/l6enpoIqQW1evXtWqVavUsWNHubu7a+nSpbZL5SSpRo0a2rVrV6Zj9uzZ%0Ao7/97W/5XSrug5vb7Sn3r2eEwbkuXbqUZb7LMH78eCUmJiosLEx9+vTRU089palTp6p+/frcuMCF%0A9e3bV5s3b+YLOgNg3jMmq9Wqjh07qmHDhhowYICqVq2qL7/8UhUrVszUrkWLFvrqq69sv1tcuHBB%0AX331lZ5++mknVI0Mv//+u/7+97/b3ff+++/rzz//1D/+8Q+NHj1avXv31pIlS1S9enUtW7YsnyuF%0APXPmzNG+ffvshpeJiYnq06ePtm3bpubNm6tfv35yd3fXwIED73qXz4cF4ReUkJCghIQE24dEq9Vq%0A91a2FotFiYmJunTpki5duqSUlBTOYHAhzz77rFatWpXjsxEOHjyoFStW5PpsMeQ9q9WqevXq6fHH%0AH9fEiRPVokULrVy5MstlAa1atdKGDRt07NgxSdLx48f19ddfq3Xr1s4oG7mU8b5K+OVa0tPT7Z5F%0AsmvXLu3du1ft2rWzXYKV4YknnrC71htcQ506deTv76/g4GCtWbNG4eHhOnbsmN0HnIN5z/hq1qyp%0AwMBAeXl5KTw8XHv37s3SJjg4WCVLllSXLl00ePBg2/POnTs7oWJkSEtLs3t27OHDh7V161Y1adJE%0AXbp0sW23WCxq1aqVDh48mJ9lIhu//fabbV29v5o+fboiIyP1xhtvKCwsTCNHjtT69etVrlw5ff75%0A5/lcqethwXtoyZIlkm6ve/Lzzz+rXLlyslqtOnXqlO1WxZJ0+vRp9e/fX/3795ckjRkzhjW/XMjg%0AwYN1+PBhvfrqq6pdu7aeeOIJBQQEqFSpUvLw8NCtW7d09epVRUdHa/fu3dqzZ4/Kly+vt99+29ml%0AQ9KLL76o33//XXv27NHmzZv12GOPZbm9e/v27fXFF1+oR48eCggIUGRkpAIDA9WuXTsnVY37ceda%0AN3C+0qVL69KlS1m2z5w5UwULFtSbb76ZZV+xYsUUHx+fH+XhPjz33HOyWCyyWq0aP3683S/0Mr7o%0Ay1h0HfmPec+4LBaLpkyZIkm6fv26Fi1apBEjRujIkSMaOXKkrZ2Hh4eWLFmi999/X8ePH1f9+vU1%0AduxYFk93shIlStidw2bMmCE3NzcNHz48yz5fX1/FxcXlR3m4h5SUFJUtWzbL9sjISK1du1a1a9fW%0Aq6++atvu5eWlZ599Vhs2bMjPMl0S4ReyKFKkiOrXr69Zs2bps88+U4ECBbRlyxZFR0dnunOZu7s7%0Alz26EA8PDy1evFhfffWVVq9erbCwsCxn8WX80l26dGmFhobq5ZdfznR5AZzDYrHotddek3T7LJT1%0A69frgw8+0JEjRzR9+nTbWlFubm5auHCh5syZo+PHj+v555/Xa6+9ZvcXO+SftLQ0hYeHZwq10tPT%0AderUqUyXFV+7do2+ckENGzbUP//5Tw0cOFAFCtz+WPTFF1/o+PHj6tOnjypUqJDlmNjYWNvd6eB6%0AMn4ph+ti3jMPb29vDRkyREFBQRo8eLBSUlL07rvv2vaXLVuWm4S4mHr16mnbtm0aMGCAbdvWrVv1%0Af//3f+rUqZOqV6+e5ZjLly+zVIqL8PHxUWJiYpbts2bNUnp6ut3wskyZMna/6HvYEH7BrjfeeEMv%0AvviinnnmGZUpU0YRERFZ3gzd3d25fMfFuLm5qXv37urevbuuXr2qqKgoXbp0SUlJSSpQoICKFi2q%0AihUr2v1lDq7Bzc1NXbt2VWBgoPr376+hQ4dq1qxZtvWivL29NXr0aCdXiTtdu3ZNL7zwQpYzuj78%0A8EPbnzPOQuEXNtcTGhqqzp07q1+/fmrTpo2ioqK0Zs0aVahQwe5ZX5K0b98++fv753OlyKk7L9eB%0A62PeM4cmTZrok08+0UsvvaSAgAD17NnT2SUhG/369VPPnj01dOhQdejQQVFRUZo7d658fX0znbl3%0Ap59//lmPPfZYPlcKe2rXrq1du3YpNDTUtm3fvn22db7q16+f5ZiEhAS5u7vnZ5kuifALdtWvX1+f%0Af/65li9frvj4eL322mtZTkW3WCyc+eXCihUrlu1ilnAt9i6Dq169uj7//HN169ZN8+bNs31DDtfS%0AsmVL1ahRI1fHVK5c2UHV4H5UrlxZH3/8sd555x2Fh4dLuj3+PvroI7tnd0VERGj//v2ZvjGH6/nz%0Azz919epVpaamysvLS76+vvLx8XF2WfgP5j3jKlSokIKCguzua9SokXr16qVt27YRfrmwOnXq6N13%0A39XkyZO1detWWa1W+fn56eOPP86y7p4kxcTEaO/everdu7cTqsVf9erVS6+88oqmT5+ujh07Kioq%0ASu+//74KFy6sMWPG2D3m0KFDevTRR/O5UtdD+AWbgICATB9G6tevbzc5zmCxWDjzywWdO3dOW7Zs%0A0YEDB3T27FklJCQoNTVVnp6eKlmypCpXrqzGjRurTZs2KlKkiLPLfegVLVo027MUqlWrpgEDBujX%0AX3/N56qQUyVKlFCJEiWcXQYe0NNPP61du3bp5MmT8vb2VsWKFbM9S8/b21vLli2ze1kInCc9PV2b%0ANm3S5s2bdeDAASUlJWVpU7JkSTVp0kQhISF8OeREzHvG9sgjj2j58uXZ7n/rrbdY29IAevXqpaef%0AfloHDx6Ut7e36tatm+3l/AkJCfrHP/6R7SLryF9PPvmkXn75ZS1YsECLFi2S1WpVoUKFNG3aNLtX%0A9/z555/asWMHZ0VLslh5d8J9ioyMVIECBTgF1oVMmzZNS5cuVVpamvz8/OTv76+SJUvKw8NDqamp%0Aio+PV3R0tC5evKhixYppwoQJatu2rbPLxl2kpqbKYrHY1iICkLeuX7+eJ2sf3rhxg3XAnCQxMVGh%0AoaE6dOiQSpYsqYYNG2Y7/+3bt09//PGHevbsqXHjxjm7dNjBvAc4Vnp6uu2y4gfBcg7OdfToUf30%0A00/y9vZW8+bN7d7BU7p9SWR4eLjatm370F99QPgFmMSSJUs0depUtWvXToMGDVJAQEC2baOiohQW%0AFqZvv/1WCxYsUJMmTfKxUgBwHc2bN9ekSZP0xBNP3NfxN2/e1Icffig/Pz8NGjQoj6tDTkyaNElr%0A1qzR2LFj1b1797v+Upeenq41a9bo/fff1+jRo7mMB8BDJzg4WFOnTlXVqlXv63ir1Wo74+jll1/O%0A4+oAx3nwyBeAS1i9erVatGihGTNm3DX4kqRKlSppxowZatKkiebNm5dPFQKA6+nVq5cGDx6sl19+%0AWbt3787xcdeuXdPChQvVpk0bHTlyRO3bt3dglbib7777TiEhIQoJCbnn2Qxubm7/n707D6sx/f8A%0A/n5Kp31PUZYiHEvZEjqVhKKQkdBiyDS2YmTfl2EwYx/RjO1ryFiSyqBizBAVUpowZVDUWCI6p0XL%0Aqc7vD+P8HJ021HNOPq/rmutbz+J6f6+uus/zee77c8PT0xMeHh44evRoIyUkhBDZYWFhgTFjxmD1%0A6tXIzMys832VlZWIioqCu7s7fv31V/Tr168BU5LqTJ8+Hbm5uR/1b0RFReHw4cOfKJH8oPnEhDQR%0AT548waRJk+p1j6Ojo8SOdIQQ8rmZMmUKBg4ciM2bN8PPzw8tW7ZE3759YWVlBRMTE+jq6kJVVRV8%0APh95eXm4e/curl+/jqSkJKioqGDixInw8/OjJVosKigoqPWlz/u4XC7Cw8MbKBEhhMiu1atXw8nJ%0ACRs2bMCxY8fQu3dvqeOeQCBAXl4e0tPTcf36dcTGxuLFixf44osvsGDBAmhqarL9f+WzVF5eDldX%0AV3z99dcYO3ZsvTZzSU1Nxc8//4xr167hxx9/bMCUsok+qRHSRDRv3hyPHj2q1z3Pnj2DsrJyAyUi%0AtRGJRHj69GmdrtXV1QWHw0FOTo7U88bGxp8yGqmDc+fO1XpNmzZt0Lp16yozipycnPDvv/9iypQp%0AOHv2bENFJHXUoUMH/PTTT3j48CFOnjyJxMREnD59Wtx7CPj/3el0dXVhZWWFJUuWYOTIkfQ3VAaY%0AmZnh+vXrGD9+fJ3vSU1Nhb6+fgOmItLQuCff8vLy0L9//zr1eVqzZg169eoldVYswzD4+++/GyIi%0AqSMej4fffvsN8fHxCAsLw/HjxxEUFCT1Z8swDLhcLtzc3ODp6VltbynSOPbs2YPQ0FBs2bIFO3fu%0AhLOzM/r164fevXvDxMREYgZ0SUmJuHj5xx9/ICUlBTweD5GRkTAxMWHx/wU7qPhFSBMxfPhw/PLL%0AL+jbty8cHBxqvf7mzZsICQnBoEGDGj4ckYrP58PR0bFeHyJdXFyqXE8fItkxa9Ysie/fL5IwDANv%0Ab294eXlJXKugoIC///4bZWVl9VpuQBqeqakp5syZA+BN0+2XL1+Cz+fj9evX0NbWho6ODhVMZNCE%0ACROwdOlSGBkZwd/fv8YNDMrKynDgwAFERERg6tSpjZiSADTuyTs1NTXx38h3HT58GO3atZPYDdDS%0A0hLAmzFx8eLF4uMvX77Enj17Gj4sqRMbGxvY2NgAAB4/foynT5+Cz+ejuLgYWlpa0NXVRbt27T7J%0AxjDk0/Hw8ICbmxsiIyMRFhaG06dPo6KiAgzDQFNTEyoqKhAIBCgtLYVIJIKOjg7s7OywdOlSWFhY%0AsB2fNdTwnpAmoqysDFOmTMG1a9fQvXt32NnZwdzcHAYGBuBwOKioqIBAIEBmZibi4uIQHx8PExMT%0A/PrrrzAwMGA7/mdJKBTi/PnzEsdEIhG2bduGzp07Y+jQoeLjFhYWEAqFcHFxQVBQkPh4Tk4O1q5d%0Ai7S0tEbLTd54/Pix+GuRSITZs2ejU6dOEk3PNTQ08PLlS7i4uODSpUt49OgRJk6ciLS0NGRkZMDV%0A1ZV+doR8Ajt27EBwcDA4HA66d+9eZfzj8/l4+PAhkpKSIBAI4OTkhC1bttBy1UZG417T5O7ujoED%0AByIgIEDiuLRxjsY+Qj69kpISpKamVile6ujowNzc/IM3N2hqaMQnpIngcDjYv38/Tpw4gaNHjyIo%0AKKjKFsRva92Ghobw8/PD119/TW9yWKSkpAQXF5cqx/fv34+OHTtWOZeRkQGGYTB48GCJY4Qd708X%0A53A40NDQqHL85cuXYBgGRkZGKCoqasyIhHw2Zs6cCVdXVxw/fhwJCQkIDQ1FWVmZxDUtWrSAra0t%0ARo8eTbscs4TGPUII+fRUVFRgbW3NdgyZR8UvQpoQBQUFjB07FmPHjoVAIEBGRgZevHiBkpISNGvW%0ADJqamjA1NUXr1q3ZjkoIIYR8Uu3atcOiRYsAvHnZ83bJh6KiIjQ1Nak/GyGEEPIZo+IXIU2UtrY2%0AevbsyXYMQgghpNG9fPkSAoEAQqEQKioq4HA4VPwi5BMoKytDbGwsWrVqBS6XCwAwNzenJuiEEJlH%0AxS/yUSZMmIChQ4di8ODBNOgR8gFKS0tx9OhRmJiYoF+/ftDQ0ED//v1hbm7OdjRSiytXrkg0/i0q%0AKsLt27cRHh4O4M1OZBEREWzFI+SzUllZiVOnTuG3335DcnIySkpKqlyjr68PHo+H8ePH08shFtG4%0AJ9+KiooQEBAAhmGgp6eHsWPHYsmSJdDW1mY7GiGE1IiKX+SjKCsrY9u2bfjuu+9gaWkJJycnTJ48%0Ame1YhMiN169fY/369WAYBoqKinBxcYG/vz/atm3LdjRSi/LycuTn52PGjBkS20oDQGpqKh48eMBS%0AMkI+L0VFRfDz80NKSgr09fXh6OgIMzMz6Ovrg8PhQCgUgs/nIzMzE1evXsWpU6fg6emJFStWsB39%0As0TjXtPw1VdfITs7G3v27MHx48exdu1aDBw4kO1YhBBSLSp+kY+yd+9eiEQi3L17F4mJiUhKSmI7%0AEiFyadGiRcjJyUFYWBjOnTuH+fPnw9vbm+1YpBYMwyAgIKBK8evw4cNU/CKkkWzZsgW3bt3CypUr%0AMXbs2Cq/j++qrKzEsWPHsHbtWrRr1w4+Pj6NmJS8i8Y9+ebk5ARLS0tkZmZi8eLFmDFjBubNm4ev%0AvvqK7WiEECIVFb/IR2MYBlwuF1wuFxMmTGA7zmdr2rRpH3QfwzAIDg7+xGlIffXs2ROWlpaYOnUq%0AVq5cibVr1yIjIwPLly9nOxohhMi0mJgYjB8/HuPHj6/1WgUFBXh6euLu3bs4evQoFb9YRONe02Bm%0AZoaQkBAsXLgQmzZtgqKiIiZNmsR2LEIIqYKKX6RW9+7dw71791BUVITKykqp14wbN66RU5H3mZqa%0A4sCBA9A52wJ4AAAgAElEQVTV1YWqqmqd72MYpgFTkfrS1tbGtm3bsGnTJuzduxccDgcLFy6UuKak%0ApAQikUj8NZE/qamp+Pfff9mOQQAEBQVh8ODB4sbN7yosLISamlqNM4kI+woKCurdL4rL5Yr78xF2%0A0bgn/5o1a4aNGzeiqKgIGzduRKdOndC/f38Ab3Zeffs1gGqfJQghpKFR8YtU6/nz55g5cyZSU1PF%0AHzikYRiGil8yYM6cObh48SK0tbVx7NgxtuOQjzRv3jzw+XwcOHAAFhYWcHFxAfDmQyQ1apY/7/4N%0AFYlEGDduHEQiERWfZUBQUJDErmVv5ebmws7ODnv27IGtrS1L6UhdmJmZ4fr163Wa+fVWamoq9PX1%0AGzAVqS8a9+SbgoICNm3ahOHDh2P58uU4c+YMdHV1P3hlAiGEfGpU/CLV+vbbb/HXX39hwoQJGDhw%0AIPT09KCoqMh2LFINDoeDwMBAzJ49GxERERg1ahTbkchHWrFiBVJSUrB27VrweDwYGhpizZo1bMci%0A76mtgGVsbIyDBw9W+ZrIvppe/BDZMWHCBCxduhRGRkbw9/eHhoZGtdeWlZXhwIEDiIiIwNSpUxsx%0AJakLGvfkm4aGBpYtW4aAgADs27cPM2bMwOzZs9mORf6TnJxcp+sUFBTQo0ePaq/X09ODqanpJ0xG%0APhSfz8eAAQMQGxtLO67WARW/SLXi4+MxZswYLF26lO0opI6cnZ3RokUL7N+/n4pfTQCHw8GqVavg%0A4+ODn376CQsXLoSHhwfbscg7RCIRRo8eXeV4Xl6e+GWBiooKrK2tq3xNCPk03N3d8eTJEwQHB+PI%0AkSPo3r07zM3NYWBgAA6Hg4qKCvD5fDx8+BBJSUkQCARwcnKCv78/29HJe2jck30KCgrQ1NSs9oX4%0A4MGD0bVrVxw6dAhfffUVlJWVGzkhqY6Xl1etL+xEIhGUlZXx119/Vbn+7Yx1FxcXbN68uaHjkjoQ%0AiUQoLS2ll3V1RMUvUi0lJSV069aN7RiknkJCQlBQUMB2DFJHzZo1A5fLrbZPm5WVFfr27Yvjx49j%0AxowZ0NTUbOSEpDotWrTAF198Ue15HR2dRkxDyOdt5syZcHV1xfHjx5GQkIDQ0FCUlZVJXNOiRQvY%0A2tpi9OjR4PF4LCUlNO7JN21tbSQmJtZ4zfjx4xEdHQ2hUEjFLxlS15nn7/a5XL9+PYyNjSXO05Lx%0AxldSUoJXr15VOS4QCMAwDJ49e4bXr1+Ljzdv3hwvXryQ+m+9//P8nDAiKhOSasydOxfFxcXYtWsX%0A21EI+axFRUUhLi4OK1asAIfDYTsOIU0Kl8vFhg0bqsyWzc3Nha2tLfbt20eFEjkkEokgEAhQWloK%0ARUVFaGpq0kO4HKFxT74JhUI0a9aM+lrKOS6Xi6ioKJiZmbEd5bN39uxZzJkzR+rvlLQesseOHcPY%0AsWOrHGcYBn///XeDZpVlVPwi1Xr58iV8fHzQvn17+Pv7o2PHjtTzS4bdunULFhYWH/VvVFRUIDMz%0As967ZhFCiLzicrlo0aJFldklFRUVyMjIgImJCdTU1KrcxzAMTp061VgxCSGEkAb16NEjPHjwAI6O%0AjgCo+CVLcnJykJKSUufr+/Xrh759+2L58uUwMjIS/xtr165FWlpaQ8WUebTskVRLX18fS5YsQUBA%0AAC5cuABFRUWpb98YhkFSUhILCcm7vLy84OvrC39//w96u52WlobFixfD2dmZil+EkM9Gnz59qj1H%0ASzsIIYQ0FdnZ2di0aRO+++47qRuDXLt2Dfv37xcXv4jsMDIygrOzc73vs7GxERcvMzIyPnUsuUPF%0AL1Kt6OhozJ07FwzDoE+fPjA0NISSkhLbsUg1Dh48iEWLFuH48eMYN24cPDw80KpVqxrvqaiowNWr%0AV/HLL78gLi4Onp6emDx5ciMlJoQQ9h06dIjtCIQQQkiDEwgEOHfuHFasWAENDQ38/fff2LlzJ3bu%0A3AkAUFdXR2FhIcspSW0WLFiABQsWwMDAgO0ocoeKX6Ra27Ztg7GxMUJCQsTTJYns6tmzJ06dOoXD%0Ahw8jJCQEu3fvhrGxMaysrGBiYgJdXV2oqKhAIBAgLy8P6enpuHnzJkpKSmBnZ4eDBw+id+/ebP/f%0AIIQQQgghhDSwly9f4tKlS+LvlZWVUVpaymIiUhe//fYbpk+fDgMDA+Tn5yM4OBh37txB69atMW3a%0ANLRu3ZrtiDKLil+kWjk5OZgxYwYVvuSIsrIyJk+ejEmTJiE+Ph6JiYlITk5GcnIy+Hw+iouLoaWl%0ABR0dHZibmyMwMBD29vZo27Yt29EJIYRV2dnZSEhIAJ/Ph5GREezs7KCnp8d2LFIHNjY2KCkpqfd9%0A1LaBEEL+n5KSUpVdconseduyvbKyEhMnTsS9e/dgZWWFxMRE/Pnnnzh9+jR9fqkGFb9Itbp27fpB%0AHyYJ+xQUFGBrawtbW1u2oxBCiMwLCgrCTz/9hPLycvExVVVVLFmyBB4eHiwmI3WxYMECLFq0CF27%0AdkXHjh3ZjkMIIXKpWbNmEAqFbMcgdXT69GmkpaVh8+bNcHV1RVlZGSZNmoR9+/Zh/vz5bMeTSVT8%0AItVasGABZs6ciYEDB6Jbt25sxyGEEEI+uZiYGAQFBaFPnz7w8/NDq1at8PjxY4SEhGDFihXQ09PD%0AoEGD2I5JajBq1CicOnUK9+7dw8GDB6Gurs52JEIIkTuKioriWUVEdjEMAwC4fPkyTExM4OrqCgDg%0AcDjw8fFBcHAwFb+qQcUvUq3ff/8d3bp1w9ixY9GvXz+0a9eu2u3eAwMDWUhICCGEfJyQkBCYmpri%0AwIEDUFRUBAC0b98e9vb2+Prrr/H9999T8UsOzJkzB2PGjMH//vc/BAQEsB2HEELkztuiSkVFBRQV%0AFcXfE/adOXMG//vf/ySOPXnyBKamphLHTE1N8eTJk0ZMJl+o+EWqtXv3bvHX8fHxiI+Pl3odFb8I%0AIYTIq7S0NHz55Zfiwte7vvzyS0yZMgWZmZnircKJbOrWrRusrKwQFRVFxS9CCKlBXl4eACA/Px8A%0A8OrVK4hEIvH3b2d/KSgoUAFMRmhqaqJNmzYAgDt37gB4M9Pr/R5tQqEQSkpK4u/p5yeJil+kWsnJ%0AyWxHIISQJunevXvo0KED2zEIgMLCQrRs2VLqOVNTU4hEIjx79oyKX3IgJCSE7QiEkBrMmjULQ4cO%0AxYABA2h5MktEIhFGjBgh8T2PxxN/zTCMuPj1tshC2Gdvbw97e3sAwNmzZwEAJiYm+P333yUKXnfu%0A3IGJiYn4vmHDhjV+WBlGxS9SLWlLHAkhssPd3R3Ozs5wcnKqMu2ZyLYRI0bA1NQUzs7OcHZ2Rpcu%0AXdiO9Fl79y3pu1RVVQG8WQJCCGEfjXvy7fHjx1iwYAEUFBRgY2MDZ2dnfPHFF2zH+my0atUK69ev%0Ar/W6Zs2oRCAP3NzccOLECWzbtg1z5szBkydPsG/fPvj4+AAAFi9ezHJC2cOIqKsdkSI/Px8pKSnI%0Azs6GQCCAUCiEiooK9PT00L59e1haWtIfRkJYNmvWLNy8eRO5ubkwNzeHs7MzLfeRExcvXkRycjJu%0A3LiB27dvo3nz5rhw4QLbsT5LXC4Xrq6uUjd2KSoqws6dO+Hh4VFl5hfDMJg0aVIjpST1sXfvXgwd%0AOhStWrViOwr5xGjck3/FxcVISUnBjRs3kJSUhAMHDrAdiRC5wuVyERUVBTMzM8ybNw+nT5+GiooK%0ASktL0blzZ/z6669QUVFhO6ZMouIXkfDgwQNs3LgRly9fRmVlpdQdPxiGgbq6OsaMGQN/f39oamqy%0AkJQQ8lZWVhYSExORlJSEdevWsR2H1FNZWRlSU1NhZWXFdpTPEpfL/aD7GIZBWlraJ05DPgUul4sN%0AGzZg1KhRePXqFaZNm4Y1a9agU6dObEcjnwiNe4SQz9W7xS/gzSZ1aWlpMDExwfDhw8HhcFhOKLuo%0A+EXE0tPT4enpCeDNNEoejwczMzPo6emBw+FAKBSCz+cjMzMTcXFxiIiIgKGhIY4cOQIdHR2W0xNC%0AiOy4f/8+EhMT8erVK1RUVFT7ImHWrFkspCPvevz48Qff+25fDcKeVatWwcLCApaWljA3N0fnzp3F%0Axa/c3FzY2tpi7969sLW1ZTsqIU3e06dP8fTpU/D5fBQXF0NLSws6OjowMzODhoYG2/EIkXtBQUHw%0A8fGh5+8PQMUvIubn54f79+/j8OHDdfpAn52dDS8vLzg6OmL16tWNkJB8atR0W7aVlpbi1q1bUj9E%0Ampubw9zcnO2IRIrr169j8uTJqKysFL88kIZhGFrqSMgn8O233yIlJQX//PMPlJSUUFJSgr59+8LN%0AzQ3t2rXDuHHjsG/fPnFTZyK7aNyTTwkJCQgLC8ONGzeQk5Mj9YWPoqIiOnXqhAEDBsDT0xOGhoYs%0AJCWEfM6o+EXEevfujWnTpuHrr7+u8z3BwcE4fPgwrly50oDJSEPhcrnUdFvGlJWVITIyEidPnsTt%0A27chFAoBABoaGlBTU4NAIEBpaSkYhoGOjg5sbW0xceJEqf2KCDtCQkKwbds2/P777/RWTg6sXbsW%0APB4P1tbWtPuYnHtbOPHx8YG1tTUKCwuRnp4OkUiEDh06oFevXujSpQs6d+6MTp060dIQGUHjnvyK%0Aj4/H+vXr8eDBA/Tu3RvW1tawsrKCiYkJdHR0oKamBj6fDz6fj/T0dFy/fh2XL19Gbm4uRo0ahQUL%0AFlD7FBlSVlYm9e9it27dcPr0adpkgsg9Kn4RsT59+iAgIAATJ06s8z0hISHYtGkTUlJSGjAZaSjU%0AdFu2hIaGYsuWLSgpKYGzszOsra3Rp08fGBsbQ1FRUXxdcXGx+EPkn3/+iZSUFNjY2GDNmjW0DEsG%0ACAQCzJ8/X7wMq7qdcxmGoT5fMoDL5YJhGCgqKqJ79+7g8XiwtbWFhYUFGIZhOx75AO/2/Hr06BGc%0AnZ0xZswYlJeX4++//0ZGRgZatmyJ8+fPsx31s0fjnvxasWIFwsPDMXr0aEycOBHt2rWr032VlZWI%0AiYnB3r178fLlS/z444+wtLRs4LSkLmbNmgU3NzcMGjRI4vj7PaaIfMnOzoafnx9iYmLYjsI62q6P%0AiPXs2RMnTpzA+PHjoaysXOv15eXlOHXqFNq3b98I6UhDcHBwgIODA4D/b7pN2OHn54fU1FT4+flh%0A3Lhx0NbWrvZaVVVV9OzZEz179sTUqVORmpqKn3/+GSNHjsT27duprw3Lnj9/jrt37yI2NrbG66hh%0Aumw4c+YMrl69imvXruH69etISkrCjh07oKWlhb59+8LW1hY2Nja0c6AMc3JygqWlpfi/d72dzTd0%0A6FDx38aysjI8evSo0XMSSTTuybfbt28jNDS03puGKCgoYNiwYRg6dCj27duH69evU/FLBhQWFiI2%0ANhaOjo5sRyEfITk5Gd26dZOYwScUCpGVlcViKtlBxS8iFhgYiPHjx8Pd3R3Tpk2Dra2t1CU7paWl%0AuHr1KoKDg3Hr1i3s2LGDhbSkrgoLC5GSkoJXr16hX79+1fZY4HA4NAuFRc2aNcPp06c/qAeGpaUl%0Adu7ciejoaGRnZzdAOlIfcXFx4PP52Lx5M9q1a4dmzWiolWXt27dH+/bt4e3tDeDN5i9Xr17F1atX%0AER8fj3PnzoFhGLRp0wY2Njbg8Xjo168fNW6WId988w1SU1Nx9uxZbN68GQzDYNOmTUhISECXLl3A%0AMAwqKirE13M4HOp3KQNo3JNvoaGhErPz6othGPj5+UntD0Ya34kTJ6CsrAwXFxe2o5AaZGRkwNXV%0AtdqXp97e3jh79izN0qsGLXskEm7duoXly5cjPT0dDMNAX18fBgYG4HA4KC8vh0AgQE5ODioqKqCv%0Ar4/FixfD1dWV7dikGrt370ZwcDCKi4vBMAz27Nkjfjt67tw5/Pbbb1i2bBmMjIxYTkpI05GVlYWv%0Av/4aO3bsQMeOHdmOQz5CZWUlbt++LZ4ZlpycjJKSEigqKsLS0hK//vor2xHJe4RCISwsLODh4QFl%0AZWUkJibi7t27UFRUROvWrcHlcsHlcmFpaQkbGxu24xIit2JjYxEXF4cZM2bUOGvvrezsbISEhMDT%0A05N6R8kYgUAAZ2dnTJ06Fb6+vlXO07JH2ZGRkQEXFxekp6dLPS/tZ1VbwexzQq+jiQQLCwtERETg%0A5s2biI+PR0ZGBl68eIHS0lKoqKjA0NAQgwcPhpWVFezt7eu0PJKwIywsDFu2bIG7uztsbGwwd+5c%0AifMODg7YsGEDdu/ejeXLl7OUkrx16tQpnD9/HmvXrq3Th8hHjx5h48aNmDFjBm1UIGNevHiBwsJC%0AuLm5QU1NDRoaGtX2jrp48WLjhiP1oqCgIF5KN2LECFy6dAknT57ErVu3cPPmTbbjESmUlJQAvNnE%0AZ9SoUXjx4gXs7OywfPlyaGlpIT09HUlJSbh48SIVv1hG4558O3DgAF6+fInFixfX6XpjY2NER0dD%0ASUkJ8+bNa+B0pK5EIhEWLlyIli1b1qvvM2EPwzB4/vw5EhMToaqqClVVVairq0NVVZV6ldaCil9E%0Aqrd9FYj8OnjwIAYOHIjvvvsOubm5Vc5zOBwMHz4c0dHRLKQj7zt27BhEIlGdHgAAoG3btrh//z5O%0AnDiBFStWNHA6Uh+Ghobw8PBgOwb5SAUFBeKlj/Hx8eJ+GQYGBnBzcwOPx2M5IanOu71O3j4ItGrV%0ACra2trSkR4bQuCff7t27Bzc3tzpfr6ioCEdHR8TFxVHxS0aUl5dj4cKFuH79Oo4fPw4FBQW2I5E6%0A+ueffyQmNjAMA5FIRMWvWlDxi0iVn5+PlJQUZGdnQyAQQCgUQkVFBXp6ejA3N4eFhQX1sZFxmZmZ%0AtT6At27dGk+fPm2kRKQmjx49gru7e73usbe3R0JCQgMlIh+qdevWmD17NtsxSD0JhUIkJycjPj4e%0ACQkJuHPnDioqKqCiooLevXtj/Pjx4PF4tJRVDvz1118QCoUAABUVFTg6OkJLS4vlVOR9NO7JNz6f%0AD2Nj43rd06pVK9pxTgaUlZUhISEBW7duxaNHj7Br1y6Ym5uzHYvUA4/HQ3x8PIqKilBUVITCwkIU%0AFRVh2rRpbEeTaVS9IBIePHiAjRs34vLly6isrJTahJJhGKirq2PMmDHw9/eHpqYmC0lJbdTU1FBU%0AVFTjNf/++y8tXZURAoEALVu2rNc9xsbGeP78eQMlIh/j/v37SExMxKtXr1BRUVHt39JZs2axkI68%0Aa//+/YiLixP38wKATp06YdKkSeDxeLCyspKYSURkX3R0NPr27Qs9PT1oaGhg165dbEciUtC4J99U%0AVVUlNpKoCw0NDRQUFDRQIlIXw4YNw8OHDwEAJiYmOHbsGL3UkUMMw0BPTw96enoSx2n2V82o+EXE%0A0tPT4enpCQDw8PAAj8eDmZkZ9PT0wOFwIBQKwefzkZmZibi4OISGhuLSpUs4cuSI1F0hCbvs7OwQ%0AEREBPz8/qedzcnJw/PhxdO/evZGTEWnU1dXFD951paysjOLi4gZKRD7U9evXMXnyZFRWVor/fkpD%0AxS/Z8MMPPwAAtLW14eTkhIkTJ1I/ITk3Z84crF+/HqNGjYJAIMCqVaswe/ZstG3blu1o5B007sm3%0AVq1a4e7du/W6599//6VnBpaNGzcOjx8/RkJCAu7fv4+QkBCsWLGCVvQ0IZMnTxb3vwQgnglNqPhF%0A3rFp0yZoa2vj8OHDMDExkXqNrq4uzMzM4OjoiEmTJsHLywtbt27F6tWrGzktqc2cOXMwZswYfPXV%0AV/jyyy8BAK9evcJff/2Fq1ev4sCBAygoKEBAQADLSQkAmJqa4tatW/W6JzMzEwYGBg2UiHyof/75%0AByoqKvj999/pQ74cCA4ORlxcHC5fvozIyEicOnUK7du3B4/HA4/Hg7W1NVRUVNiOSWqwZ88eWFhY%0AoFu3btDQ0JCYaSkUChEVFQV3d3cqfskYGvfkm729PY4cOYIFCxbUaVlxRUUFzp07Ry9dWTZp0iTx%0A1ydPnsSaNWvw8uVLBAUF0YyhJqJLly4SK7MKCgqozc1/qPhFxG7evIlp06ZVW/h6X+vWreHl5YXD%0Ahw9T8UsGtWzZEocPH8aiRYswY8YMAMDChQsBvJkSa2RkhJ07d9LGBjLC0dERwcHByMnJgZGRUa3X%0Al5aWIjo6GtbW1o2QjtTHiBEjEBsbi0OHDsHS0hJqampSr2MYBlZWVo2cjrxv4MCBGDhwIIA3sxJi%0AY2MRFxeHEydO4JdffgGHw0HPnj1ha2sLGxsbdO3aleXE5H03btzA/v37IRAI0KZNGzAMg0uXLsHY%0A2LjePYlI46FxT759+eWXOHToEBYtWoSgoKBam6UHBQUhKysLS5YsaaSEpDajR4+Gubk5fH19sW3b%0ANgQGBrIdiXwCc+fOhZmZmfj7Bw8e4MKFCywmkh1U/CJiCgoK9e5roqmpicLCwgZKRD6Wqakpjh49%0AirS0NNy8eRP5+flQU1NDhw4dYG1tDUVFRbYjkv94e3vjl19+wTfffIP9+/dXWzB569tvv8WLFy/g%0A5eXVSAlJXT1//hx3795FbGxsjdcxDIO0tLRGSkXqolWrVvDy8oKXlxfKy8uRnJyMK1eu4MqVK9iy%0AZQu2bNkCHR0d2NjYwNbWFl988QXbkQmAn3/+GcCbBuopKSlYuHAh7t+/j2+++QYFBQVgGAb79+9H%0AWloaunTpgs6dO1fpk0IaH4178k1PTw/r1q1DYGAgJkyYgJUrV0rtHcXn87Ft2zYcO3YMTk5OGDBg%0AAAtpSXUsLS2xceNGzJo1C8OGDQOXy2U7EqkDPp+PGzdu4PXr1xL/SZu9RzP6/h8jktaFl3yWpkyZ%0AgqdPn+LEiRN1aoJeXl4OLy8vVFRUICwsrBESEtK03bhxA5MnT0bLli2xePFiODg4VLnmwYMH+P77%0A73H58mX4+Phg6dKljR+U1OjAgQPYunUr1q1bh3bt2tXYR6NDhw6NmIx8jFevXuHChQs4deoUkpKS%0AIBKJqHgpo7hcLjZs2IBRo0YhMTEREyZMgIODA4qKipCWloaioiJ069YNoaGhbEf97NG4J//Onz+P%0AJUuWoLCwEJ07d4alpSV0dXVRUlIi3vylpKQErq6uWLduHW20JKNmz56NnJwcHDlypMo5LpeLqKgo%0AidlEhB0ZGRlwdXXFnj17JPo6KyoqQkVFBa9fv8bZs2clflZv76HPLDTzi7wjMDAQ48ePh7u7O6ZN%0AmwZbW1up/WpKS0tx9epVBAcH49atW9ixYwcLacmHqKysRElJSa1vVwk7rKyscOjQIQQGBmL69OnQ%0A0dFBt27dJD5EZmZmAgD8/PwwZ84clhMTaRwdHXHkyBF06NCBdlBqAm7fvo34+HjExcXh5s2bKCsr%0Ag7KyMvr06cN2NPKfyZMnw8LCAt27d4eFhYXEubcPAD4+PrC1tQXwZoZYVlZWo+ckVdG4J/+GDBmC%0A3r174+DBg7hw4QKOHj0qPqeuro5+/frB29sbdnZ2LKYktZk6dSpGjx6N9PR0mv0lB/r06YM//vgD%0AqqqqUFNTExeV6WdXMyp+EbHOnTsjJCQEy5cvx7x588AwDPT19WFgYAAOh4Py8nIIBALk5OSgoqIC%0A+vr62LRpEwYPHsx2dALg4MGD4PF4aN++fZVzd+/exQ8//IBr166hoqICWlpaGD58OGbPni3REJGw%0Ar3v37oiJiUFERAQuXLiAO3fugM/ng8PhwNjYGN7e3vD09JT6cyay4cWLFygsLISbmxvU1NSgoaFR%0A7ZTzixcvNm44UqvHjx+Li11Xr16FQCCASCRC27ZtMW7cONjZ2aFv3740e0GG9OvXD6mpqQgPD8fz%0A58/BMAz27duHrKws8YPAu7+Dbdu2peb3MoTGPfmnp6eH2bNnY/bs2SgrK4NAIACHw4G2tjbb0Ugd%0Ade7cGR06dEBUVBQVUOSAsrKy1J6WtMSxZrTskUh18+ZNJCQk4MGDB3jx4gVKS0uhqKgILS0ttG3b%0AFlZWVrC3t6cP/zKkc+fO4q3d3/XgwQN4eHigvLwcgwYNQosWLZCeno6EhARwuVwcPXqUdjIj5BPK%0Azs6u81Lw2bNnN3AaUpvCwkJcvXoVcXFxiI+PR1ZWFkQiEVRVVdGvXz/Y2dnB3t4erVq1YjsqqYOn%0AT59i4MCBGDx4MCoqKpCcnIz8/Hzo6uqic+fO4HK54HK56NKlCxVTCCHkHVFRUeDxeFV276Rlj7Lj%0A6dOnmDt3Ln799Vep56X9rGjZ4/+jmV9Eqp49e9IugHKmujr2li1bUFFRgSNHjkjsUnb27FnMmTMH%0A+/btg7+/f2PFJHVQWloqflirqV8UkU2tW7emopYc6du3LyorKyESidChQwf4+vrCzs4OVlZWUFJS%0AYjseqaeWLVsCAAYPHoxRo0bhxYsXsLOzg5eXF5SVlZGeno4///wTFRUViImJYTkteYvGPfmUk5OD%0A7du34/Lly+Dz+WjRogWcnZ0xbdo0aGhosB2P1NOwYcOkHg8ICICurm4jpyHStGzZstrCFwCkp6dL%0APU7znd6g0YWQJqyyshJxcXEYM2aMROELAFxcXBAdHY3o6GgqfsmIu3fvYt26dbhx4wYqKyvB4XDg%0A6OiIBQsWiB/oiGwrLy9HWloasrOzIRAIIBQKoaKiAj09PbRv357emsqgQYMGiWd3GRkZsR2HfGJv%0Al4D06NFD3PMLAIRCIVuRyDto3JNfL1++xLhx4/Ds2TNYWFigd+/eePr0Kfbv349Lly7h8OHDVWYQ%0AEfkUEBDAdgTyETQ1NWl36v9Q8YtIEAqFuHz5MkpKStCjRw/xWuLKykocOnQI0dHReP78OUxMTDBq%0A1CiMHj2a5cSkJgUFBSgpKanSAPitXr16ITY2tpFTEWmysrLg7e2N0tJSDBkyBCYmJnjy5AkuXryI%0ApKQkhIaG0oO5DHv27Bm2b9+OmJgYFBcXS33DxjAMjIyM4OnpiUmTJtGycRnx448/1vue9PR0/P77%0A78pQGdgAACAASURBVPRAIKMuXbok/v3icDjo1KkTOByOxDU0q499NO7Jt127duHFixfYu3evRGE5%0AJSUFU6dOxfr167F+/XoWE5L6KCsrwy+//ILhw4dT4bmJad68Of0u/oeKX0QsPz8fPj4+uHfvHkQi%0AEZSUlLBixQp4eHhg/vz5OHPmDLhcLszNzZGZmYmlS5ciPj4emzZtYjs6+c+TJ0+QnZ0NbW1taGlp%0AQVFREQCk7toJvJmlUlFR0ZgRSTWCg4NRXl6OkydPokOHDuLj2dnZmDBhAlavXo1du3axmJBU5+HD%0Ah/D09ERBQQEGDRoEHo8HMzMz6OnpgcPhQCgUgs/nIzMzE3FxcQgKCsL58+dx8OBB2nlVTqWlpWHn%0Azp1U/JJR7xZMtLS0EBkZyWIaUh0a9+TbpUuX4OrqKlH4At7Mspw2bRo2b96MZcuWQV1dnaWEpD5K%0AS0uxZcsWdOvWjYpfpMmi4hcR2717NzIyMjBnzhz06dMHKSkpWLduHbS0tBAVFYUff/wRTk5O4utD%0AQkKwdu1a2NraVmmyTtixY8cO7NixA8CbWSZvd5krLCyUen1qaioNcDIiPj4eI0eOlHgAAN70j/L3%0A98fKlSvB5/OrLWQS9vzwww9gGAZhYWHo1KlTtdf16tUL7u7uSE9Px6RJk7B9+3YsXry4EZMS8nl4%0A/vw5vvrqK2zbto2a2sswGvfk27Nnz9ClSxep56ytrVFeXo5//vmHegjLEeoLRZo6Kn4RsfPnz2PE%0AiBH4+uuvAbx5c5OXl4c1a9Zg2LBhEoUvAPDx8cGVK1dw/PhxKn7JgNDQUBQUFEAgECA/P1/8n0Ag%0AQPPmzatc/+TJE1y/fp3WgMuI3NxcdOzYUeo5S0tLVFZW4v79+7CysmrkZKQ2iYmJ8PX1rbHw9S4u%0Alwtvb2+EhYVR8YuQBiAUCnHv3j2UlJSwHYXUgMY9+VZeXl5tYdLQ0BAA8Pr168aMRGpx586das+9%0A/Vk9evSo1l5tKioq9GKByCUqfhGxZ8+eoVu3bhLHBg0ahJ9//hk2NjZS77G2tkZQUFBjxCO1qK6v%0AV3WMjY1x9erVBkpD6quioqLanZH09fUBgB7kZFRlZWW9m/rq6+sjLy+vgRIRQhiGETe7r05eXh4O%0AHz5My1dZQuNe01Xb7x5hh7u7e60/m1WrVtV6jZmZGc6ePfspoxHSKKj4RcT09PRQXFwscczAwEDi%0Af9+noqJCU2QJ+URev34NPp9f5bhAIAAAFBUVST1PS0LYZWFhgcjISIwfPx7NmtU+rIpEIkRHR8PU%0A1LThwxHSRL1+/Rq9evWq9iFNJBLB3d29ynGGYfD3338DeFP8ot5t7KJxT76tXLkS3377bZXjb58N%0A/P39oaCgIHGOYRgkJSU1Sj4i6eDBg5/k31FRUfkk/w4hjY2KX0SsS5cuSE1NlTimoqICHR2dav/I%0A3b59Gy1atGiMeKQB/PXXX9DQ0KCpyzJizZo1WLNmTbXnZ8+eLfV4WlpaQ0UidTBz5kxMnDgRPj4+%0AmDlzJvr27VttESw1NRVBQUFITEzEhg0bGjkpkWbatGn1vicnJ6cBkpD64HA4mDNnDtsxyEeicU9+%0AUdsM+WNtbV3vewQCAVRVVavsmEuIPKLiFxHz8fHBtm3bJJqL6unpVbs0LicnB2fPnsXYsWMbMyb5%0ARF69egUvLy9oaWkhISGB7TifPZp5IL969+6N3bt3Y9myZfDz8wOHw0GbNm1gYGAADoeD8vJyCAQC%0AZGVloaCgAKqqqli2bBnc3NzYjk4A/PPPPx90H20Wwq5mzZphypQptV6Xn58PkUgEbW3tRkhF6oPG%0APfm2fv16tiOQBiYUCsHj8fDzzz+Dx+OxHYeQj8aIaM0a+UBpaWm4d+8e+vfvL7WhOpFtIpEIq1at%0AgqGhIfz9/dmOQ4jcKy8vR2xsLOLj45GZmYnnz5+jtLQUioqK0NLSQtu2bWFlZQVnZ2d6ECekkQQE%0ABMDQ0BArVqyoci4jIwOurq40i4iQRvTs2TNaNcKisrIy5ObmSj2nra0NdXV1iWMDBgxAYGAgbW5G%0AmgSa+UU+WOfOndG5c2e2Y5APxDAMVq9ezXYM8pGSk5PRq1cvtmMQvJmJ4ujoCEdHR7ajEPLZmDVr%0AFu7evYtmzZpBWVkZ6urq0NbWRo8ePeDn5wd1dXUUFRWxHZN8QjTuyZ+SkhLExMQgIiIC165dE/fd%0AI40vPj4e06dPl3puwYIF8PX1lTimq6srte8eIfKIil+ENFGLFy+Gh4dHjR8QT58+jX///feDet4Q%0A9jx58gQRERGIjIxEVlYWzVqQIeXl5UhLS0N2djYEAgGEQiFUVFSgp6eH9u3bw8zMjO2IhDQpOTk5%0A0NDQQJcuXSAUCvH69Wvk5eXhyZMnAN70LqWdVeUfjXvy6fr16wgPD8e5c+dQVFQEDQ0NjBw5ku1Y%0Anz2RSITt27dLfL9x40ap16qrq+P169eNFY2QBkXFL0KaqPDwcPTt27fG4ld+fj5+/vlnKn7Jgdev%0AXyMmJgbh4eG4ceMGKisr0bZtW8yYMYPtaARvlnFs374dMTExKC4ulroLLsMwMDIygqenJyZNmgRl%0AZWUWkpL6yM3NhZ2dHfbs2QNbW1u245Bq2Nvb45tvvpF6TllZGaWlpY2ciHwKNO7Jp6ysLHGh8smT%0AJ1BWVoa9vT2GDx8OBwcHapwuAxiGgbOzs8Sxn376Seq1KioqKCkpaYxYpBaOjo7V7nBcH23atMH/%0A/ve/T5BI/lDxi5AmQiQSibcGf/vgXd0W4iKRCDk5OTh16hT1HpJxCQkJiIiIwLlz51BSUgJ9fX1M%0AnDgRw4cPR9euXdmORwA8fPgQnp6eKCgowKBBg8Dj8WBmZgY9PT1wOBwIhULw+XxkZmYiLi4OQUFB%0AOH/+PA4ePAg1NTW245NaUGtU+cbhcKj4JWdo3JM/hYWFiIqKQnh4OG7evAmGYdCvXz88fvwYvr6+%0A1RaniexTUlKiv6EywsHBodril1AoxPHjx+Hs7AwDA4Ma/53azjdlVPwipIkoLy/HkCFDUFhYCODN%0AW53athAXiURYvHhxY0UkdZSZmYmIiAicOnUKz549g4aGBoYPH47Q0FB4eHjQh0gZ88MPP4BhGISF%0AhaFTp07VXterVy+4u7sjPT0dkyZNwvbt2+n3j5AGUFlZKf5aQUEBQqGQxTSkLmjckz8ikQhXrlxB%0AREQELly4gJKSEnTs2BHz5s3DiBEjYGhoCC6Xy3ZM8pGUlJRQXl7OdgwCSN245a38/HwcP34cX331%0AFSwtLRsxlXyh4hchTYSSkhKWLVuG7OxsiEQi7Ny5E4MGDap2UwIdHR307t2bNi2QEQUFBThz5gwi%0AIiLw119/QVFREXZ2dli4cCEcHR3B4XAQGhrKdkwiRWJiInx9fWssfL2Ly+XC29sbYWFhVPwi5BPz%0A9/fHH3/8IXGsW7duLKUhNaFxT77Z29sjNzcXLVq0gKenJ9zc3KjY1QQxDEPFLzkgbUaYUCjE8+fP%0AYWJiwkIi2UTFL0KaEDc3N/HXO3fuxJAhQ2hrYjlha2sLkUgES0tLLFu2DC4uLtDV1WU7FqmDyspK%0AaGlp1esefX19asJNSAMYM2YMrK2txd/HxcXh+fPnAIBbt25h586d4nPFxcWNno/8Pxr35FteXh6U%0AlJTQqVMndOnSBaampmxHIh8pKysLiYmJEsfy8vKgo6PDUiLyvqKiIvD5/DoVtBITE/H111/jzp07%0AjZBMPlDxi5Am6uDBg2jXrh3bMUgdaWpqIjc3FwKBAAUFBSguLqaHADlhYWGByMhIjB8/Hs2a1T6s%0AikQiREdH04OCHFBTU0NAQADatm3LdhRSRwMHDpT4vrS0FKdOnQIAVFRUoKioSOK8lZVVo2Ujkmjc%0Ak29xcXE4c+YMIiMjMX/+fKipqcHJyQkjR45E//79P0ljbtIwqutleeTIERw9ehQikQgMw4ivo88r%0AsuPs2bPYsmULEhISJI6rqalhz549Es9+urq6qKioQEFBATQ1NRs7qkyi4hchTdS7b76J7IuNjcXl%0Ay5cRGRmJ4OBg/Pjjj+jVqxfc3NwwbNgwaGhosB2RVGPmzJmYOHEifHx8MHPmTPTt27faIlhqaiqC%0AgoKQmJiIDRs2NHJSUl9vi19EfjVr1ky8ZKdHjx44dOgQy4nIWzTuyTdtbW14eXnBy8tL3LPtt99+%0AQ0REBJo3b47hw4ezHZFI0bt3bxw7dqzK8R9++KHa2bB6enoNHYt8pMLCQtjY2EBRUVF8TF1dHQzD%0AgM/nU/HrP1T8Ih/F0dERzs7OcHZ2Ro8ePdiOQ95z/vx5hISE4NGjR8jPz5d6DcMwSEpKauRk5H0K%0ACgoYMGAABgwYgMLCQpw9exYRERFYvnw51qxZU+MOL4RdvXv3xu7du7Fs2TL4+fmBw+GgTZs2MDAw%0AAIfDQXl5OQQCAbKyslBQUABVVVUsW7ZMYpkykS9JSUmIiIiocUMR0jjGjx+PVq1aVXteQUEBFRUV%0AjZiI1BWNe02HmZkZAgMDERgYiISEBERGRooLLKdOnYKioiKcnJzQsWNHlpMSTU1NdO/evcpx+tnI%0AN3t7e+zcuRO2trbiY8rKyhCJRLTE/x2MiPbwJh9h5cqVSE5Oxv3799G8eXMMGTIEy5cvZzsWARAR%0AEYFFixZBV1cXPXr0wLVr19C+fXu0adMG9+/fx927d8Hj8WBoaIj169ezHZdUIzs7W7wDVnZ2NrS0%0AtDBo0CA4OzvDxsYGHA6H7YjkP+Xl5YiNjUVCQgIyMjLw/PlzlJaWQlFREVpaWmjbti2srKzg7OwM%0AbW1ttuOSenr8+DEiIiIQGRmJrKwsMAyDtLQ0tmORWvzyyy/49ddfERMTw3YUUkc07jUNxcXFiImJ%0AQWRkJK5duwaRSIQ2bdrA2dkZc+bMYTseIXIpNDRU6rJHS0tL7Nq1S6L49fLlS/B4PISHh9MGZ/+h%0A4hf5JPLz83Hjxg0kJSVh/vz5bMchAEaNGgVlZWUcPHgQysrK8Pb2Rq9evTB37lwAb9aMr1u3jnqD%0AyZEbN24gPDwc586dQ2FhIdTU1ODg4IDNmzezHY2QJun169eIjo5GeHg4kpKSUFlZiQ4dOmD48OFw%0AdXWtccYRkQ0VFRUSy0CIfKFxr2nIyclBZGQkIiIikJmZSS8OCPlA9Sl+vXr1CjY2NggLC0PXrl0b%0AO6pMouIXkaq0tBT5+fnQ1dWtUwNnInt69uyJuXPnwsfHBwCwdOlSvH79Glu3bhVfs3z5cjx9+hR7%0A9+5lKyb5AGVlZTh//jzCw8Nx9epV3L59m+1IpBZ37txBVlYWdHV10atXL5q5IOMSEhIQHh6O8+fP%0Ao7i4GAzDgMfjYeHChejQoQPb8Qj57NC4J3vCw8MxbNgwqKio1Ou+W7duwcLCooFSkY/RrVs3nD59%0Amhrcy7D6FL/y8vLQv39/HD9+HJaWlo0dVSYpsB2AyJa7d+9i4sSJ6NWrF+zt7dG7d28EBgbi6dOn%0AbEcj9aSjoyNu8gu82anlwYMHEtd07twZycnJjR2NSBEUFIRnz57V6VoOhwNXV1fs3bsXFy9ebNhg%0ApE6ePXuG7777DlOmTMGWLVuQl5cH4M3yHQ8PD4wZMwaBgYHw9fWFo6Mj/vzzT5YTk/dlZGRg69at%0AcHBwwOTJk3Hp0iWMHDkShw8fhkgkgoWFBRW+ZFRkZCRmzpwJgUBQp+sfPXqEgIAA/P333w2cjNSE%0Axj35tmzZMtjZ2eHbb79Fenp6ne+jwpds4fP54l0dy8vLq90JkpCmgKb0ELGsrCx4e3ujtLQUQ4YM%0AgYmJCZ48eYKLFy8iKSkJoaGhMDIyYjsmqaMOHTrg6tWrmDRpEgCgV69e2LZtG/7991/xUp20tDTa%0ATUlGHDp0CMHBweDxeBg7diwGDhxYp6U6BgYGjZCO1CQnJwfu7u549eoVWrZsiYSEBERFRWH37t2Y%0AMGECtLW1sX79epiYmODBgwfYvXs3Zs6ciSNHjtBDgAw4cuQIIiIikJqaimbNmmHAgAFYunQpHBwc%0AoKSkxHY8UgfHjx+HSCSqcy+9tm3b4v79+zhx4gRWrFjRwOlIdWjck29//vknwsLCEBYWhiNHjqBz%0A584YN24cXF1d6bOljHJxccGePXtgYmIiPta/f39ERUVVme318uVLie/19PTw6tUr7NixA6tWrWqE%0AtKQ6xcXFVX4GFRUVCAkJwe+//y4+VlpaSpuGvIeKX0QsODgY5eXlOHnypMTb7ezsbEyYMAGrV6/G%0Arl27WExI6sPLywvTp0/HzZs30bNnT/To0QNmZmbw9fXFiBEj8OzZM0RERGDMmDFsRyUALl++jOjo%0AaISGhmLmzJnQ19fH6NGjMWbMGLRp04bteKQG27Ztg1AoRFhYGLp06YJXr15hypQpGDNmDIyMjBAW%0AFiZeFtKnTx8MHToUI0eOxK5duxAcHMxyerJ69WooKytj3LhxCAwMpM0I5NCjR4/g7u5er3vs7e2r%0ALBshjYvGPflmaGiI6dOnY/r06YiPj8fx48exdu1abNiwAS4uLhg7dqzUXQUJezIyMlBWViZxTCQS%0ASZ3txePxxIUThmFw5swZiEQiHDt2jIpfLFJXV4eenh5iY2MljhsZGeGff/7BP//8I3G8ZcuW1Grj%0AHVT8ImLx8fEYOXJklWUdrVu3hr+/P1auXAk+nw8dHR2WEpL6cHBwQExMjPjtm6KiIn788UcsXLgQ%0Au3btEm8xPm/ePJaTEuDNko6RI0di5MiRePjwIUJDQ3Hy5Ens2bMH1tbWGDduHAYPHkwDmAy6du0a%0AvLy80KVLFwBv3o4uWLAAX375Jby9vav0Q9HR0cHo0aNx5MgRNuKS9/j6+uL06dM4evQoEhISxL+H%0ArVu3ZjsaqSOBQICWLVvW6x5jY2M8f/68gRKRuqBxr+mwsbGBjY0N8vLyEBERgRMnTuDkyZMwNzeH%0Ah4cH3Nzc6MWCDAkPD4eysjLU1dVrnBm0ZMkSNG/eHLNnz27EdKQmLi4ucHFxYTuG3KLiFxHLzc1F%0Ax44dpZ6ztLREZWUl7t+/Dysrq0ZORj7U+29O27Vrh9DQUBQVFUFRUbHeTUpJ4zA1NcX8+fMxZ84c%0AXLhwAaGhoZg3bx60tLTg5uaGsWPHon379mzHJP959eoVmjdvLnHs7RJxfX19qfcYGBiguLi4wbOR%0A2i1cuBDz58/HlStXEBERgT179iAoKAjdu3fHqFGjMGzYMLYjklqoq6ujpKSkXvcoKyvT76AMoXGv%0AadDV1YWvry98fX3FLVO2bt2KzZs3Y8iQIRg7diysra3ZjvnZelvoWrduHQoKCiSOSWNrawszM7NG%0AyUZIY6CG90SsoqKi2jX6bx/g6vvhksgmdXV1KnzJAUVFRTg5OWHPnj34448/4O3tjfPnz2P48OEY%0AP348wsPD6XdSBrRr165KA/vz588DAG7cuCH1nuTkZJpZJEMUFBRgb2+PLVu24MqVK/j222/RrFkz%0ArF69Gra2tmAYBk+fPqXfNxllamqKW7du1euezMxM6h0lg2jcazp69+6NDRs24PLly1i4cCEyMjLw%0A5ZdfwtnZGXv27EFubi7bET87b5c3xsXFITY2Fr/99hs1uCefFSp+EQmvX78Gn8+v8t/bHZSKioqk%0Anifs27JlC3g8Xp13u8rMzETfvn3xxx9/NHAy8im0aNECM2fOxIULF/DTTz+hefPmWL58OWxtbbFq%0A1SratYxF3t7euHLlCmbNmoXw8HBs2LAB27Ztg4eHB44ePYrTp09LXH/s2DFERUVhxIgRLCUmNdHQ%0A0ICHhwdCQkJw/vx5TJ06Fa1bt0ZERAT69++PWbNm4cyZMygsLGQ7KvmPo6Mj/vjjD+Tk5NTp+tLS%0AUkRHR6NXr14NnIx8DBr3mgYNDQ14eXnh5MmTCAsLQ79+/bB79244ODjgxIkTbMf7LHE4HBgaGtIO%0AxuSzw4io3Ev+w+Vya5z6KhKJqj2flpbWULFIHbm5uaFt27b48ccf63zPhAkToK+vj23btjVgMtJQ%0AcnNzxR8ms7KysGDBAvj6+rId67O0detW7Nu3D+Xl5eBwOAgICMCUKVOwdu1ahISEoHXr1jAxMUFW%0AVhaePn0KKysr7N+/n3YTlCM3btxAZGQkYmJikJ+fD2VlZfz1119sxyJ482LOyckJrVu3xv79+6Gm%0Aplbj9UuXLsXJkydx+PBhKoDJGRr3moaSkhJERUVBVVUVQ4cOZTvOZ4PL5SIqKkpiKeO7x2r7WiQS%0AwdXVlZ77iNyinl9ELCAggO0I5CM8e/YMTk5O9bqne/fu4uVZRP4YGBhgypQpmDJlCq5fv47y8nK2%0AI322AgMD4evri6ysLLRp00a8MciyZcvQr18/hIaGIisrCy1atBA3wqfCl3yxsrKClZUVli9fjt9/%0A/x2RkZFsRyL/UVdXx/bt2zF58mR88cUXWLx4MRwcHKpc9+DBA3z//fe4fPkyfHx8qPAlh2jckx2p%0AqalISUnBqFGjoKWlVev1z549w7lz5zB06FAYGhriiy++aISUhDQd165dq9MKn+7du9f4cq6+z4tN%0ACRW/iBgVv+RbUVFRlabbtWnZsiVevHjRQIlIfcTGxiIuLg4zZsyo045I2dnZCAkJgaenJ0xNTamB%0ArAzQ0dGRuhvu4MGDMXjwYBYSkYbA4XBotyUZZGVlhUOHDiEwMBDTp0+Hjo4OunXrBl1dXZSUlOD+%0A/fvIzMwEAPj5+WHOnDksJyY07sm34OBgPHjwAF9++WWdrtfV1cXOnTtRUFAAf3//Bk5HSNPzww8/%0A4M6dO+Lv367IenchH8Mw2Lx5s3iMYxhG4ryCgsJnvWScil+ENBG6urr17r9WWVlJjS5lxIEDB/Dy%0A5UssXry4TtcbGxsjOjoaSkpKmDdvXgOnI+TzVFhYiO+++w6TJ0+m3ihyoHv37oiJiUFERAQuXLiA%0AO3fugM/ng8PhwNjYGN7e3vD09KRdA2UEjXvyLS0trV5LFpWVlTFkyBBcvHiRil8s+/nnn/H8+XPw%0A+fwaW94Q2fLTTz+hrKxM/P3169exZMkSnD9/HgoK/9/K3cDAAJcuXYJIJIKDg4O4/cajR48wceJE%0ANqLLDCp+kXrJysqCs7Mztm/f/llPmZRFXbt2xdWrVzFlypQ633P79m20bNmyAVORurp37x7c3Nzq%0AfL2ioiIcHR0RFxdHDwGENJCSkhJERETA1dWVil8y7MmTJ9DV1YWqqiqUlJTg4eEBDw8PtmORWtC4%0AJ9/4fD5MTEzqdU+bNm1w6dKlBkpEavO20BUaGgoA0NTUrNe99MKcXe+v8Hm7Y3GrVq2qFDGNjIzE%0AX+vr68PIyAhFRUUNH1LGUfGLiL07jbI6T58+hUgkQnZ2tsT1Xbt2bchopA6GDRuGRYsWITk5uU59%0ATHJycnDu3Dl6QJARfD4fxsbG9bqnVatWiImJaaBEhBAA9GFfDgwaNAjr16/HqFGjJI4XFBRg8eLF%0ACAgIAPf/2Lv3aKrS/w/g7+NyEIOkmy5oUlIuXVGiERFJRRMpY7qZku4ZmZp0o+mKMaFUpKJvGSRC%0AuqmmwXRvMo2UjDImyTV35/dH0/l1xhEqZ5/D57XWd62x97Nb75bv6dnns5/9eTQ1GUpHmkPznmgT%0AFxfnWW3SGoqKirRLPIPezmepqancY639t5FW6zHv8uXLiIyM5P786tUrAMDixYu5x1gsFoKCggSe%0ATVRQ8Ytw2dnZtWrpK4vFwq5duwD8/w6QtOsH86ZOnYqIiAi4u7vj4MGD753MysrKsHTpUjQ2NsLF%0AxUVwIUmzZGRk0NDQ0KZr5OTkUF5e3k6JSGt9zI08vx5hhJC2aa5AWVNTg9TUVDg4OAg4EWkNmvdE%0Am4qKCh4/ftymawoLC1vVHJ8wb/r06dyVYdOmTeN+R9TR0WEyVqdWV1fHs3qLzWZj1KhRtKKrDaj4%0ARbhGjx6NzMxMdO3aFQsWLICSklKTMUVFRdi9ezecnJwwbNgwBlKS5rBYLOzbtw+zZ8/Gl19+CScn%0AJ0yfPh2DBg3ijnn58iWSk5O57/rv2LGjzU9dSfvo27cvHj582KZr8vPzqXgiBCwtLVu1+w4/9OCA%0AENJZ0bwn2saOHYvExESsXbsW0tLSrbrm/PnzGDJkSDsnI83ZsWMHevTowXNs1qxZfDec8PX15f73%0A9u3b2z0baRltoPTxqPhFuCIiInD9+nX4+flh//79WL58ORwdHXlWg+Xl5WH37t3Q19ennl9CqEeP%0AHvj555+xadMmhIeHIywsDNLS0lBQUEBVVRXKysrA4XDQq1cvhISEwNjYmOnI5F/GxsaIjIyEh4dH%0Aq56KNjQ0ICUlBbq6ugJIR95nx44dWLRoEUaNGgUDAwOm45BPSExMDCoqKq3+YkcIaT2a90Tb3Llz%0AERkZCR8fH2zevLnF8ZGRkXj48CHmz58vgHSEn6lTpzY5tmnTJgaSkE8tLS0Nd+7cgbu7O9NRhBoV%0AvwgPQ0NDGBoaIioqCnv37sWpU6ewc+dO2hlJhMjLy2P37t1wd3fH+fPn8eDBA57drvT19WFqagoJ%0ACfr4CxNnZ2dERETA09MTgYGBLfbRCAwMRF5eHry8vASUkDTH2NgYVlZWuHLlCgICAviumiWiSUlJ%0ACRcuXGA6BiEdEs17oq1v377w8PDA1q1bUVlZie+++47v/NfQ0IBDhw7B398fo0aNgo2NDQNpSWss%0AXboUXbt2ZToGeQ8LCws4OTnB2dmZ5/iff/6JxMREKn61gL79Er4cHBxgbm6O7777DnZ2dli7di2c%0AnJyYjkXaQE1NjZ6uiRAlJSX4+Phg5cqVmDt3LjZu3MjzyupbJSUl8PPzw4kTJzBp0iSYmJgwkJb8%0Al7u7O86ePYv9+/fD09OT6TiEdDpXrlzhNv99q7KyEiwWCykpKcjOzm5yDYvFor6XDKJ5T/TNmTMH%0ADQ0N2LlzJ1JTU2FiYgJtbW107doV1dXVePToES5evIjCwkKMHDkSP/30E9ORyXssXbqU6QikqiU0%0AggAAIABJREFUBc31uJSRkUF1dbWA04geKn6RZnXr1g3BwcE4evQoduzYgStXrtBOHyJk0aJFWLJk%0ACfT09MDhcFBdXQ0ZGRmmY5H3sLCwgL+/P7y8vGBra4shQ4ZAR0eH5yYyMzMT1dXVsLa2ho+PD9OR%0Ayb/U1dUxZcoU6uElgtLS0nDt2jUsWbKEb9+T//rrr79w9OhRODo6Qk1Nrf0DklZJSEhAQkIC33P/%0A+9//+B6n4hfzaN4TfV999RXGjh2L/fv349KlS0hJSeE5r6GhgcWLF2PmzJkQFxdnKCVpjXPnzkFS%0AUhITJkxgOgppIzabjbq6Or7nWrOhXWdBxS/Sojlz5mDUqFFwc3PDggUL6AMkItLS0mBlZQU9PT28%0AfPkSJiYmOHz4MMaMGcN0NPIe5ubmGDlyJI4cOYLz588jKiqKe05WVhYGBgZwcnLC+PHjGUxJ+Nm5%0AcyfTEcgHCAsLw8uXL7Fu3bpWjVdRUUFSUhIkJSWxZs2adk5HWuP8+fNMRyAfgeY90aehoYGdO3ei%0AsbEReXl53HYbvXr1olYAIiQ+Ph6ysrJU/BJBkpKS3OJXYmIiVq1axf3OPnnyZCajCRUqfpFW0dTU%0ARHR0NJYvX4709HSm4xA+Jk+eDB0dHWhra/PdibOhoQG1tbUMJCNtpaSkhBUrVmDFihWora1FaWkp%0A2Gx2q1alEELaJjs7G7a2tq0eLy4uDlNTU1y7do2KX0KiT58+TEcgH4nmvY5BTEyMVsQSwgAxMTE0%0ANjYCALS0tFr9QK+zoeIXaTVFRUUcPnwYBQUF6NatG9NxyH8sX74cd+7cQUJCAnbu3AkWi4U9e/bg%0A119/haamJlgsFhoaGpiOSdqIzWaje/fuTMcgpMMqKSmBiopKm67p27cvkpOT2ykRIZ0bzXui4dWr%0AVygpKUGfPn3AZrP5jrl8+TLOnDmD8vJyDB8+HHPmzIGsrKyAk5K3tm7d+t7zDx8+hISERIvjlJWV%0A8c0333zKaKQN8vLykJmZyXMsJyeHW/xSU1OjInQzqPhF2kRMTIyesAopS0tLWFpaAgDq6uqgra2N%0AiRMnQlpaGnFxceBwOFiyZAlUVVUxZMgQaGlpQVdXF6NGjWI4OQGAx48f4/nz5xg+fDjfG0MOh4Pj%0Ax48jISGBexPp5uaGnj17MpCWvOv333//4GuHDh36CZOQDyEjI9PmBwNycnIoLy9vp0SEdA4074m2%0AlStX4uHDh7h06RLf89u3b0d4eDjExcUhKyuLS5cuISEhASdOnKAetAxpze7FdXV1LY5TVVWl4heD%0Ajh49imPHjnGb37NYLHA4HHTp0oXhZMKPil+EdBCFhYXcG0JJSUkAgK6uLqZNm4YXL15g/Pjx8PT0%0AhKysLB48eIDz588jLi4Op0+fZjI2+ZeXlxcKCwuRmprK9/zKlSuRnJyMbt26oUePHoiNjUVaWhpi%0AYmJoW2qG2dnZtbkXIofDAYvFogb5QqBv3754+PBhm67Jz8+HoqJiOyUipHOgeU+0/fHHH7CysoKU%0AlFSTcwkJCQgLC4OOjg6Cg4OhpKSE9PR0fPPNNzhy5AhcXV0ZSExaU/zip6KiAhISEpCWlv7EiUhb%0ABQQEoKamhu85MTExAacRPVT8IqSDMDExQY8ePaCjowMdHR0A4K5MePvFXF1dHUZGRpgxYwZjOQl/%0Ajx8/xvTp0/nuhBQREYGkpCSYmprCz88PbDYbjx8/hqOjIw4dOoTVq1czkJi85evry/d4WVkZfH19%0A8fXXX2PQoEECTkVay9jYGJGRkfDw8IC8vHyL4xsaGpCSkgJdXV0BpCOk46J5T7SVl5ejX79+TY5X%0AVVXB19cXCgoKCAkJ4RYq9fX1YWNjg5SUFCp+MaygoADFxcWtXn0+ZcoUuLu7w87Orp2TkZZoamoy%0AHUGkUfGLkA7i6tWruHPnDu7evYtffvkFAODj44NDhw5BV1cXLBYLf/zxBwYPHky9NIRQZWUl31eK%0AS0pKEBAQgF69emHPnj3cvhoDBgyAra0tLl26RF8CGDZ9+nS+x4uKiuDr64tx48bByMhIwKlIazk7%0AOyMiIgKenp4IDAxs8clpYGAg8vLy4OXlJaCEhHRMNO+JNjabzbfXV3h4OIqKivDtt982WaE3aNAg%0AJCQkCCoiaUZsbCxSUlIQExMD4M1DnYyMDLx+/RqjR49u8iCoS5cuqKioYCIqIZ8UrY0jpINQVlbG%0AxIkTsXLlSoSFhQEAvv32W3h5eUFRUREcDgdBQUEYP348xo4di3nz5mHfvn3MhiZczS0l379/Pyoq%0AKuDu7t5kjJqaGvLz8wURj5AOS0lJCT4+Prh06RLmzp2LP//8k++4kpISeHt7Izg4GJMmTYKJiYmA%0AkxLSsdC8J9rU1dWbvDJeXFyMgwcPQkVFBU5OTk2uERMTa/aVLcKMV69ewc7ODvPmzYObmxsmTpyI%0AX3/9lWeMtLQ0Xr9+zVBCQj4dWvlFSAemqKgIc3Nz6OnpISoqCv7+/tDS0sKDBw+QlZWFoqIipiOS%0Af2loaODevXs8x/Lz83Hs2DEMHDiQ76uqDQ0NqK+vF1REQjosCwsL+Pv7w8vLC7a2thgyZAh0dHTQ%0AtWtXVFdX49GjR8jMzER1dTWsra3h4+PDdGRCRB7Ne6LN0tISQUFBmD17NjQ1NVFTUwMvLy9UVFRg%0Ay5YtfFeFZWdnQ1lZmYG0pDkBAQF48eIF9u3bhx49emDv3r3w9PREUlISt/jMZrNRXV3NcFJCPh4V%0AvwjpoMaOHctdtvxuM24lJSUYGRnRa1hCxtbWFj4+PrCxsYGxsTGKioqwevVq1NbW4rvvvuPbUD0r%0AK4t2vSLkEzE3N8fIkSNx5MgRnD9/HlFRUdxzsrKyMDAwgJOTE8aPH89gSkI6Dpr3RNtXX32F+Ph4%0AzJw5ExoaGigoKMCrV68wbdo07u7j72psbMTFixepZ5EQqampQXR0NHx9ffHFF18AAPbu3QsTExNc%0AuXIF5ubmAN5spEUr9khHQMUv8lEuXbqEsWPH8n26Q5h16NAh7n/Ly8vD09OTb2NSIhy+/PJLJCYm%0AwtXVFfLy8qioqEBDQwNcXV1hYGDQZHxtbS0uXLgAfX19BtIS0jEpKSlhxYoVWLFiBWpra1FaWgo2%0Amw0FBQWmoxHS4dC8J9qkpKQQEREBf39/ZGZmQlVVFa6urpg7dy7f8UlJSRATE4O1tbWAk5K3UlNT%0AUVtby329/9mzZ6itrYWxsTF3zGeffQZdXV3Ex8ejvr4eHA4HJSUlqK2tZSo2+ZeNjc0n+XP69evX%0AaVvfUPGLfJRvvvkGcnJyMDExgYWFBYyNjWkbXCGxadMmODo6YtCgQWCz2XBxcWE6EnkPcXFxHDx4%0AEEeOHEFmZibk5ORgaWnJfer2X5cvX4aGhgbtvENIO2Gz2dzNQWpra3Hnzh0MHDiwSQNnQsiHoXlP%0A9CkqKmLjxo2tGmtlZQUrK6t2TkTeZ/369SgpKQEADBkyBCUlJRAXF8dnn33GM05eXh7JyclISUkB%0A8OYNEj09PYHnJbyGDh3Kd0VsQ0MDTp8+jXHjxqFHjx4t/jmdeeMzFofD4TAdgoiuR48e4caNG/jt%0At99w48YNvHr1Crdu3WI6FsGbrXC3b9+OadOmoaioCLa2tggKCoKOjg7T0QjpUN7eSP7Xy5cvYW1t%0ADX9//2ZXKigqKrZnNPKJ5OXlcfuCTZo0iek4hBDCuHPnzjVbqGyt8vJyZGdnY8SIEZ8oFXmf4uJi%0ANDY2Ijw8HFevXsVPP/0EU1NTpKWl8RRNHBwcMHz4cLi4uIDD4cDT0xO9e/eGr68vg+lJc2pqaqCr%0Aq4vDhw/D0NCQ6ThCjVZ+kY8ycOBADBw4ELNmzQIA/P333wwn6rwWLlwIbW1t6OjoYOjQoU3Ov3z5%0AEmVlZQwkI60RFhb20avz8vPzkZOTQ7vQCZiBgQHfJ3FvrVixotlzWVlZ7RGJtMHhw4dbHFNSUgIO%0Ah4OLFy/i2bNnAN48CacVtYR8OJr3RJuHhwdMTU3h4eHxQX3YUlNTsWXLFri4uFDxS0CUlJQAAF26%0AdAEA9OrVC8rKyoiNjcWiRYsAAE+fPsXdu3exePFi7u9VVlaWNpoQYu+7ByW8qPhFWpSbm4v09HQU%0AFxdjypQp7+0b1atXLwEmI+8yMDDAnTt3EB0djcLCQrBYLBw+fBh//fUXNDQ0wGKx6B9HIXbo0CEk%0AJSXBy8urzavzampquLt5rlu3rp0Skua4ubnRZ0uE/fDDD9zf3/sWw7NYLMTExPD8TMUvQj4czXui%0A7fTp0/D09MTEiRNhYWGBWbNmQU9P7719gIuKinDhwgVEREQgLy8PK1aswNdffy3A1ORdYmJi+Prr%0Ar7F3716Ulpaie/fuiIiIwODBg3n6gElISKCxsZHBpKQ16F60ZfTaI2kWh8OBt7c3Tp48icbGRrBY%0ALBw4cIC7S2BiYiJCQ0Oxc+dOfP755wynJe8qLCzk9mHjcDjIyMhAaWkplJSUoKWlBS0tLQwZMgRD%0Ahw6lJvhCoqysDJs3b8aZM2egp6eHWbNmQV9fHyoqKnzHNzQ04P79+7hw4QL+97//AQA2b9780a8g%0AENLZBAQEICIiAhISEli1ahXGjh3bZMyzZ8/g7OwMb29vnt0e+/TpI8iohHQoNO+JPg6Hg5SUFISH%0Ah+PmzZuQkpKCtrY2+vTpg65du0JaWhqlpaV49eoV/vjjDzx9+hTS0tKYPn06vv76a7oHZUhQUBBS%0AUlIQExODxsZG+Pj44MSJE6irq4O2tjZ27twJNTU17vhVq1YBAPbs2cNQYvJfNTU1OH36NK5cuYLH%0Ajx/j0aNHUFZWhqqqKkaNGgU7Ozv079+f6ZhCh4pfpFmhoaHYvXs33N3doa+vDycnJ4SGhnKLX42N%0AjbCxsYGOjg69Ay4EGhoaIC4uzv353Z5fL168wPjx4+Hq6goJCQk8ePAADx48gKSkJFJTUxlMTf7r%0A/v37CAsLQ3JyMurr69GrVy++N5E5OTl4/fo1evfujTlz5mDWrFmQk5NjOj4hIqmsrAzBwcE4cuQI%0AzMzMsG7dOp7XePLy8jBp0iQEBARQzy9CPjGa9zqG3NxcZGRk4NatWygoKEBJSQmqqqogLy8PRUVF%0ADBw4EKNHj8aYMWPo98awoKAgJCcnIzY2lnustrYWVVVVfHc3Xr16NRoaGuDn5yfImKQZ9+7dw/Ll%0Ay/H8+XPo6OhgwIAB6NGjB0pLS/Hs2TOkp6eDw+Fg1apVmDdvHtNxhQoVv0izLC0tudX/oqIiGBkZ%0A8RS/ACAwMBDR0dG4ePEig0kJAOjq6kJLSws6OjrQ0dHB6tWreRre8/v9lZeXN9nhhQiH169f49at%0AWy3eRA4ePJjpqORfYWFhEBMTg7OzM9NRyAf6888/sXHjRjx8+BDr16/HjBkzAFDxixBBoHmPEMFp%0AbGyEmJhYq8bu37+fdo4XEkVFRbC2toaGhgbWr18PTU3NJmNevnyJffv24fjx49ixYwdsbGwYSCqc%0AqOcXadbb1zzep2fPnnjx4oWAEpH3CQ8Px927d3Hnzh3uk5kNGzbg1KlT0NbWBovFQlFRETgcDved%0AcCp8Ca8uXbpg3LhxGDduHNNRSCuJi4vj/PnzcHZ2xo0bN+Dr64v9+/dzG8wS4Tdo0CBERkYiNDQU%0AGzduxOXLl7F161amYxHSKdC8R4jgtLbwBYDbDJ8w79ixY5CRkcGBAwcgIyPDd0y3bt2wYcMGlJeX%0AIzg4mIpf72j9/+tJp6OoqIiXL1++d8yjR48gKysroETkffT09ODs7Izdu3fj3LlzAIB58+bBzMwM%0AT5484W5VPHz4cMycORMbNmzAzz//zHBqQkTf2x2QbG1t8fDhQ4SEhGDRokUYP348d0clIloWLFiA%0AqKgoPHz4ELa2trhz5w7TkQghhJBP7uXLl6itrWU6BmmlP/74A8bGxs0Wvt5lY2ODx48fo66uTgDJ%0ARAMVv0izzM3NcerUKVRWVvI9/8cff+DkyZPQ19cXcDLSWurq6nBxccGWLVsAvHlN9ciRI7C3t4e4%0AuDjS0tIYTkiI6Bs2bBiGDx+OqVOnorKyEkePHkVsbCyWL18OaWlppuORDzR06FCcOnUKgwYNwtq1%0Aa2kXJUIIIR2OkZEREhMTmY5BWklaWhrl5eWtGlteXg5xcXFISkq2cyrRQa89kmYtW7YM165dg4OD%0AAxwcHMBisZCdnY2ysjL8+uuviImJAZvNxrJly5iOSvhQVVWFhMSbj/jbL23S0tLcnmCEkE/jxIkT%0A+OyzzyAlJQV7e3vo6upi/vz58PDwgJmZGdPxyEeQk5NDcHAw/P39ERcX16onrYQQ0lHdvXsXkZGR%0ArR4/ceJEmJmZ4ebNm/jxxx/BZrOxcuVKvn2KCDOo/bdo0dfXx/bt25GdnQ0NDY1mx9XU1ODgwYMw%0AMDAQYDrhRw3vyXsVFxdj27ZtSEpKQkNDA885HR0deHt7Q0tLi6F0pLWqqqqwZ88e2NvbU6NYIfLr%0Ar79i3759rR5va2sLOzs7JCUlYc+ePZCUlMS6det4NjEgzDlz5gzCw8Nx8uRJRERE4Mcff0R0dDRt%0A5U4IIf+ieU+0Xb58Gdu3b+c5VldXh2fPnkFNTQ0AkJ+fD1lZWXTt2hWzZ8+Gubk5rKys0L17d9TV%0A1aGqqgpnz56FoqIiA3+Dzquurg63b99ucnzu3LlwdXXl+Ux1794dampq4HA4OHXqFB48eIBhw4bB%0Azs5OkJEJH3V1dZg1axby8/Ph4uICe3t79OjRg3u+uroaSUlJCA0NRUFBASIjIzFo0CAGEwsXKn6R%0AVikuLsa9e/dQVlaGLl26YNCgQfSFjpCPlJmZiZCQEJ5jVVVVuHnzJrfh740bN9C9e3f0798fNjY2%0A0NbWxtSpUzFy5EhUV1fjzz//RFJSEnr27MnEX4G8Y9u2beBwOFi/fj0A2k1V1JSWluL3338Hi8WC%0AqqoqVFRUmh2bkZGBY8eOwd/fX4AJCRF9NO91PDk5OZgyZQqysrIAAJMnT4a1tTWWLl0KANizZw+u%0AXr2KkydPoqamBtOmTcOsWbMwf/58JmN3Om93fmexWO9d7cVisWBvb48tW7Zg9erVSEhIgLS0NGpq%0AajB16lT88MMPAkxN+CkrK4O3tzfOnj0L4M1mIcrKyigvL8erV6/A4XAwZMgQbNu2jRap/AcVvwgh%0ARIi0dBO5detWZGdnIzw8HPX19bC3t4eZmRn3PGFWQ0MDxMXFmY5B2mjfvn0IDg7maQqrr6+PDRs2%0A4PPPP28yPiYmBl5eXtzPKSHkw9G8J9oeP34Ma2vrZn9/M2bMgKOjI2bOnAkACAkJQXp6Og4dOsRY%0A5s6ooaGh1XOWkpIScnNzMX/+fPj5+cHCwgJnz57FmjVr6FU6IfLs2TNcuXIFubm5qKiogJSUFFRU%0AVDBq1Cjo6uoyHU8oUc8v0iYFBQWoqKhAr169aEUDIe2gpabav/76KxYuXAgAkJCQwLRp03D+/Hn6%0AEiAkxMXFUVxcjL/++gulpaWoq6uDtLQ0unXrBjU1NWqAL4R+/vlnBAQEYPjw4XBwcICCggLu37+P%0AyMhIzJo1CwcPHqSbSELaEc17ounq1asYNWoUxMTEeOY2GRkZsNls7s9PnjzB0KFDuT8PGzYMUVFR%0AAs1K3tyfDBs2rNXjAwIC8MUXX8DCwgLAm6Jmamoq4uLiqPglJPr06QMHBwemY4gUKn4RLl9fX0yZ%0AMgXa2tpNzl27dg2bN29GXl4eAEBMTAzjx4/H999//95XQ0j7c3Z2/iR/joqKSpM+DkRwTpw4AWtr%0Aa7DZbAwcOJB7XE1NDd26deP+nJeXx9MoVlNTEwcPHhRoVtJURUUFwsLCEB8fz/13EnjTSPbtFzsx%0AMTHo6enB0dERU6ZMYSoq+Y8jR45g6NChOH78OPd3NWHCBDg4OGDRokVYvHgxYmJi6BUrQj4xmvdE%0A28KFC5GYmAh1dXXcunULZWVlePDgAfbu3QtVVVUAb/oPVVVV8fw+u3XrhuLiYqZik1a6d+8et+j8%0A1hdffIGgoCCGEhHy8aj4RbjCw8MxZMiQJsWvW7duwdXVFbKyspg/fz569+6NrKwsxMbGYs6cOYiO%0AjkbXrl0ZSk1kZGSafWpaX1+Pq1evYsSIEZCXl3/vn0MrUpjl7e2NMWPGQF1dHfHx8cjJycHt27cx%0Ad+5cjB07FgDw+vVr1NbWQklJiXtd165dUVpaylRsgjd9NJycnPD06VMMGzYMixYtgrq6OpSUlMBm%0As1FXV4eSkhI8efIEv/zyC9asWYMzZ84gMDCQuyMrYc7jx4+xbNmyJv+OKisrY//+/ZgxYwZWrVqF%0AiIgIiImJMZSSkI6H5j3R9m7nnNTUVHh4eOD169dgsViYOXMmNm/ejNraWrBYLEhKSnLHSkpKor6+%0AnonIBEBhYWGrHuYUFBSgb9++PMdUVVVRUFDQXtEIaXd0101aFBAQABkZGcTFxaFXr17c49OnT4ez%0AszP279+Pb7/9lsGEndt/G8e+q6ysDGPGjIGnpyd0dHQEmIq01bs3kcePH8e2bdvQ0NAAFosFIyMj%0ABAUFob6+HiwWi6enlISERJOdWIlg7dixA//88w/2798PY2Pj945dtmwZ0tLSsGzZMoSEhMDNzU1A%0AKUlzpKSkeF7ReZeysjICAgIwZ84c7Nq1Cx4eHgJOR0jHRfNex1BRUYF169Zh+PDhcHNzQ3Z2Nnx9%0AfWFoaAhTU1NwOBzU1tZyx9fW1jb7by5pfyYmJpCXl4eJiQlmzJgBQ0NDvuNqamqgoKDAc6xLly6o%0AqakRRExC2gU9wiTv1dDQgMzMTDg4OPAUvgBg5MiRsLGxwYULFxhKR1rS3Iow2udCeBUVFeGHH37A%0A1KlTcfnyZRw4cAB3797Fzz//DGlpaXA4HFRVVXHHV1VVQUpKisHEJC0tDc7Ozi0Wvt4yNjbG7Nmz%0AERsb287JSGtoa2sjLS2t2fN6enrw9PTEoUOH6HUPQtoBzXui7fTp02hoaICfnx9GjBjB3cnx+PHj%0AkJKSgqysLP7++2/u+MLCQigrKzOYmIwePRrp6emYN28eXF1dUVhY2GQMm81GeXk5zzEqXBJRR8Uv%0A8l7l5eWor6/HoEGD+J4fOnQoLX8VEq0taP3yyy98+7oR4XDmzBnIyMjA29sbPXv2hJGREVxdXXHq%0A1Cmw2WwoKCjwfOb+/vtv9OjRg8HEpKampsnDgZb079+f780mETwXFxdcvXoVFy9ebHbMnDlzsHTp%0AUvj7+8Pa2honTpwQYEJCOjaa90TH3bt3ERwcjODgYO4D1tzcXAwdOpRnI6yxY8fiyZMnAAANDQ3c%0AunWLe+7WrVvQ0NAQbHDCY82aNbhw4QI2b96MW7duYdasWcjOzuYZ06NHD56iJQDk5+fTZ4+INCp+%0AER6///47rl+/jqysLDx79oy7tFVOTo7v+IqKihZ36SHt7+TJk9z+GO+SlpaGt7c3zzv7CgoKqK+v%0AR0VFhSAjEj6uX7+ODRs2YMOGDdzP0V9//QVNTU2ep9ojRozgNlHX1NREeno691x6ejpPI2AieIMH%0AD0Zqamqbrrl27Rp69+7dTolIWxgbG2PPnj34+++/3/sQYenSpdi/fz+6d++OnJwcASYkpOOgeU+0%0A3b9/HyEhITwtNyorKyErK8szrkuXLqisrATw5jW7o0ePoqSkBM+fP8fJkycxYcIEQcYmfEhISGDm%0AzJmIiYmBjIwM5s2bx1Nk1tLSavJQ6MqVK9DS0hJ0VEI+GSp+ER4RERH4+uuvMWPGDJiZmWHChAlg%0AsVhNlr2+9dtvvzVphkiEh6SkJBwcHHgaxcrJyYHFYlGzWCHw4sUL3L59G7dv3+Yeq6ura7KkXFJS%0AktsvY+LEiTh27Biys7Nx+/Zt/PzzzzA3NxdobsJr0aJFuHbtGpYvX47c3Nz3jn3x4gU2btyI1NRU%0AODo6CiYgaZGVlRUcHR1bfJhjbGyMsLAwZGZmIisrS0DpCOk4aN4TbbNnz8atW7dw69Yt7sOC3r17%0AN5n7cnNzuSuinZycUFNTAxMTE1hYWEBBQQHTpk0TdHTSjD59+uDYsWOQkZHBkiVLuJ87KysrJCcn%0A4/fffwfwZvfHuLg4WFlZMRmXkI9CDe8J1y+//ILy8nKUlpairKyM53/q6upNxj9//hzFxcWws7Nj%0AIC1pDUNDQ+zZs4enmeXb/hmvX79mMBkBgKlTp2Lq1KkAwH2KraKigqtXr/KMy87ORp8+fQAAs2bN%0AQlRUFPc6XV1duhFhmKmpKXx8fLBt2zakpKSgT58+GDhwIJSVlcFms1FfX4/S0lLk5ubi0aNH4HA4%0AcHFxgYuLC9PRCSFEoGje63gMDAwQGBiIc+fOwdzcHLW1tQgPD+e+kSAvL4/IyEiEhYWBzWZj3rx5%0A1DdKyCgpKSE4OBh2dnbYs2cPPD09YW5ujhEjRsDBwQGff/45Hj16hDFjxlDhmYg0Kn4RLiUlJZ4V%0AQi1RUVFBTExMOyYiH6uysrLJjkgSEm8+9rTNtHCaMGEC/Pz8cOzYMTg5OaGkpAShoaGYOHEigDc7%0A00VGRiI6OhpsNhszZsygV4+FwIwZMzBx4kScPn0a169fR05ODjIyMlBTUwNxcXHIy8tDVVUVCxYs%0AgK2tLQYMGMB0ZNIKFRUV2LZtG+bNm0c9aghpJzTvibZRo0bByMgIK1euxMiRI5Gfn4/y8nL4+flx%0Ax/Tr1w8bNmxgMCV5q7nPzoABA7BixQrs3LkT9vb2GDhwIIKDgxEUFIQHDx5gwoQJ+OabbwSclpBP%0Ai4pfhHQybye9xsZGhpMQfjQ1NTFt2jRs2bIFhw8fxsuXL6GoqIivv/6aO0ZBQQHz5s1jMCXhR0FB%0AAXPnzsXcuXOZjkI+kerqasTGxsLa2pqKX4S0E5r3RF9AQAD27duHmzdvQk9PD998802bN4IhgvG+%0A3pZOTk44evQoAgMD4efnB2lpaaxcuVKA6Uh7WbZsGSwtLWFiYtKkR19nQsUv8lGSkpLqeqWmAAAg%0AAElEQVSgqKgIAwMDpqOQVqLil/Dz8fGBrq4ubt68id69e8PZ2RmKiopMxyKkU2rtTrqEkA9H857o%0AGT16NGRkZAC8aXC/Zs0ahhOR1oiPj0e/fv34npOQkICTkxMuXbok2FCk3T179gweHh4QExPD2LFj%0AYWFhgenTpzMdS+Co+EU+WFFREVasWIHPPvsMmZmZTMchbURf6ITL9OnTuduEi4mJwdHRkRqii4iK%0AigpIS0tzXyl+F4fDQUJCAn755RdUVFSgT58+mDx5MnR0dBhISgghwoPmPdEWERHBdATyAVpaxWxv%0Ab4/Zs2cLKA0RlOjoaFRVVeH27dv47bffEBcXR8UvQtpCWVkZq1atgrKyMtNRCN68nhMaGspT1Gps%0AbMTZs2d5diWrrq6mXhlCyNfXl+kI5AONHj0avr6+TXavqq2txcKFC5GRkQEWiwV5eXmUlJQgLCwM%0AixcvxrJlyxhKTAghzKN5jxDhIycnx3QE0k5kZGRgaGjIsxFaZ0PFL/JRFi1axHQE8q+qqirs2rWr%0AyfHo6GgG0hDSeTS3inLfvn1IT0/HvHnz4O7uDhkZGRQWFmLTpk0ICgqCjo4OJkyYINiwpE3ExMSg%0AoqICaWlppqMQQojQSkhIQFlZGa3cI4RBBQUFKCgoQElJCaqqqiAvLw9FRUWoq6tTUfNfLA69+0Sa%0A4ezsjEWLFsHIyKjZMVFRUcjKysKmTZsEmIyQju3o0aMoKSnB0qVLmY5CWkFTUxPbt29vsvLLxMQE%0AqqqqOHLkCM/xuro6TJs2DT179sShQ4cEGZUQQoQSzXuibePGjSgsLERwcDDTUQjpVK5fv47o6Gj8%0A9ttvKCws5PtAVlxcHIMHD4aJiQkcHR3Ro0cPBpIKBzGmAxDhlZGRgaKioveOaWhoQFxcnIASEdI5%0AZGdn4/79+0zHIB+hsrIShYWFsLCwaHJOUlISlpaW+P333xlIRgghwofmPUIIab1ffvkFNjY2mD9/%0APgoLC2FnZ4dDhw4hJSUFGRkZuH//Pq5evYozZ87ghx9+wLBhwxAbG4uJEydiw4YNKC8vZ/qvwAh6%0A7ZFw1dXV4c8//+Q59uzZM75f0DgcDv7++28cO3YM3bt3F1REQggRCfX19QCA3r178z2vpKSEyspK%0AQUYizUhLS8O1a9ewZMkSKCgotDj+r7/+wtGjR+Ho6Ag1NbX2D0gIIUKisbERLi4uTY7n5uaitrYW%0Azs7O3GMsFgvh4eE8x941btw4uLq6tldUQjqs77//HjExMZgxYwb8/f0xYMAAvuOUlZWhrKyMgQMH%0AYsqUKWhsbERycjJCQ0NhY2ODgICATrcBExW/CJe4uDgWLVqE4uJiAG8mrcDAQAQGBvIdz+FwwGaz%0AsX37dkHGJKTDaGxshJmZWZMNCEpKStDY2IiJEydyj7FYLKSmpsLU1JTvhgXm5ubw9PRs98yEP39/%0Af5w8eRIKCgpQUFCArKwsWCwW6urq+I5/8uQJd5czwqywsDC8fPkS69ata9V4FRUVJCUlQVJSEmvW%0ArGnndIR0LDTviTYWiwUZGZkmvw8tLa1mr8nIyMCYMWPQpUsXnuNSUlLtkpGQju7+/fs4efIkNDU1%0A23SdmJgYJk+eDEtLSxw8eBAZGRlU/CKdl5iYGHbt2oW///4bHA4HXl5emDlzJkaMGNFkLIvFgoKC%0AArS1tWm3R0I+EIvFwoQJE9q0++bz589hY2MDeXl5nuNtnQDJp+Po6Ijy8nKUlZWhuLgYubm5KCsr%0Ag6SkJN9l5TU1NTh79iy0tbUZSEv+Kzs7G7a2tq0eLy4uDlNTU1y7do2KX4S0Ec17oo3FYiEkJKTN%0A123atAnq6urtkIiQzufkyZMQFxf/4OtZLBYWLFjQ7IZNHRkVvwiPd7c+9fLywsiRI5s0cSbCpaSk%0ApFXjJCQkICsri9LSUr7nJSUlISsr+ymjkRawWCx8//33bb5uyZIldBMpRDZu3Nim8ZWVldi0aRMG%0ADRrUTolIW5SUlEBFRaVN1/Tt2xfJycntlIiQjovmvc6hpKQEioqKTMcgpEP6mMLXu9ryEKKjoOIX%0Aadb58+fRtWtXpmOQFhgYGLTqH6+hQ4dix44dsLKy4jvexMSEdukRQvX19Xj+/Dn69+/PdBTyiSgp%0AKcHMzIzpGORfMjIyaGhoaNM1cnJynbZZLCHtjeY90WBvb4/169dDT0+P53hKSgp++OEHxMXFQU5O%0AjqF0hBDSFBW/SLP69OnD/e/6+npUVFQ0O5ae7jDHx8enVcWvdwuZmzdvbnK+rSsfyKdlaGiIvXv3%0AwsDAgOd4XFwcduzYgfPnz9NNpJAqKChotrE9EX59+/bFw4cP23RNfn4+zXuEfCSa90RbVlZWk+8G%0AtbW1CAoKgpqaGv3uOhg7OztYWFhg0qRJtNkLA7Kzs9u04nz06NHQ19dHbm4uQkNDwWazsXDhwk5/%0Av0rFL/JeYWFhOHr0KAoKCtDY2NjsuKysLAGmIu+aMWNGq8c+fvwYLBYLM2fObMdE5EOUlZVxdwh8%0Aq6KiAsHBwTA0NKSbSCH2xRdfYPDgwXB3d6cVXSLI2NgYkZGR8PDwaNJTiJ+GhgakpKRAV1dXAOkI%0A6bho3ut4Nm7ciLy8POzdu5fpKOQT69OnDyIiIrB3714MHDgQFhYWWLp0KdOxOo2cnBzs37+f5xiH%0Aw0F9fT0kJSUBvFmswmKxIC4uDhaLhcGDB2POnDmoqalBfX09rly5gtOnT0NGRoaJv4JQoOIXadbh%0Aw4fxww8/QENDA46OjoiPj8ewYcMwbNgwZGdn49KlSzAzM6O+NQw7cuQIbty40eK4/v37Y/r06QJI%0ARD4FDoeDVatWoaqqCuvXr2c6DmnBy5cvsXTpUmhqasLd3Z1nxzIi3JydnREREQFPT08EBgZCTEzs%0AveMDAwORl5cHLy8vASUkpHOgeU901dbWYuvWrTh9+jT8/PxoZVAHFBAQAADIy8tDZmZmq757kE/H%0A0tISlpaWPMdycnIwZcoU3L17FwAwefJkWFtbc4uSQUFBkJWVRXJyMl6/fo3p06cjNjYWjo6OAs8v%0ALKj4RZoVHR0NIyMjhIaGAniz3HLQoEFYuXIlAODWrVv45ptv8PXXXzMZs9MrLy9HcXEx9+dbt26h%0AX79+TXbhpFd0RMfLly+xbt06ZGZmIjQ0lHZUFQFr1qxBz549ERgYCDc3N6iqqmL27NmYPn16q1YT%0AEeYoKSnBx8cHK1euxNy5c7Fx40a+D3VKSkrg5+eHEydOYNKkSTAxMWEgLSEdE817oqGoqAjHjh0D%0AADQ2NiI2NhYXL15EamoqqqurERAQQA9/Orj+/fujf//+sLOzYzpKp9dS25vLly9jzpw5kJWVhays%0ALGbOnInLly9T8YsQfvLz8zF79mzuz6qqqnj27Bn35+HDh2Pq1KnYsWMHIiMjmYhIALi5ucHNzY37%0As4GBAVxdXfnu0vn48WNBRiMtKCgo4L4a0NjYiIMHD+Lo0aNIT09Hjx49EB4eDh0dHYZTktYyNDSE%0AoaEhMjIycPDgQWzfvh1+fn6YPHkyrKysoK+vz12aToSLhYUF/P394eXlBVtbWwwZMgQ6Ojro2rUr%0Aqqur8ejRI2RmZqK6uhrW1tbw8fFhOjIhIonmPdFWXFyMsLAwAG9W6iUlJXFfXTU1NcXIkSMZTEda%0AKywsDKdPn8bhw4ehoKDQ4vjc3FysXLkS69atw5gxYwSQkLzPkydP0K9fPwBvPofNyc7O5mnRoKen%0Ah9OnT7d7PmFGxS/SLGVlZVRWVnJ/HjBgAKKionjGqKur4+TJk4KORtrAw8MDDg4OGDFiBNNRyH9U%0AV1dz++VxOBw8efIEdXV1qKqqgrKyMq3WE1FjxozBmDFjkJOTg8jISMTHxyMmJgaysrIwNjaGvr4+%0AhgwZgsGDB0NKSorpuORf5ubmGDlyJI4cOYLz58/zzHeysrIwMDCAk5MTxo8fz2BKQkQbzXuibdCg%0AQbh16xaAN7uIBwcHY9SoUTh//jz27NkDOzs7HD58mHbqFHIJCQlQUlJqVeELANTU1MBisRATE0PF%0ALyFgZWWFxMREqKmp4fr16+BwOMjPz8fhw4e5/4bW1NSgsrISPXr04F7Xo0cPnreFOqP3N7YgnZqW%0AlhbS0tK4P48aNQpPnz7laW6fkZEBJSUlJuKRVrp37x5ycnKYjkH4UFdXR3x8POLj4yEuLo6tW7fi%0A2rVriIqKQl1dHWbOnIk7d+7wXNOanT2JcPj888+xfv16XLlyBXv37oWRkREuXbqEjRs3YtasWfSE%0AXAgpKSlhxYoViI+Px927d3HlyhWkp6fjxo0bCA4OpsIXIR+J5r2OR1paGtbW1oiJiUHPnj0xZ84c%0A/PPPP0zHIu+Rn5/f5hWW+vr6TT6bhBlvV3uJiYkhNzcXpqammDRpEiZNmoQjR44AeFP8YrFYYLPZ%0A3OvYbDZqamoYySwsqPhFmuXs7IzMzExcuHABADBs2DAMHz4cLi4u+Pbbb/HVV18hOTkZVlZWDCcl%0A76OgoNBkK2oi3PT09HD8+HHo6+tj/vz5PK+rvm95MxFObDYblpaW8PPzQ0ZGBo4ePYoVK1bA3Nyc%0A6WjkPdhsNrp3797qJ+OEkA9H857ok5eXR3BwMOTk5LBs2TLu8cDAQPTq1YvBZOS/ysvL2/w7UVFR%0AwYsXL9opEfkQtbW1cHd3h4KCAnbs2AEXFxf4+/vj2rVrYLPZ4HA4qKur446vq6vjKYZ1RlT8Is0a%0ANWoUfv/9d3zxxRfcYwEBATA0NMSlS5eQk5MDJycnngmOMC8+Pp5nNxBpaWme11eJaJCQkMCuXbug%0AoaGBpUuXciev2NhY9O3bl+F05ENJSEhg1KhRcHV1pa3ghcSQIUMQGxvb5HhlZSV8fX3x5MkTBlIR%0A0vnQvCf65OXl8cMPP+D27dv4+eefAQBmZmaQkZFhOBl5l4KCAsrLy9t0jZiYGGpra9spEfkQZ86c%0AQVlZGQ4cOAAbGxusWrUKTk5OOHz4MKSlpSEjI8NTsHzx4kWnf2OLil/kvcTFxXmWmysrK8PPzw/p%0A6em4evUq1q9f3+kryMKme/fukJaW5v4sJSVFk5WIYrPZ8PHxwdOnTxETEwMA0NTUpKbphHxCza0q%0AqaqqwpEjR3g2eiGEtC+a90RHWFgY31fntLW14erqSrs+CjENDQ3cvHmzTdf8+eef6NmzZzslIi15%0A8uQJ95Xxt9/Ns7OzMWzYMHTv3p07zszMDNnZ2QDevGZ+79497rl79+5hwIABgg0uZKjhPeGqq6tD%0ATU0NZGVlW9VfoaGhAVVVVZCTkxNAOvKhxMTEeJa80usDwuncuXPo1q1bk+Pq6urYsGEDbG1tGUhF%0AWuOPP/5gOgJpJ/TvJSHth+Y90TZ69Ohmz61cuVKASUhbmZubw9fXFzk5Ofj8889bHF9WVoakpCRM%0AmjRJAOkIP2lpafD19QXw/30QS0pKIC8vzzNOXl4eJSUlAAAjIyNERkbC3t4eNTU1iI6Oxty5cwUb%0AXMhQ8Ytwbdu2DXFxcbhy5UqrCloFBQWwsLCAr68vpk6dKoCEhJ/q6mokJSU1e76wsJD7uoCKigq3%0AESIRLioqKs2ec3BwEGAS8qmUl5ejpqYGCgoKtGqBEEL+g+Y9Qpjx5ZdfIjw8HG5ubjhy5AjPjoD/%0AVVdXh7Vr16KiogLOzs4CTEne5ejoiKlTp4LD4WDcuHEAgF69euHBgwc84woKCrgr9JycnHD8+HGY%0AmZmhvr4eLBYL9vb2As8uTKj4RbgyMjJgZmbW6pVcffv2xbhx45CYmEjFLwaVlpbC09PzvWNGjBgB%0A4E3/L9qimJD2weFwkJCQgOjoaNy+fRvV1dXccwMGDICZmRlcXFzQtWtXBlMSQgghn5a3tzeWLVvW%0A6fsJiQpJSUns27cPTk5OmDp1Ktzd3WFra8vzHbCxsZG7W/Uff/yBNWvWQENDg8HUnRubzea2Gnq7%0AKl1PTw/BwcG4efMmRowYAQ6Hg6ioKO73vp49e+LQoUPYt28f2Gw2li1b1unf2KLiF+EqKirCwIED%0A23TNkCFDkJiY2E6JSGv07NkTmZmZ7x1DfdlEy8KFC7F161bqrSBCysrK4O7ujoyMDMjKysLAwAD9%0A+/eHtLQ0SktLkZWVhQMHDuD48ePYtWsXTExMmI5M3nH//n106dKF51hZWRlYLBZu3ryJ169f872O%0AXgEh5NOgeU+0nThxAl999RUVv0TIwIEDcerUKaxduxZbtmyBj48PVFVV0bVrV1RVVSE3NxdVVVWQ%0AlpaGt7c3rcYUQiYmJtDS0oKrqyvMzc3x+PFjPHjwgNsvEQB0dHQQHBzMYErhQsUvwlVVVdXmFQm9%0Ae/dGUVFROyUirfXZZ58xHYF8QleuXGn2yzYRTmvXrkVGRgYWLVoEV1fXJoUU4E2z0q1bt2LJkiUI%0ADQ2FoaEhA0kJP0ePHsXRo0f5ntu3bx/f4ywWC1lZWe0Zi5BOg+Y90cbhcFrsF1xdXc2zIRNhXr9+%0A/RAVFYXr16/j3LlzePDgAV6+fAk2m40xY8ZAX18f06dPh6KiItNRSTNCQkKwbds2XLt2Db1790ZI%0ASEir+rh1VlT8IlzdunXDP//806ZrqqurISZGm4YS8qm97yaypqYG+fn56NevH63qEwLp6em4fPky%0Ali9fjsWLFzc7Tl1dHaGhoXBzc8PatWuRmppKXwSEAPVBJEQ40LwnGprr++Th4cEzp9nb22Pq1Km4%0Ad+8e1q5di6dPn2LAgAHYuXMntLS0BBWXtIKhoSE9kBMhKioqkJB4U8ZRVlbG3r17GU4kOlgc2sqI%0A/Gv58uUoLCxEVFRUq69ZtmwZ8vLyEBsb247JCOm4TE1Nm9zwP3v2DD179uRObAAwb948ODk54dKl%0AS/Dw8EB5eTnk5eWxa9cujB8/XtCxyTu8vLxw9epVXLhwged31pzi4mJMnDgRq1evxpw5cwSQkBBC%0AhAfNe6LN1dW1VbvC29raYty4cZg8eTK6d+8Oc3NznDt3DkVFRTh79iy9tSDkSktLERERgcmTJ9NK%0AItJh0MovwmVra4slS5YgNTUVZmZmLY7PycnBhQsXMH/+fAGkI6RjmjBhQqtuItXU1PDixQusWrUK%0AI0eOhLW1NRISErBixQokJSWhe/fuAkhL+Ll79y4mTJjQqsIXACgpKWHChAk4f/48Fb8IIZ0OzXui%0ALSQkpNVjDx48CElJSRw/fhxdunSBi4sLpkyZgv/973/0/UHIlZaW4qeffsLgwYOp+EU6DFr5RXgs%0AXLgQv/32G/z9/WFsbNzsuL/++gvz5s1DaWkpkpOTafcyQgQgMDAQZ86cQUJCAsTFxdHQ0AAbGxtY%0AWVlh6dKlTMfrtMaMGQM3Nzd89dVXrb7m4MGDOHz4MK5evdqOyUhblZeXIzY2Funp6Xj27Bmqqqog%0ALy+PAQMGwNDQEJMnT6ZXrggRIJr3RNtXX30FXV1drFq1ints7969uH37NsLDwxlM1rl98803LY6p%0Arq7Gr7/+imHDhkFZWRnAm1eTg4KC2jse+cTi4+NhamoKWVlZpqMwjlZ+ER579+7FvHnzuLtGzJgx%0AA9ra2tydP3JycpCcnIyoqCjU19cjODiYCl8Ma673QlupqKhg+/btn+TPIu3j2rVrsLW1hbi4OABA%0AXFwcU6dOxeXLl+lLAIPKy8vb/PqGgoICSkpK2ikR+RDR0dHw8fFBZWUlZGRk0L9/fygpKeH169dI%0ATk5GbGwsduzYAW9vb5ibmzMdl5BOgeY94VNRUYHU1FRMmzatyTkOhwMvLy+sXr0aysrKyMnJabLC%0Aa+TIkYiOjhZUXMLHpUuXwGKx0KVLFygoKPAd09DQAAB4/vw5iouLAby/Lx8RXh4eHkhMTIS6ujrT%0AURhHxS/CQ05ODseOHcOPP/6Io0eP4ty5c03GcDgc6OrqYtOmTdDU1GQgJXmXjIxMs5PR48ePUVpa%0AiuHDh7f451DjbWa8evUKx44d43sTX1tbiwULFmDz5s1QU1PD06dPoa2tzTNGW1ubnp4yjMPhtHnj%0Aj7crGIhwOHDgAHbv3o2RI0di6dKl0NfX5/mdNjY24vr16/jxxx+xbNkybNq0CV9++SWDiQkRXTTv%0AibZ//vkH69at41v8OnXqFOLj4/HVV19BWVkZpaWlUFJS4hnTrVs3lJaWCiou4SM8PBwBAQG4e/cu%0AbGxssGTJEkhJSfGMefr0KSwsLODt7Y1JkyYxlJR8CvSi3/+j4hdpQlJSEqtWrcKiRYtw9epVZGVl%0A4dWrV2Cz2VBRUYG+vj6GDh3KdEzyr/f1Xti9ezdu3ryJ4OBgASYibfHq1Sv89NNPfL8EhIWF4e7d%0Au9xeUmVlZejWrRvPGCUlJZSXlwskK2nes2fP8Pvvv7dpPBEOWVlZ2Lt3L7788kts3ryZ7xgxMTGM%0AGzcOY8eOxZo1a7Blyxbo6+tDVVVVwGkJEX0073VMN27cgI+PD9zc3LgPxzkcTpN+mOLi4vRlnGH6%0A+vo4duwYLl++jK1btyI+Ph5eXl48PZ9plZdwqqioQFJSEuzt7ZucKy8vx9q1a+Hn50eLGppBxS/S%0ALDk5OVhaWsLS0pLpKIR0OsnJyQgICIC3tzf69u0L4M2NSGNjI8+4xsZGukERAoGBgQgMDGz1eA6H%0AQ783IREeHg4VFRVs2LChxbEsFgvbtm1DRkYGwsPD8f333wsgISGdA817ouvKlStYtWoVJk6ciMWL%0AF3OPf/bZZ3j58iXP2OLiYsjJyQk6IuHDxMQEBgYG+Omnn7BixQpMmTIFGzZsoN5QQuyff/7Bhg0b%0A+Ba/ampqcPnyZdTX1zOQTDRQ8Ys0y9raGt999x3Gjh2Luro65OXl0W4fhAhAVFQUtm3bBhcXF57J%0ATUFBge9NZHP9Gohg+Pr6Mh2BfISMjAxMnjwZkpKSrRovLS0NS0tLpKWltXMyQjoPmvdEz+3bt5Gf%0An4+EhARcunQJM2bMwJYtW3jGqKqq4t69exg3bhz32P3796GmpibgtKQ5UlJSWLVqFUxNTbF27VrY%0A2tpi9+7d1NOZdEhU/CJc/12JkJOTg3/++QfAm+1up0yZggMHDsDIyIipiKQZ9fX1YLFY3IawRLRw%0AOBwkJCQgPz8fiYmJePToEdzc3LBkyRKecerq6rhx4wbPTqw3b96kBpYMmz59OtMRyEcoKipC//79%0A23SNuro6Tp061U6JCOn4aN4TbRwOB46OjtzXF42NjbFly5Ym/S8NDAwQFxeHhQsXcntdxsXFUQ8p%0AIaSnp4fY2Fh8//33cHJygqOjI62wJB0OFb8I14gRIzB06FBoa2tj2LBhTc7T+/nC69KlS3B3d0fX%0Arl0xbNgwGBgYwMbGBtOnT4epqSnT8UgrrF69mvvfRkZGfHfxHD9+PCIjI7F48WJIS0ujqqoKcXFx%0AcHBwEGRUQjoUGRkZVFdXt+kaeu2KkI9H857oYrFYOHXqFAoKCnDx4kXEx8fD3t4e+/btQ69evbjj%0AHB0dER4eDjc3N1hZWSExMRHPnz+n35+QkpWVxe7du6GlpYU9e/YwHYeQT65t21ORDi08PByWlpZ4%0A8eIF/P39AQDff/895s6diwMHDoDFYqGoqIjhlKQ5LBYLNjY2qKqqwu7du/HFF18gODgYvXv3Zjoa%0AaQGLxcKvv/6KmJgYLFu2DA8ePICNjQ2ysrJ4xn355Zeorq6Gk5MTgoKC4OTkhOrqasyaNYuh5ORd%0Ae/fuhZ+fH/fnuro6BtOQ1lJXV8etW7fadM39+/e5PYkIIW1H857oGzp0KMzMzLBt2zacPn0aHA4H%0A9vb2ePr0KXdMz549sXPnTmRmZsLDwwO//fYbdu/ejZ49ezKYnLRk/vz52L9/P6ZNm4Y+ffowHYeQ%0AT4aKX4RLR0cHc+bMwa5du5CSkgIAWLBgASwsLJCXlwcOh4N169Zh+PDhcHBwwObNm3HmzBmGU5O3%0AxMTEsG7dOkREROD06dOor6/HuXPnMHnyZMTExDAdj7RAUVERQ4YMwZIlS5CYmIgBAwZg9uzZuHPn%0ADs+Yffv2oaSkBP7+/qioqEBQUBD1PhES/fv3R3p6OgAgMTERZmZmeP78OcOpSEtMTU2RmpqK7Ozs%0AVo3/66+/cPbsWXzxxRftnIyQjo3mvY5DTU0NR44cgYqKCubNm4fi4mLuOTMzM1y5cgWxsbFIS0uj%0ANxKE0KJFi3D79m0Ab1Y2V1VVYdy4cfD19cXQoUMZTkfIp0PFL8J18+ZN1NTU8Bzr378/5syZw93+%0Afffu3QgODoalpSXKy8sRFxfHRFTSAhUVFQBASEgIjIyM4OXlRU25RYiioiKCg4NhYGCARYsW4dmz%0AZ9xzw4cPx/nz5/Hbb78hJSUFurq6DCYlAPD06VO8evUKkyZNwtOnT/H999/Dx8cH7u7u3M8iEV5O%0ATk5QVFSEq6triwWwvLw8LFiwAFJSUnBxcRFMQEI6AZr3RAu/ViifffYZ9u/fj+rq6iaN77t06QJN%0ATU106dJFUBFJG6SlpSE3NxfAmw0lRo0ahYyMDGZDEdIOqOcX4Zo/fz7q6uqgoaEBbW1tAG9u9Gtr%0Aa7m9TeTl5aGvrw99fX0mo5IWyMjIQEJCAo2Njfjxxx8RGhqKXbt2oaGhAevXr2c6HvkPfjeRkpKS%0A8PPzg7W1Nby9vXHgwAGe87RNuPCwsLAAi8WClJQU6uvrcfHiRZw4cYJeFRARsrKyCAkJgYuLC+zs%0A7DBjxgxYWVlBU1MTcnJyqKysxMOHD5GcnIxTp06hsbERISEhtBMWIR+B5j3R1bNnz2b7QSkqKsLT%0A0xOlpaUCTkXaYvLkydDR0Wm2z3NDQwNqa2sZSEZI+6LiF+G6ceMG/vzzT9y9e5e75DwkJAShoaHQ%0A0tICi8XC1atXIScnh0GDBtHTGyEnJyeHwsJCAG9eX+3SpQs2b94MdXV1ODk5MZyOvNW3b1+cOHGC%0A7zkpKSl4e3ujqqpKwKlIW1y9ehXy8vKora2Fubk5Jk+ejBkzZmDJkiVwcnLC/53PPnQAACAASURB%0AVLF331FRXev/x98DSJcWxIINjDqggCKWINhQIRojtqixEY1eNRo1GsuNXWPXWEhiTKKxRWyxxBJb%0AfsZEbFEDKnivihqiBrBQVRCY3x9e55uRIihwZuB5rXXXZfbZM+vjmsA+5zln721iIkOtvqtXrx67%0Ad+9mxowZbN68OdffSY1Gg7e3NzNmzKB27doKpBSidJBxz7BZWVnRoUOHPI936tSpBNOIlzFq1Cgi%0AIiLYu3cvCxcuRKVSsWTJEk6ePIlarUalUpGVlaV0TCGKnJyRCy0jIyPUajVqtZp33nmH7du3M2vW%0ALNRqNceOHeOPP/7QPtGQnp5OtWrVaNq0qXZKpNAvNjY22uIXwLvvvktMTAzz5s3Dy8sr1zs9ouSZ%0AmprmO4XDz8+vBNOIl+Ho6AjAjh07cHV15d///jfNmjVj7ty5BAUFycK+BqJy5cqsXLmSW7duceLE%0ACWJiYkhJScHc3BxnZ2eaNWuGWq1WOqYQBk/GPSGUFRQURFBQEPB0cx4PDw8CAgIwNzdn165daDQa%0Ahg8fTo0aNXBzc8Pd3R0vLy98fHwUTi6e+eWXX3K0JScnK5DEsEjxS+TLyMgId3d3nJycWLp0KVOm%0ATKF58+Zcv36dy5cv6xRXhH6xtrYmPj5ep23ChAmcO3eOyZMns337doyNjRVKJ0Tpk5CQQLNmzYCn%0Ai6i3bNlSfscMkLOzM927d1c6hhBCCFEs4uLitDfmypUrB4CXlxfBwcEkJCTg7+/PxIkTsbKyIioq%0AiiNHjrBr1y52796tZGzxPxqNhqFDh+Y6ffzZUkUid1L8Ennq0aMHlSpVytGuUqlwdXXF1dVVgVQi%0ANxUqVKBFixY6bc8/+QVPB7hx48YxdOhQrly5Ik8xCFGERowYofNaCl9CCCGE0DctW7bEyckJT09P%0APD09AUhJSQH+r3ji4uKCn58fXbt2VSynyKlatWr8+OOP+faR9RHzptLkVjIU4jmZmZkcPXoUDw8P%0AmcJjIHbv3s3rr7+Ou7t7jmOXL1+WwpcQxSAzM5Po6GhiY2NJSkriyZMnmJub4+DgQK1atXBxcVE6%0AosiHRqPhxIkTnDlzhnPnzvH333+TmJjIw4cPsbW1xc7Ojlq1atG4cWP8/f2pUaOG0pGFEKJEhYaG%0AFsnn2Nvbyxq0Crl79y4RERHadZ5PnjyJSqWiUqVKeHl5ceDAAcaOHUvnzp2pUKGC0nHFK3Jzc2Pf%0Avn1yDooUv0Q+hgwZwvDhw2nQoAHZ2dmkp6djYWGhdCwhSpVJkyYVyec4OTkxZsyYIvksUXh///03%0Ay5Yt48CBAzx69CjPR9ErVqxI7969CQkJwczMTIGkIjfp6els3LiRDRs2cPv2bapUqYKPjw9VqlTB%0Azs4OKysrHjx4QGJiIv/5z384d+4c6enp+Pv7M2TIEBo1aqT0P0EIgyHjnmFr2LBhvscfP36MmZnZ%0AC6dfubq6sn379qKMJl6SWq1m4sSJODs7c/z4ccLCwrCysiItLQ0HBwfUajU+Pj4MHz5c6ajiJajV%0Aavbv3y/FL2Tao8jHsWPH6NChAw0aNOD+/fu0bNmSNWvW0KRJE6WjCVFqXLx4Mc9j2dnZxMTEULVq%0AVczNzfP9nGrVqhV1NFFAN27coHfv3qSkpBAQEEDz5s1xcXHBwcEBU1NTnjx5QmJiItevX+f48eOE%0AhoZy6NAh1q1bJ7vm6oFz584xadIkEhMT6dmzJ++88w5Vq1bN9z1ZWVmcOHGCdevW0b9/f3r37s3H%0AH38sBU0hCkDGPcN2/vz5PI8lJyfTpEkT1q1bp51OJwyDnZ0d7dq1o0GDBoSFhbFs2TLc3d2Jiooi%0AOjqau3fvKh1RvKQjR47IzK3/keKX0HrzzTfx9PTEw8Mj150As7KyyMjIUCCZEKVXfvP2n51ELl68%0AWE4i9diCBQtQqVRs376dunXr5tnP29ubbt26cfnyZUJCQli2bFmRPQEhXl7//v0JCQlhxIgRL7zY%0AfsbY2Bg/Pz/8/PyIjo7m3//+N6tXr2bYsGHFnFYIwyfjXukli20bJl9fX2xsbADd79DBwUE71gnD%0A5ezsrHQEvWGkdAChP0aNGoWDgwN79+5lwIABqFQqlixZwsSJE9mzZw8qlYqsrCylYwpRZshJpGE4%0Ac+YMffv2zbfw9U9qtZo+ffpw4MCBYk4mCuL7779n3LhxBS58Pc/NzY2tW7fSvn37Ik4mRNkj417p%0Ac+HCBQYMGKB0DJGP1atX06ZNG+DphlkTJ06UJysNVGpq6gsXxC/LpPgltIKCgpgwYQKbNm3i999/%0AR6PREBAQgL29Pbt27UKj0TB8+HA6dOjA2LFj+fbbb/n999+Vji1EmfL777/Ttm1bpWOIf8jOztbe%0AMS2o1157jQcPHhRTIlEYuT1dcv/+fS5fvkxERAQ3b94kOzs7388wMTGhVq1axRVRiDJNxj39c/To%0AUYYOHZqjvVy5cnTo0AF7e3ttm0aj4fTp0zx+/LgkI4pCmDFjBv/9738BMDU1JSQkRDZ0MVDx8fGM%0AHz9e6Rh6S4pfQisuLk77c7ly5QDw8vJiwoQJrFq1CoCJEyfy/vvvY29vz5EjR5g5c6YiWYUoTfbu%0A3Uvnzp1ztJuZmTF48GCdefpmZmbcunWLhw8flmREkQ8PDw927dpFZmZmgfprNBp++uknatasWbzB%0ARKE8evSIr776ivbt29O8eXO6dOlCr169CAoKokmTJowdO5Zr164pHVOIUkHGPcOWkJBAREREjnZz%0Ac3OWLFmi89SQtbU1AElJSSWWTxTOpk2biIqKAp7uBNm8eXMiIyMVTiVE0ZM1v4RWy5YtcXJywtPT%0AU3snPCUlBfi/x9BdXFzw8/Oja9euiuUUorR5+PAh8fHxOdpNTU0ZO3asTlv58uWBp+uiyGLp+mHk%0AyJEMGDCAvn37MnLkSJo2bYqJSe7Da2RkJKGhoZw5c4Z58+aVcFKRlzt37jB48GCuXr1KjRo16NOn%0AD9WrV8fCwoLExESioqI4evQoBw4cYPLkyfTq1UvpyEIYNBn3SqcPP/yQYcOG4ebmpm2zsLBAo9GQ%0Ampoqi27ricGDB+Ph4YGnpyf16tXLcfzevXskJycrkEwUxI0bNzh69CgajYaWLVvi6upaoPfFxsYS%0AEhLCkSNHijmh/pLil9D67bffiIiIIDIykvDwcADmzJnD6tWr8fLyQqVScfnyZerWrUuFChUUTitE%0A6detWzcmT56ss624ubm59iRS6IdGjRqxatUqJk+ezPvvv4+pqSnVq1fH0dERU1NTMjMzSUpK4s8/%0A/yQlJQULCwsmT56c61MPouRpNBpGjx7Nn3/+yaxZs+jevXuu6w6lpKQwb948ZsyYgbW1NW+99ZYC%0AaYUo3WTcM2xHjx7lnXfe0Wl7NptENs3SH82aNSMiIoLt27cTFxeHSqVizZo1xMbGUrt2bVQqlay/%0Ap6e2b9/OtGnTtLMNFi9ezLRp0+jRo8cL3/vkyRNu375d3BH1mhS/hJajoyMBAQEEBAQATxdlnjBh%0AAs7Ozhw/fhyNRsOXX37JokWLcHBwQK1W4+Pjw/DhwxVOLkTpdOXKFdLS0nTanp1EPnnyRIlIIg++%0Avr4cPHiQY8eOER4ezvXr14mPjyc9PR1jY2NsbGxo1aoVPj4+BAYGYmtrq3Rk8T8///wzERERzJo1%0AK9+Tx/Lly/Ppp59ibGzMtGnT8Pf3l+9RiCIm417pY2T0dJWdF62dKErOoEGDtD/HxcXRsmVLatas%0AyZUrV9i4cSMA48ePx93dHXd3d9zc3KhXr54sgq+wa9euaQtdz9bc+/zzz5kxYwbe3t6y9mgBSPFL%0A5MvOzo527drRoEEDwsLCWLZsGe7u7kRFRREdHc3du3eVjigK6Pz584SHh5OamoqzszPt2rWTx88N%0A0LM7cXISqX9MTExo06aNdsckYRj2799PjRo1CnTXFGDChAkcOHCAzZs3M2TIkGJOJ4SQcc+wyfen%0Af7KysjA2NgbQXgu0bt2a4OBgEhIS8Pf3p3v37piYmBAVFcXOnTspV64chw8fVjJ2mff9999Tr149%0Apk2bpm2bOXMmUVFRbNy4kalTpyqYzjBI8UvkydfXV7uD2T8ffXVwcMDPzw8/Pz+loolcNGnShGnT%0AptGxY0eddo1Gw8SJE9m9ezcajUbbvmDBAqZMmVLgCz6hH+QkUr9lZmYSHR1NbGwsSUlJPHnyBHNz%0AcxwcHKhVqxYuLi5KRxTPuXDhAv7+/gXub2VlRevWrfnll1+k+CVECZBxr3T45zmoUJa3tzfu7u46%0A6zw/8+z3rXHjxjrXes/WgRbKOX36NP3798/R/s4777B+/XoFEhkeKX6JPK1evVr7s42NDRMnTpTH%0AXfVYcnJyrlMC1q5dy65duwgKCmLkyJFUrlyZ6Oho5s2bx/Tp06lVqxbe3t4KJBavQk4i9cvff//N%0AsmXLOHDgAI8ePcr1+1GpVFSsWJHevXsTEhKCmZmZAknF8+7du1foLd3VajW//PJLMSUSQuRGxj39%0AkpWVlWNHQI1Gw/Xr17U3z+Fp0UTWj9Iva9euJTIykoiICJYuXQrAlClT2LZtGx4eHqhUKu7evYtG%0Ao9F+d882nhDKuXXrVq47hbu4uHDr1i3ta41GwzfffKPzN/PZskZlnRS/RIGYmpoSEhKidAzxEjZt%0A2oSbm5t2cIOnC3SvWbOGt956i9WrV0vxSw88efKE/fv36wxU2dnZnDlzRmfHnbS0NDmJ1DM3btyg%0Ad+/epKSkEBAQQPPmzXFxccHBwQFTU1OePHlCYmIi169f5/jx44SGhnLo0CHWrVsnO5fpgbS0NKyt%0ArQv1HhsbG9kJS4hXJOOeYUtOTqZnz546bRqNhk8//VTn+/pnAUXohwYNGtCgQQPta7VazcCBA7G3%0At+fkyZPaWSPTp0+ndu3aqNVqGjZsSNeuXRVMLdLT03UKy8/Y2Njk2FDis88+0/6sUqmoVq0aderU%0AKfaM+k6KX+KFAgMD+fbbb6latarSUUQhPX78mJs3bzJp0qQcx6ytrXn77bfZtm2bAsnE81JTUxkz%0AZkyO9q+++kqBNKIwFixYgEqlYvv27dStWzfPft7e3nTr1o3Lly8TEhLCsmXLcv3dFCXrZS7MVCqV%0ATMES4hXJuGe4WrVqxbp16wr1HlmMW7+5uLgQHBxMx44d8ff3JzQ0FCcnJ6Kjo4mOjubYsWNS/FKY%0AlZUV9+7dy9F+7949nZupKpWKS5cu5egXExNTrPkMgRS/xAvdvHlTdtgxUI8fPwbA2dk51+OVKlWS%0Apxf0QMeOHfH19S3UeypUqFBMaURhnTlzhvfeey/fwtc/qdVq+vTpw/bt26X4pScuXrxYqKfwLl68%0AWIxphCj9ZNwzbBUqVJDvoxSpUaMGJiZPywLPbgaZm5vnuiaYUI6LiwtRUVE5/nZevHhR1pQtICl+%0AiVeWlJTEli1bGDx4sNJRyrx169YRHh6Ora0ttra2WFhYoFKp8lwn46+//pJpV3rA0tJSvgcDlp2d%0Anetj6Pl57bXXePDgQTElEoW1YcMGNmzYUKj3yDQeIV6ejHtC6I8DBw5of7aysqJfv35S3NRD/v7+%0AhIWF0b9/f0xNTYGnDzqEhYXJU3kFJMWvMi45OZng4OAcJ/EqlYo1a9bkWODey8tLp8+uXbvIyspi%0AyZIlUvxSWIsWLUhJSeHSpUskJSWRkpJCeno6kPsOLVlZWRw8eLDAT6sIIXLn4eHBrl276NWrl/bO%0AaX40Gg0//fRTrouWipJX2Kk7QgghRGmRnp5OcnIy9vb2mJiYYGFhwSeffKJ0LJGLfv368f333xMS%0AEkL//v3RaDSsXbuWR48e0bdv3xz9k5OTiY+P176OjY0tybh6SYpfZVy5cuVo27Yt8PQCIDg4mPLl%0Ay7NhwwYyMzNz9E9PT6d///7Y2dmxYsUKWfNEj6xatSpHW0ZGBklJSVhYWOQ4du/ePfr160fDhg1L%0AIp4QpdbIkSMZMGAAffv2ZeTIkTRt2jTPIlhkZCShoaGcOXOGefPmlXBSkZsmTZooHUEIIYQoUf/5%0Az3+YM2cOv//+O9nZ2ZiamtKmTRvGjx9P5cqVlY4ncmFra8vKlSsZPXo0o0ePBqBKlSp89dVX2NnZ%0A5ej/448/MmvWLO1DLrL5BKg0sm+w+B+1Ws3+/ftxcXEp1M8ajYaOHTsSHR2t9D9BCCEUER4ezuTJ%0Ak7lz5w6mpqZUr14dR0dHTE1NyczMJCkpiT///JOUlBQsLCwYO3Ysffr0UTq2AA4dOkS7du1e6TNS%0AUlK4cuWK7JwrhBBC7/3555907dqV9PR0AgICcHZ25vbt2xw9epTy5cuzdetWKlasqHRMkYfs7Gyi%0AoqLQaDS4u7tjbGysPRYTE6O9Lr9z5w5Xr17N8X5/f/+SjKtX5MkvoaOsV4NLu7S0NA4dOkTTpk3l%0Aro4QRcjX15eDBw9y7NgxTpw4QUxMDPHx8aSnp2NsbIyNjQ2tWrXCx8eHwMBAbG1tlY4s/mf8+PHa%0Au90vc7J/+PBhZs2aRUhIiBS/hBClXqdOnQrUr06dOowZM4Zhw4blerxJkyZMmTKlKKOJAvryyy/J%0AzMzkhx9+oHbt2tr22NhY+vXrx4wZM/jiiy8UTCjyY2RkRP369V/Yr3LlynK99xwpfgkd8iBg6Xbv%0A3j0mTZrE8uXL5Y+hnmjYsGGBis716tVj1qxZeS5o2aJFC5YuXVrU8UQhmJiY0KZNG9q0aaN0FFEI%0Au3fvZuLEiQQEBBAYGEjPnj1p0KCBdjHZ3Ny9e5eff/6Z9evX8+effzJ69Gjee++9EkwthOGScc+w%0A1atXr0Dfn7OzMxkZGVy5ciXXglnVqlWLI54ogPDwcN5++22dwhdAtWrV+OCDD5g2bRqJiYm5TqUT%0A+k+u5/MmxS8hSonZs2e/sE9KSgoajYatW7dy6tQpbfvkyZOLM5rIx8CBAwt0Eunk5ER2djYPHz5k%0A6NChOY67uroWRzzxipKTkzl9+jRxcXGYmpqiVqvx8PBQOpb4h2rVqrFhwwYOHjzI2rVr6d+/P2Zm%0AZnh4eODs7Iy9vT3m5uYkJSXx4MEDLl++zM2bNzE3N6dLly588cUXOTaHEULkTcY9w1aY9SpjYmJQ%0AqVQsXLiwGBOJwrp79y516tTJ9ZinpyfZ2dlcvXoVHx+fEk4mXlX16tU5cuSI0jH0lhS/hCglNmzY%0AoLOgYV5UKhXHjh3TeS3FL+WMHDmywH2fnUQ+W+RS6IetW7eSlpZGSEiITvvKlStZuXIl6enp2t9J%0AlUpF3bp1mTNnDu7u7gqkFblRqVQEBgYSGBjIjRs3OH36NOfPn+fOnTv85z//4dGjR9jY2GBnZ0fr%0A1q1p3LgxTZo0wdraWunoQhgcGfcMW3h4ONevX39hP0dHxxxPFgn9kJWVlef49dprrwHw+PHjkowk%0AioiJiQnOzs5Kx9BbUvwSopT49NNP+fLLL0lNTWXs2LF07949x53VmzdvEhgYyPLly2nfvr1CScU/%0A7dmzh6ioqBf2q1KlCr6+viWQSBTWl19+yVtvvaXTtnr1apYuXYqXlxcDBgzA1dWVrKwsLly4wDff%0AfEO/fv0ICwuTCwM9VLNmTWrWrMk777yjdBQhSiUZ9wzbtm3b2Ldvn/a1SqXK9aZr/fr1WbBgQUlG%0AE4Xw8OFDEhMTc7QnJSUBT9cJzu24TIXUT2lpafTo0YO5c+fi5eWldBy9JcUvIUqJbt26ERwcTFhY%0AGAsXLmTr1q1MmzaNevXqafvIhgb6548//uDnn3/Wvo6Li6N8+fJYWlrq9FOr1XIRoKfu3r2b4y7b%0A6tWr8fHxYe3atTq78NSrV4+33nqLXr16sXjxYlauXFnScUURSE9P5+DBgwVe+FkI8X9k3DNsS5Ys%0AYcmSJdrXzZo1Y+LEiQQHB+foGxMTU5LRRCHMmjWLWbNm5Xk8r6cto6OjiyuSeAXZ2dnExMTw8OFD%0ApaPoNSl+CR2FLY7kdbdHKMPY2Jg+ffoQGBjI3Llz6dmzJ//617/44IMPMDIyUjqeyMXkyZN1pp3K%0ASaThsba2JjU1Vfs6JSWFu3fv8tFHH+kUvv7Zv3v37qxYsaIkY4oi8Pvvv7Njxw4OHDhAWlqaFL+E%0AeAky7pVumzZt4o033qBmzZpKRxF5GDFihNIRhFCEFL/KuNTUVJ11akaOHImZmVmBi2AFWWRdlDxH%0AR0cWL15Mu3btmDZtGsePH5fFRg3UZ599xptvvolarVY6ishDgwYNOHz4MIMGDQLAysoKU1PTfG8M%0AZGdnl1Q88YpiY2PZtWsXO3fu5NatWxgZGdGsWTM6duyodDQhSiUZ9wzbt99+i4WFhRS/9JgUvwxT%0AftfdGRkZAGzcuPGFC947OjrmuolIWSDFrzLOyMgIFxcXAO3/P/u5fPnyOfp7eXlhbm4OPN0NJCUl%0ARfuz0D9BQUF4eXkxbtw4unbtytChQ2Xqo4H56aefqFGjhlwE6LHBgwfTt29fQkNDGTFiBEZGRgQH%0AB7N161aCg4NzPP2VnJxMWFiY/N3UY2lpaezfv5+dO3dy9uxZ4OlaYJMnT+bNN9/EwcFB4YRClF4y%0A7hk2Ozs77bpRQoii88/p4rmpUqUKUVFRL1xTsUaNGlL8EmWTpaVloZ4I2rx5s/bnLVu2FEckUcQq%0AV67MunXr+PTTT1m4cKEUvwyMra0tycnJSscQ+WjYsCGzZ89m6tSpnDx5kn79+vGvf/2LZcuW0b9/%0Af0aMGIGrqyv379/n1KlTrFmzhgcPHsjTmHpGo9EQHh7Ojh07OHLkCI8ePcLFxYVRo0axdOlSgoKC%0A6NOnj9IxhSj1ZNwzLDNmzNDZvdjS0lLWHRKiGLyo+CVeTIpfQpQBxsbGTJ06lXr16rFz5055akGP%0ArVq1iqpVq2pfW1hYkJaWpmAiURBdunShXr16LF26lLFjx5KVlYWxsTFZWVkMHDhQ20+j0VC7dm0W%0AL14su/HoiWvXrrFz5052795NXFwcDg4OdOvWjc6dO+Ph4QHA0qVLFU4pROkl455hCwwM1Hltbm7O%0A48ePFUojCqIg61UaGRlhZWVFzZo1adOmDW3bti2BZKIoZWZmsmHDBgIDA6lcubLScfSCFL/EC3Xp%0A0iXXKZDC8HTr1o1u3bopHUPk4/mpcGZmZtp5/EK/1alThy+++ILExEROnTrFlStXePDgAenp6VhY%0AWODs7Iy3t7dMd9QzHTt2xMzMjLZt29KpUyf8/f1z3ahACFE8ZNwrXYyNjXW+P9kYS//Y2dkVqF9i%0AYiKHDx/mhx9+wNvbm5UrV2JjY1PM6URRMTExYdmyZVStWlWKX/8jxS/xQnPnzlU6giiAgwcPvrDP%0AP+/iyB9BwyAnkYbHzs6OwMDAHHfDhX5yd3cnKiqKX3/9FSsrK6ytrfHx8VE6lhBllox7+i07O5u/%0A//47z+MZGRlkZWUBYG9vL4ur66H169cXuG9WVhb/7//9PyZNmsS8efOYM2dOMSYTL3Ljxg327NmT%0A6zE/Pz8aNGig0+bk5MT9+/dLIppBkOKXEKXEhx9+iEqleuFJ4rM1v+rUqcPYsWNp0aJFScQTecjI%0AyCAiIiLP40lJSWRmZgJPBzApRuufTp064efnh6+vL40bN9ZuCiIMww8//MC1a9fYsWMHP/74I1u3%0AbqVy5cp06tSJzp074+rqqnREIUoVGfcMW0JCAm3atMlzDVmNRqPdREuKX4bP2NiYtm3bEh0dzYYN%0AG5SOU+bduHGD0NBQLCwsdNozMjKwsrLKUfwqX768rKH4D1L8EqKUWLdu3Qv7aDQakpKSiI2NZe/e%0AvQwdOpTly5fLPH4FPXjwgH79+uVbuHy2kKy1tTVdunQpyXiiAO7fv8+aNWv47rvvKFeuHN7e3jRv%0A3pzmzZvrLAIs9FetWrUYN24cY8eO1S56v27dOlatWoWbmxsqlYrs7GylYwpRKsi4Z9js7e0JDQ3N%0At0+1atVKKI0oKeXLl5dNs/SESqXi/PnzOm3BwcG59rW0tOTRo0clEcsgqDTyLHGZd+/evSL5HGNj%0A4wLPIRfKy87OZvDgwSQkJLB7926l45RZmZmZXL16Nd8+9vb2VKxYsYQSiZdx9epVTp06xYkTJzhz%0A5gxJSUmoVCrs7e154403tE+GyfdoOB4+fMhPP/3Ezp07OXPmDEZGRnh7exMUFETbtm3luxTiJcm4%0AJ4ThOX36NKmpqbRp00bpKGXa0aNHGTZsGNHR0TrtwcHBdO7cmffee0+nfciQIbz++uuMHz++JGPq%0ALSl+CdRqdZFU8l1cXNi3b18RJBIlZePGjSxcuJA//vhD6ShClBoajYbLly9z4sQJTp06xe+//05a%0AWhoqlQpXV1ftU2FNmjTJ8di60E937txhx44d7N69mxs3bmBkZISnpydhYWFKRxNCCCFEGVHY4tfw%0A4cNxdnbmk08+KcmYekumPQrmzJlTJMUv2RHS8Dx48EB2nhOiiKlUKtzc3HBzc2PgwIFkZ2cTGRnJ%0A6dOnOXXqFNu3b2f9+vWUK1eOyMhIpeOKAqhcuTLDhw9n+PDhRERE8MMPP/DTTz8pHUsIIYQotDVr%0A1rzU+1QqFSEhIUUbRhQrExMT7QYUQopfAujatavSEYRChgwZIk+eCFHMjIyMqFKlCk5OTjg6OlKp%0AUiViYmJ0djMThsPLywsvLy8mT56sdBQhhBCi0ObPn/9S75Pil2F6toGIkOKXEKXS/fv3sba2xtTU%0ANM8+hw8fZsGCBcTGxjJo0KASTCdE6ZeWlsapU6cIDw/nxIkTxMTEoNFosLe3x9fXl0GDBtG8eXOl%0AY4pXUK5cOaUjCCGEEIV25MgRpSOIYrBv3z7++9//6rRdunQJX19fhRLpHyl+iXylpqZibm6OiYn8%0Ap2II9u/fz8KFC7lz5w4qlQovLy+mTJmis+Pc5cuXmTNnDmfOnMHR0ZEZM2YomFiI0iErK4vz589z%0A4sQJwsPDuXDhApmZmZQrV46GDRvSuXNnmjdvTr169ZSOKoQQQry0F+30vN4ADwAAIABJREFUWFD2%0A9vb06dOnSD5LFI6zs7PSEcRLsrS0pGbNmjnanZ2diYmJybGOs6mpKRUqVCihdPpPFrwXOm7fvs26%0Ades4duwYN2/e1G7t7ujoSOPGjenduzeNGzdWOKXITXh4OIMGDaJChQq0bduWrKwsjh07xqNHj9ix%0AYwd2dnYsXLiQzZs3Y25uzvvvv897772Hubm50tHLtEmTJhXJ5zg5OTFmzJgi+SxROEOHDuX06dPa%0AraRlUXshhMibjHuGrWHDhnkee/LkCRqNJt+ZB8+4urqyffv2oowmhBD5ksd5hNbBgweZMGECT548%0AoU2bNgQFBeHk5ERycjJ//fUXhw8fZv/+/fTu3ZupU6cqHVc8Z9WqVVSsWJHdu3djY2MDPJ16NWjQ%0AIL755hv++9//cvbsWXr27MnIkSNxcHBQOLEAuHjxYp7H7t69y+PHj6lateoLP6datWpFGUsUwrFj%0Ax8jOzsbW1pZWrVrh5+dH8+bN5XdMCCFyIeOeYTt//nyexxYvXsy5c+fYuHFjCSYSQoiCkSe/BADX%0Arl0jODiYli1bMm3atFwfj8zIyGDdunUsWbKEcePGMXDgQAWSirw0atSIAQMG8OGHH+q0h4eHM3Dg%0AQGxsbPjiiy/w8fFRKKEoLDmJNAypqamEh4fz22+/8dtvv3H79m2MjIyoU6cOzZs3x8/Pj0aNGhXo%0ATrgQQpRlMu4ZNvn+hCh+d+7coXLlyq/8OXFxcVSsWLEIEhkOefJLABAWFoazszNLly7Nc30vU1NT%0A3n//fRISEvjuu++k+KVn0tLScp3DX6tWLeDpzo5S+BKi6FlbW9O+fXvat28PPL2Z8Ouvv/Lbb7+x%0AceNGVq9ejZmZGT4+PtrpkHXq1FE4tRBCCCGEMDQdO3ZkwoQJ9OzZ86XeHx8fz5QpU/Dw8GDEiBFF%0AnE6/GSkdQOiHa9eu4evrW6CF7du0aUNCQgKpqaklkEwUhrGxcZ5tcrEtRMmoVasWISEhfPPNN5w+%0AfZqvv/6anj178vfffzN//nw6d+6Mv79/ka17I4QQQgghyobZs2fz2Wef0bFjR7Zs2UJ6enqB3nfj%0Axg1mzJhBYGAgxsbGvPvuu8WcVP/Ik18CACsrK+7evVugvgkJCRgbG8siznro1q1bXLp0SactMTER%0AgNjY2BzHnpEd6IQoHqampvj5+eHn50dGRgb79+9n27ZtnD17lp07dzJ37lylI4qXcOXKFWrXrq10%0ADCGEUMTJkydZsWIFFSpUoH79+jRr1oz69evj4+NDpUqVlI4nRKnWoUMHmjZtyhdffMG8efP49NNP%0A8fLywsfHB2dnZ+zt7bGwsCAxMZEHDx5w+fJlzpw5w40bN3j99deZOXMmnTp1UvqfoQhZ80sAsHXr%0AVmbOnMl3331Ho0aN8uyXnJxM7969qVq1Kl999VUJJhQvolarUalUuR7TaDS5HnvWHh0dXdzxRD6O%0AHj3K9OnTdU4iW7duTVRUFAkJCbRr107piOIlXb58mfDwcI4fP87Zs2dJT0/H2NiYhg0b4u/vz5Ah%0AQ5SOKF6CWq2mZs2aBAYGEhgYiLu7u9KRhDAoMu4ZtsOHDzNy5EjUajUxMTFkZGRon3ru1q1bnuej%0AQoiilZqayt69ezlz5gznzp0jLi6OrKws7XFzc3NcXV1p0qQJLVu25I033lAwrfKk+CUAyM7OZsCA%0AAURGRtKjRw/eeecdXF1dtdMg4+Pj2bdvH+vWrePRo0ds2rSJmjVrKhta6NixY8dLv7dLly5FmEQU%0A1rOTyICAAKKiorh9+za2tra8++67DB48GEtLS6UjigKKi4vTFrtOnDjB/fv30Wg0VKlSBT8/P1q0%0AaMEbb7yBlZWV0lHFKzh69Cjnzp3j999/5+LFi1SoUIEjR44oHUsIgyHjnmE7fPgwo0eP5uLFi2Rk%0AZLB3714mTZqESqVCrVazaNEi7ZqzQoiSlZKSwsOHD7G1tcXc3FzpOHpFil9C6/HjxyxatIitW7eS%0AkZGBSqXCzs6O1NRUnjx5gkajoXnz5kybNo3q1asrHVeIUuOfJ5EAJ06c4L333sPIyAhHR0cWLFhA%0As2bNFE4p8nL06FGOHz9OeHg4MTExaDQaTE1N8fHxoUWLFvj7+8tFQCmWkZFBZGSkbCgiRCHIuGfY%0Anv/+UlNT8fHxYfr06axatYoHDx4wf/587UYwQgihD2TNL6Flbm7O5MmTGT16NKdOneL69eukpqZi%0Abm5O5cqVadSoEVWrVlU6phClnqenJwDLly/nq6++YtCgQYwfP54BAwYonEzkZujQoQBUr16dPn36%0A4O/vT9OmTeVuWxnxrNAphHh5Mu4ZNmtra4yMjKhTpw579uxh3LhxfPTRRyxYsIAOHTooHU+IMiE8%0APJyTJ09y//59BgwYIGuT5kKKXyIHa2trAgIClI4hRJllZWWFsbExtra2bN68mdmzZzNv3jyys7N5%0A7733lI4nnjNlyhRatGhBtWrVlI4iilD9+vXZs2ePTPEXogTIuGf4rKysiIuLw9vbmxUrVjB+/HjG%0Ajx+Pk5OT3CAQohhlZGQwYsQIfv31V21bUFCQtvi1Z88eZs2axapVq/Dy8lIqpl4wUjqAEEKInKyt%0ArYmLi8PIyIipU6cycOBAFixYwMGDB5WOJp7Tp08fncLXjBkz+O9//6tgIlEUMjMzkZUhhCg5Mu4Z%0AtvLlyxMXFweAsbExCxcupGHDhowePZqEhASF0wlReq1YsYLw8HDmz5/PoUOHcpy7vPXWW1SvXp3V%0Aq1crlFB/SPFLCCH00D9PIgE+/vhj2rdvz6RJk7h586aCycSLbNq0iaioKADu3r1L8+bNiYyMVDiV%0AeF5KSgqbNm1iy5Yt7Nixg59++onw8HDu3LmT53sSEhI4fvy4zu+mEKJoyLhn2GxsbHS+PyMjI5Ys%0AWQLArFmzlIolRKm3b98+unfvzttvv53nkhvt2rXj7NmzJZxM/0jxSwgh9NDzFwEAc+bMwdHRkcmT%0AJyuUSuRm8ODBLF++nKNHj+Z6d/vevXskJycrkEzkJyEhgRkzZjB16lQmTZrE6NGjGTRoEN9++22u%0A/Xfs2EGbNm0YNGgQAQEBbNu2rYQTC1G6ybhnOExMTLCwsNBpK1++PPHx8TptFSpUYNSoURw8eFC7%0AOL4QomjFx8dTt27dfPvY2dmRmJhYQon0l6z5JYrscXJra2t8fX2L5LOEKEusra15/fXXddpyuwiw%0AsrJizJgxjBkzhkuXLlGvXr2SjCny0KxZMyIiIti+fTtxcXGoVCrWrFlDbGwstWvXRqVSoVKplI4p%0AcqFSqThz5gyZmZk8efKElJQUrKyscvS7efMmU6ZMoVOnTnTq1Il9+/Yxffp0GjVqhIuLiwLJhTBs%0AMu4ZtlatWnHmzBmdNk9PzxzfKUDXrl3Jysqifv36JRVPiDKlQoUK3L59O98+Fy9exM7OroQS6S8p%0Afgk+/PDDIvkcV1dX9u3bVySfJURZ0qxZM3bu3KnT1rp1a2rVqpWjb1BQEBYWFnIBoEcGDRqk/Tku%0ALo6WLVtSs2ZNrly5wsaNGwEYP3487u7uuLu74+bmRr169WSBfD1hbW2t/blChQq59gkLC6Nu3brM%0AnTsXAF9fX2JiYtiyZQsTJkwokZxClCYy7pU+H3/8ca7txsbG9OrVq4TTCFF2dOrUibCwMPr27Yux%0AsXGO47/++is//PADnTp1UiCdfpHil+DIkSNF8jkmJvKfkxBFJb/drVq2bFmCScSLZGVlaU82Klas%0ACDy9iAsODiYhIQF/f3+6d++OiYkJUVFR7Ny5k3LlynH48GElY4tCOH36NG+//bZOW+fOndmyZYtC%0AiYQofWTcE0KIwhs2bBinTp2ie/fuBAcHo1KpCA8PJyoqilOnThEeHo6joyOjRo1SOqripFohcHZ2%0AVjqCEEIYLG9vb9zd3fH09MTT01Pn2LPpjo0bN8bPz0/bnpKSUqIZxav566+/qFOnjk5b7dq1+euv%0AvxRKJIQQ+iM+Pp4vvviCcePG6TxNK4Qofubm5qxbt47PP/+csLAwNBqNdmdHExMTgoKCGD9+PJUq%0AVVI4qfKk+CUICQkhNjb2lT+nqJ4gE6Ksu337NtOmTWPhwoUyP98ArF27lsjISCIiIli6dCkAU6ZM%0AYdu2bXh4eKBSqbh79y4ajUZbDCtfvrySkUUufvnlF52NCf65TltaWhoODg46/W1tbUlLSyuxfEKU%0AZjLuGbakpCQ2b97MsGHDpPglhAJMTU0ZM2YMo0aN4vr16yQlJWFpaYmLiwtmZmZKx9MbUvwS+Pr6%0Acvfu3VyPbd++nXr16qFWq0s4lSgotVpdJItpu7i4yJpteiItLY3ffvuN9PR0paOIAmjQoAENGjTQ%0Avlar1QwcOBB7e3tOnjyJRqNh4sSJTJ8+ndq1a6NWq2nYsCFdu3ZVMLV43qJFi7hy5Yr29T//rhob%0AG+f4fczMzMTISDbNFqIoyLhXOhTkfPTRo0ecPXtW52loIcTLyc7O5pNPPsHX15dOnTphZGSU69qJ%0A4ikpfgmGDBmS57HDhw8TGBhInz59SjCRKIyPPvooz2PHjx/nzz//pHfv3i/8HHt7+6KMJYpAQU4i%0AU1JS2LdvHz179iyBRKKgXFxcCA4OpmPHjvj7+xMaGoqTkxPR0dFER0dz7NgxKX7pme+//57MzEwA%0ANBqNzu7F9vb23Lt3T6d/fHy8/N0UoojJuKf/+vfvn6Pt0aNHaDQaPvzwQ0xNTXMcd3NzY9KkSQDc%0AuXOHwYMHEx0dXexZhSjtjIyM2L9/v85NWJE3KX4JYeDyK14+fPiQ9PT0fPsIZbVp0ybHyX5mZiYa%0AjYaePXvm+mRJgwYNWLx4MQAJCQlMnz5dLgL0SI0aNbQbgDz7bs3NzXNdE0zoj/ymor7++uscP36c%0A1q1ba9vOnj1L7dq1SyKaEKWKjHuGzcLCIsf3Z2lpSatWrfJ8j0y7EqL4tGrVipMnT8rfxAKQ4pcA%0Anm7j/scff1C5cmXq169Po0aNZM0FA3H79m2ysrJyPZacnExGRkaB1nSrVq1aUUcTBdCqVatCT1ut%0AUaNGMaURReHAgQPan62srOjXrx8VKlRQMJF4Va1bt2bFihUMGTIEJycn7t69y9atWxk+fLjS0YQw%0AODLuGbavvvpK6QhCiH/49NNPmTlzJqNGjaJ///64u7tjYWGhdCy9JMUvAcCVK1c4ePAgFhYWrFy5%0AEmNjY5o2bcqgQYPo3Lmz0vFEPnr37k18fHyuxzQaDQDt27fP8/3PFuGWx8+VMXXqVKUjiCL2zTff%0AEBQURNWqVbGwsOCTTz5ROpLIw7O/kS/SrVs31q5dS3BwMD4+Ppw7dw5LS0u6detWzAmFKH1k3BNC%0AiKLj5+eHSqUiPT2dgwcPAk9nHDx/k0GlUnH27FklIuoNKX4JrSZNmrBy5Uru379PaGgoW7ZsITw8%0AnG3btjFz5kw8PDyUjihyMW/ePFkgtpTLysrC2NhY6RiigBYtWoSjoyNVq1bl/v37DB06lFmzZlG3%0Abl2lo4l/eO211/JdM/GfzM3NWbNmDbNmzSIyMpL69evzySefYG5uXswphSibZNzTb5GRkTg6OlKl%0ASpUcxz777DNSU1OZMmWKAsmEKHsCAwOLZPOzskCKXyIHBwcHGjVqRHh4OJ9++ikLFiygV69ejBgx%0AgmHDhikdTzznjTfeKFT/kydP4u7ujo2NTTElEoV1+PBhqlatmuuuqtOmTSMtLY1FixYpkEwUxPTp%0A0/Hw8MDT05PXX39d51h2djaRkZEkJCRI8UvP2NraFmo9RGdnZ1auXFmMiYQoO2TcM2xTp04lKCiI%0AoUOH5jiWnp7OrVu3FEglRNk0b948pSMYDNmjW+TKzs6OO3fu0KhRIzZt2sSQIUNYsWIF48ePL/A0%0AEVFyDh8+zO7duwvUd+TIkURERBRzIlEYoaGhHD16NNdjlpaWpKSklGwgUShGRkZs3LiRLl264O3t%0AjUqlYufOnezYsUN7ASB35IQQ4v/IuFd6mZmZ8ejRI6VjCCFEDvLkl8iVvb09GRkZxMfH4+TkxKhR%0Ao6hTpw4ff/wxxsbGzJ07V+mI4h+OHj1KYmIib7/99gv72tjYkJSUVAKpRFGQk0j992z9mvT0dC5c%0AuEDfvn3Jzs5m/fr1XL58GZVKxfz58/H29sbd3R03Nzfq1q2b63bwQn+MGDECe3t7pWMIUebIuGfY%0ATE1NefLkidIxhChzYmNj+fHHH7l8+TJpaWnY2tri5eVF586dZSO7/5Hil8jVs1+QW7du4eTkBMCb%0Ab74JwEcffYSLi0uhposI/WFpaUlaWprSMUQBlStXTk4iDYSZmRk+Pj4AdO3aleDgYG7evElgYCCe%0Anp48fvyYDRs2EBMTQ+XKlTl06JDCiUV+RowYoXQEIcokGfcMm4mJiXx/QpSw7777jkWLFpGZmYmF%0AhQUVKlTg/Pnz7Nu3jxUrVjB//nwCAgKUjqk4KX4JADp16qRTELGzs8PGxibHFMc333yTc+fOERYW%0AxsCBAzExkf+EDE25cuV4/Pix0jFEAZmYmJCZmal0DJGP9u3b4+npqf3fP1lZWQEQFBSEn58fABkZ%0AGdy8ebPEc4qCi42NZe3atYwfP16e0BOihMm4Z9iMjY3JyspSOoYQZcaRI0eYN28ezZs3Z9y4cbi5%0AuWmPXb58mcWLFzN69Gg2b96Mu7u7gkmVJ5ULAUCDBg10XltaWvLrr7/metL/8ccf06tXLyl8GSiV%0ASkVGRobSMUQByUmk/hs1ahSRkZHs27ePxYsXo1KpWLRoESdOnMDd3R2VSqXzHZqamlK7dm0FE4sX%0AiY+PZ+PGjYwePVqKX0KUMBn3DJtKpSI7O1v7etCgQTpPgskNWCGK1po1a3B3d+frr7/GyEh3SXe1%0AWs2qVat45513WLlyJcuXL1copX6Q6oXIU14n/KamptSqVauE04iiJCeVhuP5wklQUJDOSaTcHVde%0Ax44d6dixIwBPnjzBw8OD1q1bY2Zmxg8//IBGo2H48OFUq1YNtVqNWq3G09MTX19fhZMLIYT+kXHP%0AsD1f/LK0tNT5/iwtLWnZsqUS0YQolaKjo/nggw9yFL6eUalUvPnmm3z99dclnEz/SPFL5OrGjRsk%0AJiZSsWJFKleurHQcUQBnz56lf//+L+x348YNnZMSod9UKpXO9OMWLVpI8VKPlStXDoBGjRoRHBxM%0AQkIC/v7+TJkyBRsbGy5fvszZs2c5evSoFL8UdunSpTyPXb9+HXg6XcDCwiLfzzE3N5cbQkIUIRn3%0ADMOaNWvYunVrjvbU1FTtesEAK1asKMlYQpQ5WVlZ2mU28mJlZUVqamoJJdJfUvwSOsLDw5k2bRp/%0A/fWXts3Dw4OZM2eiVqsVTCby4+bmxoMHDwrUt1mzZri4uBRzIlFYy5YtY9myZbkee/3117U///vf%0A/y6pSOIl/fOpWZVKBUDVqlXx8/OjQ4cOSsUSz+nWrZv2+3neswvvfv36vfBzXFxc2LdvX5FmE6Is%0AkHHPcAUFBXHnzp08j1esWLEE0whRttWsWZPz58/Ts2fPPPucP3+eKlWqlGAq/STFL6EVFRXFkCFD%0AsLKyYuDAgTg7O3P79m12795Nnz592LJli9zd1lN9+vShT58+SscQL6l///7cvXs3z+MODg4lmEa8%0AqoiICO0UD3Nzc9q0aYONjY3CqcTz1q1bVySfY25uXiSfI0RZIuOeYRs6dKjSEYQQ//PWW2+xdOlS%0AAgICaNeuXY7jhw8fZs+ePQwaNEiBdPpFpXl+Oz9RZn344YecPHmSvXv3UqFCBW17cnIyPXv2xNHR%0AkfXr1yuYUAghhBBCCCGEEPB0F/GQkBDOnz9Ps2bN8PX1pVKlSiQkJHDixAl+++03ateuzaZNm144%0APbK0k+KX0GrevDlvvfUWkyZNynFsz549fPzxx/zyyy868/iFEELklJ6ezoULF7hz5w6JiYk8evQI%0AGxsb7OzseP3113Wm9AghhBBCCPGyMjIyCA0NZfPmzSQlJWnbzc3NCQ4OZty4cVhbWyuYUD/ItEeh%0A9eDBA2rWrJnrMTc3NzQaDTdv3pTil4FKTEwkLCxMHlUXophkZGSwa9cufvjhBy5evKid+mhtbY2l%0ApSVJSUmkp6ejUqmws7PDz8+PAQMGUL9+fYWTl13Xrl3j559/pmLFitSvXx9XV1elIwkhhEG4d+8e%0AK1asYPr06QDExsaydu1aJk+erGwwIcogU1NTPvroI8aMGcP169dJTEzE0tISV1dXnbVoy7rc98MU%0AZVJ2dnaeu1rZ2toCT59mEIbp/v37eS4sK5QXFxfH4MGDta+vXr3K8OHDFUwkCmPr1q20bNmSOXPm%0AUKNGDWbMmMGhQ4e4dOkSv//+O8eOHSMiIoLz58/z/fffExISQmxsLN27d2fgwIHcunVL6X9CmXT9%0A+nUWL17M+PHj6dixI/7+/ixZsiTfhZyFEEVDxj3DlpSUxObNm7Wv4+Pjc939UQhRclQqFa6urnh7%0Ae6NWq6Xw9Rx58kvouHXrVq7bvycmJgJw8+ZN7O3tcxyvV69esWcTojRLS0vjt99+075OSkri+PHj%0ACiYSBfX+++8TGRnJ+++/T8+ePbU3C3JjYWFBw4YNadiwIf/617+IjIzkq6++4u2332bZsmX4+fmV%0AYHIBYGJiwuHDh7l06RI///wzYWFhrF27lpCQED744AM5cRSimMi4J4QQhbdr1y4OHz7M7Nmz8z3n%0AfObmzZssXLiQ4cOH4+7uXgIJ9ZcUv4SO0NBQQkND8zw+e/ZsndcajQaVSkV0dHRxRxN5+Pnnn9m7%0Ad2+exydPnpxrwVIYrszMTBISEnBycsLY2FjpOGWeiYkJe/bseakp4Z6ennz++ef89NNPxMbGFkM6%0AURCVKlWiUqVKBAQEMGnSJL7++mu+/fZbjh8/zooVK6hcubLSEYUo02Tc0x9Llizhjz/+4PHjx2g0%0AGvr37w9AamoqGRkZ2tdNmjRhxIgRXLx4kU8++YSrV69St25dZs+eXeYvwIV4FVu2bEGj0RSo8AVQ%0Ao0YNrl69yrZt25g6dWoxp9NvUvwSWnPnzlU6gngJKSkp/PXXXwBERkZSt25dzMzM0Gg0XLhwgbFj%0Ax0rxS4998sknnDx5kszMTDQaDQEBAcDT9aPS09O1r1u2bMnUqVP55ZdfmDhxIomJiTg4ODBv3jz8%0A/f2V/CeUeStXrnzlzwgKCiqCJKIoWFtbM2bMGAICAhg9ejS9e/dm/fr1VKtWTeloQpQKMu4ZNjMz%0AMywtLbG0tKRVq1badktLS52bQGZmZiQmJjJkyBDs7e3p378/v/zyC4MHD2bfvn0FvnAXQui6efMm%0A3bp1K9R7WrRowYkTJ4opkeGQ4pfQ6tKli9IRxEvo3LkznTt3BkCtVvPZZ5/h4uJCeno6Xl5eCqcT%0AL+Lh4YG5ufkL+7m5uREXF8fo0aPx9PSkXbt2HDhwgFGjRrF//34qVqxYAmlFbgICApgwYQLt27fX%0AaX/8+DFbtmyhXbt28uSQAfL09GTTpk2EhIQwYMAAtm7dymuvvaZ0LCEMnox7hu2DDz4ocN9Vq1Zh%0AZmbGli1bsLKy4oMPPuDtt99m8+bNDBkypBhTClF6JSUlFfq8skqVKsTHxxdTIsMhxS+htXPnTho1%0AaiR3t0sJlUqldARRAL169Spw388++4wqVaqwevVqjI2N6dWrF8HBwYSFhTFq1KhiTCnyc+vWLR4+%0AfJijPTU1lblz5+Lq6irFLwNVsWJFvvvuO7p168bo0aP57rvvZMqVEK9Ixr2y49dff6Vnz55YWVkB%0AT5+s7dmzJ7/++qsUv4R4SVZWVjx+/LhQ7zEzM+PRo0fFlMhwyG6PQmvSpEmcPXtW6RhCiDycPHmS%0AHj16aC++TUxM6NGjhzzGrMc0Go3SEcQrqlixIsuXL+fs2bOsWrVK6ThClCky7um3rKwsoqOjiY6O%0AJisrK8fx69ev55iF4OnpyfXr10sqohClTs2aNblw4UKh3nP9+nUcHR2LKZHhkCe/hJZcpJV+Go2G%0Ab775Jtfv2sHBodDzx0XRun//PufOnQOgYcOGOaZY/fnnnzl2Vq1Xrx5ffvlliWUUorQpyNjn7e3N%0Au+++y8qVK+nYsSPVq1cvgWRClH4y7hmuAwcOMGPGDB48eACAnZ0dU6dO5c0339T2SUpKyvGdvvba%0AayQlJZVoViFKkzZt2vDll18SFxdXoOnf6enp/PTTTzRp0qQE0uk3KX4JUcYsWrQo1/batWtL8UtB%0A3333HUuWLCEjIwMAU1NTRo8ezcCBA7V9UlJScmxeYGdnR2pqaolmFaK0aNSoEd99912B+g4fPpy/%0A/vqLChUqFG8oIcoIGfcM14kTJxgzZgxt27bl7bffBmDXrl2MHTsWOzs73njjDeDpzQUjI92JRiqV%0ASm64C/EK+vTpw9q1axk1ahSrV6/G0tIy3/4zZ84kISGBd999t4QS6i8pfgkdt27d4tKlS4V+3/N3%0A5YR+UqlUREdHKx1DPGf//v3Mnz+fAQMGaDcv2LlzJ4sWLaJSpUp06NAByP2EMTs7W9Z30wO5/e1M%0ATEwEnu7Kk9eOq/K3U1n29vY0bty4QH0dHByKZGdPIYSMe4bus88+o1OnTsyfP1/b1rZtW8aPH8+S%0AJUvYunUrAOXLl9eOhc8kJiZSvnz5Es0rRGliZWXFsmXLGDhwIF26dGHSpEk6O68+c+3aNebPn8+v%0Av/5K37598fb2LvmwekaKX0JHaGgooaGhBe6v0WikoCLEK/r8888JCQlhwoQJ2jY3NzdUKhVffPGF%0A9iLA1taWu3fvUrt2bW2/e/fuyXbheiC/v52zZ8/O0SZ/O4UQZZmMe4YrNTWVCxcuMGfOnBzHBg8e%0ATOfOnUlNTcXa2poaNWpw8eJFfHx8tH2ioqKoWbNmCSYWovTx8fFh/fr1jBkzhmHDhmFnZ0f9+vWx%0At7fn8ePHXL16Vbu23vvvv89HH32kcGL9IMUvoaN79+5SFRaiBCWKBXF5AAAgAElEQVQmJnL16lW+%0A+OKLHMd69+7N2rVrSUpKwtbWFldXVyIiIrTTCQAiIyNxdXUtycjiOXPnzlU6gihCQ4YMYfjw4TRo%0A0IDs7GzS09OxsLBQOpYQpYaMe4bt2Rpfue0OX716dbKzs3nw4AHW1tb4+vqydetW+vbti4mJCU+e%0APGHbtm20b9++pGMLUep4eXlx4MABdu7cyZEjR7h06RKJiYmYmppSpUoV+vTpQ+/evalVq5bSUfWG%0AFL+EjkaNGhEcHKx0DFEId+7c4caNG8DT6QERERH8/fffZGZmyrQAA5CSkoJKpcp1wcpKlSqh0WhI%0ATk7G1tYWf39/Nm3aRN++fbG2tiY1NZXNmzfLHH6FdenSRekIoggdO3aMDh060KBBA+7fv0/Lli1Z%0As2aNLBQrRBGRcc+w2djYoNFo+Pvvv6lRo4bOsb///huVSqV9Mq9Xr16sXbuWAQMG0KpVK37++Wfu%0A3LlDr169lIguRKlTrlw5evToQY8ePZSOYhCk+CWEgfvxxx9ZsmSJdl2MiRMnao9J8Uv/PVsL6s8/%0A/9SZ1gFP14oyMjLS9unZsydr166lW7duvPHGG4SHh5ORkUHPnj1LPLcQpcWbb76Jp6cnHh4e1K9f%0AP8fxrKws7YLcQohXJ+OeYbO1taV27dps2LCBTz75ROfYxo0bqV27NjY2NgA4OTmxbNkyJk6cyOLF%0Ai3FycmLFihWycYgQxSwtLY1Dhw7RtGlTKleurHQcvSHFLyEMXI8ePWjdunWexwuyBa5QjrW1NV5e%0AXqxcuZLFixfrHFu1ahWenp5YW1sDT++2fv3110yZMoUffvgBNzc3li9fLgvH6pFHjx5x6NAhzp8/%0AT3x8POnp6djZ2aFWq2nTpo1M1dFDo0aNIiIigr1797Jw4UJUKhVLlizh5MmTqNVqVCoVWVlZSscU%0AotSQcc/wffDBB4wePRqNRqPd7XH37t18//33fPbZZzp9/fz8OHbsGPfv38fBwSHH7o9CiKJ37949%0AJk2axPLly6X49Q8qjew1K/4nNDSUtm3bolarlY4iikFMTAwdO3aUBbb10MmTJxk4cCAtW7akU6dO%0AqFQqdu/ezbFjx1i9ejVNmzZVOqIogO3bt7NgwQKSk5PRaDTY2Nhgbm5OcnIyjx8/xsjIiA4dOjBt%0A2jS5cNNTT548wcPDg969e2Nubs7JkyeJjo7G2NiYGjVq4Obmhru7O15eXjoLOAshCkfGPcO3fv16%0AFi9eTHp6OgBmZmaMGzeOvn37KpxMiNItt42UnpeSksKuXbto0aIF1atX17ZPnjy5OKPpPSl+CVFG%0AxMTE0KFDBy5fvqx0FJGLw4cPM2vWLOLi4oCnT+xNmTKFtm3bKpxMFMSGDRuYPXs2NWvWZNiwYbRs%0A2RI7Ozvt8ZiYGHbt2sX69eupVKkSGzdu1E7rEcqKi4vTeUJWrVYzb948goODSUhIwN///7N37/E9%0A1///x+8vs5Nt7GBszhsxw+acw5TEnD/OhSJ9EDlESfGpUBTiQ0qRH80xkrNPSlIOoUQxhcgp5KMN%0Am9lmdnj//vD1/rQMw7bX+3C7Xi5dPtvr/Xrtcu/y/rTHY4/36/V8NtErr7wiLy8vHTx4UAcPHtSV%0AK1e0bt06E1MD9o+6Z/+SkpK0f/9+SdcX3+aDHSD/3bgrXbq+e/it3FgS56/fO/tNEAy/YLVmzZo7%0AnuPp6anAwECFh4fLw8OjAFIBzsNisVg3L6hQoQJrttmJ8+fPq3nz5qpZs6Y+/PBDFSlS5JbnHjt2%0ATH369FGVKlU0d+7cAkyJWwkLC1OJEiUUERGhiIgITZs2Ta+88op69eql+Ph4RUVFae7cuYqKijI7%0AKuBwqHsAcHdWrlypWbNm6cqVKxoxYoS6du160+/OU6dOqWXLlnr33XfZXfUvGH7BKrePOxqGIXd3%0Ad7Vr104jR4607ugCAM7ovffe05w5c7Rp0yYFBQXd8fzvv/9eTz31lGJiYtSwYcMCSIjbiY+P1/79%0A+xUbG6v9+/fru+++k2EYCgoKsm4jPmLECHXo0IFFmgEAgOkyMzO1bNkyzZgxQxUqVNDYsWNVrVo1%0A6+u///67oqOjGX79DcMvWP388893PCczM1NxcXHatWuXVqxYobJly2rZsmXWhUkBwNn06tVL3t7e%0AmjVrVq6v6d69u8qXL6/JkyfnYzLci7CwMI0aNUqlS5fWjh07tGzZMnl5eSk5OVn+/v4KCwtT3bp1%0ANWjQILOjAgAAJxYfH6+JEydq48aNGjBggAYPHqxChQox/LoFdnuEVU5bvN9K8+bN1aVLF/Xs2VPz%0A58/XkCFD8jEZcqN9+/b3dN2NRWYB3JsTJ07c9QK/DRo00GeffZZPiXC/fH191aJFC9WsWdP6yWp4%0AeLgOHjyoQ4cOKT4+3uyIAADAyRUvXlz//ve/1aJFC40dO1Y7duzQlClTzI5lsxh+4Z6Fh4erQ4cO%0A+vLLLxl+2YC/Lq79V+np6dq3b58qV67MI6pAPkhMTFRAQMBdXRMUFMQAxUY1atRIRYsWlaRsa2j4%0A+/srKiqKtb8AAIBNadWqlSIjI/Xiiy+qc+fOGjhwIGso5oDhF+5LeHg4dw3ZiEWLFuV4/MZuZS+9%0A9BJ/tAH5ID09Xa6urnd1jbu7u65evZpPiXA/PvroI+vXRYsW1ahRo1S2bFkTEwEAANxecHCwFi5c%0AqDfffFNTpkxh+JWDQmYHgH27du2asrKyzI6B2+AXHwDk3uuvv64jR45Iktzc3NSnTx+VL1/e5FQA%0AAAC35+LiojFjxujNN99U3bp15e/vb3Ykm8KdX7gv33//vUqXLm12DAAw1TvvvKN58+bl+vykpKR8%0ATIP7sXTpUkVGRqpy5cqKj49Xhw4dNGvWLEVERJgdDQAAIJvXX39dPXr0UOXKla3HunTpoi5dupiY%0AyjYx/MI9W79+vb7++mv179/f7CgAYJp69erd9TW+vr48Smcj+vfvrxo1aigiIiLbNuE3XLhwQZcv%0AXzYhGQAAwO3xoV3uMfyC1ZdffnnHc9LT03Xu3Dlt375du3fvVkhIiPr161cA6QDANt1qvT3YhwYN%0AGmj//v1auXKlzp8/L8MwFBMTo9OnT+uBBx6QYRg8Pg4AeWDLli1q1KiR3NzczI4C2C0+tLt3DL9g%0A9dxzz8kwDFksljue6+Pjo549e2rYsGHy8fEpgHQA/m7JkiVq0aKFSpQoYXYUwG717dvX+vX58+f1%0A8MMPq0KFCjp69KiWLFkiSXrppZcUHh6u8PBwVa1aVdWqVePOPcAE1D37NnDgQHl7e+vhhx9Wy5Yt%0A9dBDD8nDw8PsWIBd4UO7e2dYcjPpgFPYvXv3Hc9xc3OTn5+fypUrx39UdiI+Pl5RUVGaN2+eGjdu%0AbHYc5KFq1arJYrEoIiJCLVu2VHR0NGvwAXcpMzNTLi4u1u/DwsI0adIkdezY0bpb7oABA1S4cGEd%0APHhQBw8elKurq7766isTUwPOibpn33777Tft3btXe/bs0d69e3Xp0iX99NNPZscC7NaND+1atmwp%0Ai8Wi3bt3KzExUf7+/nxolwOGX4CDGDhwYI7H09PTtWPHDkVGRsrPz++m1w3D0KxZs/I7HvJBcnKy%0AfvzxR+3du1d79+7Vzz//TBNpgpkzZ97TdYZhaPDgwXmcBncrMjJS4eHhioiIUEREhEaMGGEdft34%0A8GDu3LmKioqyXpOUlMRdz4AJqHuO5b///a+CgoLMjgHYFT60u3c89gg4iCNHjtzytVKlSikuLk5x%0AcXE3vcYdfPbLy8tLTZo0UZMmTSRdH3Si4M2cOVOGYcjDw0Opqam5vo7hl21YsGCBYmNjtX//fr3z%0AzjuSpNdee00rVqxQjRo1ZBiG4uPjZbFYrL8vGXwB5qDuORYGX8Ddq127drYP7f7qRp9Sr169mz60%0AA3d+AYDNy8jIUEpKirKysnJ83dfXt4AT4a+ef/55bdq0Sf7+/nr00UfVuXNnlSlTJlfX5nQ3JswV%0AFhamAQMGyM/PT9999522bNkiSfLw8NADDzygsLAw1apVS507dzY3KODAqHv2aePGjfr000919OhR%0AJScn5/j+GYahvXv3mpAOcAz79u2zfmgXGxur06dPy9XVVZGRkapRo4bmz5+viRMnqkOHDtzk8DcM%0AvwDARn300Uf69NNPderUqdtuRHHo0KECTIWcnD9/XosWLdKnn36qpKQkPfzww+rdu7caNmxodjTc%0ApZweH5g5c6ZKlCihQ4cO6dChQ0pISLDeJQYg71D37NfixYv15ptvytPTU7Vq1VJAQEC2R7P+auLE%0AiQWcDnBcfGiXezz2CDiIRx99VC+//LKio6PNjoI8MGPGDM2aNUtlypRR165db9tEwnwlS5bUiy++%0AqCFDhmj16tVavHixnn76aVWqVEm9evVShw4d2NHKTpQvX16FC19vj258Yurh4ZHj4wUA8g51z77F%0AxMSoYsWKWrJkiYoVK2Z2HMCphISEqGPHjmrbtm2OH9pt27aN4ZcYfgEO4+zZs0pJSTE7BvLIihUr%0AVLNmTS1atEiurq5mx0EueXh4qEePHurRo4e2b9+uBQsWaNy4cZo2bZq6du2qnj17sjOZjdu4caP1%0Aay8vL/Xq1UuBgYEmJgKcA3XPvsXFxWn48OEMvoACxod2ucfwCwBsUFJSktq0acMfAHbsxqLMx44d%0A08KFC/Xxxx9r/vz5evTRR9WrVy/Vq1fP7Ii4A09PT73yyitmxwCcAnXPvoWEhCgtLc3sGIDT4UO7%0A3CtkdgAAwM3CwsIUHx9vdgzkgYoVK+r111/Xtm3bNHr0aO3cuVO9e/dWhw4dzI6G2/jnP/+p8+fP%0Amx0DcBrUPfv27LPPKiYmhsXsgQI2d+5cnTlzRtL/PrSrUqWKyalsE3d+AQ5kwYIF+uKLL+7qGsMw%0ANGvWrHxKhHs1fPhwDRo0SA888IDat29vdhzcp/Pnz2vZsmVasWKFrly5ovr166t3795mx8Jt7Ny5%0Ak0fJgQJE3bNvrVq1UlZWlvr166fIyEhVrVpVXl5eN51nGIYGDx5sQkLAMU2dOlXFixdXmTJldPHi%0ARQ0cOFDjx49nAJYDhl+AAzl37pwSExPv6hq2wLVNDRo00Pvvv69nn31WM2fOVJUqVW7ZRL711lsm%0AJERu7NmzR4sXL9ZXX30lFxcXtWvXTr1796YhcQDJycnaunWr2rRpY3YUwCFQ9+zbhQsXtHDhQqWm%0Apuq7777Td999l+N5DL+A+zNu3DjVqFFDERERqlSpUrbXsrKyFBsbq7i4OHrNHDD8AhzIqFGj1LFj%0AR7NjIA+cOnVKr776qq5evapTp07p3LlzOe56xR8BtictLU3r1q3TkiVL9OuvvyowMFBDhgzR448/%0ALj8/P7PjQdKVK1c0aNCgHF97++23FRQUlO3YXwdchmFozpw5SktL04gRIxh+AXmEumffxo0bp/37%0A96tv375q06aNSpQoYV2EG0DeKVSokJYsWaKxY8fK1dVVhmFozZo1slgsCg0NlcTNDbfCbyQAsEHj%0Axo3T+fPnNWbMGLVp00a+vr5mR8IdnD17VkuWLNHKlSuVmJioiIgITZkyRa1ateIPABtjGIZ8fHwk%0ASZs3b1bDhg1VpEgRff3110pNTb3p/OPHj6tly5by9vbWqlWrdO3atYKODDg86p5927Fjh7p166aR%0AI0eaHQVwaGPGjJF0/cPWAwcO6Mknn1RWVpYWLVqkw4cPyzAMTZ48WbVr11Z4eLiqVq2qKlWqyM3N%0AzeTk5qMbBwAbtG/fPvXq1Us9e/Y0OwruYNeuXVq0aJG2bt0qwzDUsmVL9e7dW5GRkWZHwy14eXnp%0A/fffl3R9ke0xY8YoJCREYWFht7xm+PDhCgkJ0cqVKwsqJuBUqHv2rWjRonrggQfMjgE4DXd3d9Wt%0AW1eS1LlzZ3Xs2FGnTp1Sy5YtFRERoatXr2rx4sU6fvy4goODtWnTJpMTm4/hFwDYoMDAQJUsWdLs%0AGMiFp59+WoZhKDg4WA899JCKFy+u7du3a/v27be9jnVPbEduHg/gEQIgf1H37FvXrl21efNmPfnk%0Ak/y+BPJRdHS0IiIirP/81Y11Elu1aqWoqChJ0rVr13Tq1KkCz2mLGH4BDmLhwoWqWLGi2TGQR556%0A6imtWrVKPXv25DZlO2CxWPTHH39o2bJlub6G4ZftsFgseXIOgHtH3bNvPXv21MmTJ/XPf/5Tffv2%0AVcWKFeXp6ZnjuTzSCty7YcOGKTY2Vhs2bNC///1vGYahqVOnateuXQoPD5dhGMrMzLSe7+bmxl2Z%0A/4fhF+AgnnrqKU2cOJEF7x1EzZo19dNPP6lz587q1avXbZvIatWqFXA6/NXhw4fNjgAAdo+6Z98a%0ANWokwzBksVhuudPjDYcOHSqgVIDjadu2rdq2bStJSk9PV40aNfTII4/I3d1dq1atksVi0aBBg1S2%0AbFmFhYUpLCxMERERatSokcnJzcfwC3AQ3JXgWLp06WJtIseOHZvjIwQWi0WGYdBEAgDsHnXPvg0e%0APJjHHYEC5urqKkmqU6eOOnbsqLi4ODVp0kSvvfaaihYtqsOHD2vv3r3asmULwy8x/AIAmzRx4kSz%0AIyCX3nzzTY0YMUIeHh73/DP279+v33//Xe3bt8/DZABgP6h79m3o0KFmRwCc0l8fE78xgC5Tpoyi%0AoqLUpk0bs2LZJIZfgANJSUlRQkLCXV/H2gu2p1OnTmZHQC7t3r1b7du31wsvvKCWLVuqUKFCub72%0A/PnzmjdvnpYtW6a33347H1MCgG2j7jmGtLQ0paeny93d3XpXCoD8s3//fqWnp0uSPDw81KxZMxUt%0AWtTkVLaJ4RfgQMaPH6/x48ff9XU8PmCb4uPjlZiYqPT0dHl4eMjf359iZoNWrlyp9957TyNHjtTb%0Ab7+tLl266MEHH1RkZGSOizbHxcXphx9+0ObNm7Vx40aVK1dOixcvvmnHHhScu31U58ajWQDyFnXP%0A/vzwww9av369fvzxR50+fVrXrl2zvubt7a2KFSuqUaNG6tKli0qXLm1iUsAxGYZh7Te9vb31wQcf%0AmJzIdjH8AhxIs2bNVLVqVbNj4B5lZWVp3bp11iby6tWrN50TEBCgxo0bq3v37qpVq5YJKfF3hQsX%0A1vPPP68nn3xSixcv1vLlyzVz5ky5urqqePHi8vPzk4eHhxITE3Xp0iVdunRJhmGoZs2amjp1qqKj%0Ao+/qbjHcv+TkZP3rX/+yfj9hwgR5eXnlegg2d+5chl9AHqDu2a/09HSNHDlSGzduVOHChVWtWjW1%0AadNGAQEBcnNzU3p6uhISEnTixAnNmzdPc+bM0fPPP6++ffuaHR1wGOfOndOaNWv0008/6c8//1Ra%0AWpp8fX1VtWpVPfroo2rcuLHZEW0Kwy/AgbRo0YLdHu1UcnKy+vXrp3379ikgIEDNmjVTSEhIjk3k%0Ad999p3Xr1qlHjx4aM2aM2dHxfwIDA/X888/r+eef16lTp/Tjjz/q3LlzSkhIUGpqqooWLSpfX19V%0AqlRJdevWlY+Pj9mRnZbFYlFcXJwkqXbt2kpJSVFKSopq1aqV4+5yxYsXV+HC11umgIAAbdmyxfo1%0AgHtD3bNvH3zwgb744gv1799f/fv3v+0deleuXNHs2bM1depUBQUFWXeqA3Dv3n33Xc2ZM0cZGRny%0A8fFRmTJl5Ovrq8TERC1fvlxLly5VzZo1NW3aNAUHB5sd1yYw/AIAGzBt2jQdOHBAY8eO1WOPPXbb%0AO4GysrL0ySefaMKECQoNDdWTTz5ZgEmRG+XLl1f58uXNjoFb8Pb21scff5zr87/99lvr1zt27MiP%0ASIDToe7Zt7Vr16pTp04aMWLEHc/19vbWiy++qHPnzmnevHkMv4D7NH36dH344YeqW7euhg8frjp1%0A6mS7ez0lJUWfffaZ3nvvPXXr1k2ffPIJjx1L4jkLALABGzduVPfu3dW9e/c7PgJXqFAh9ejRQ926%0AddOyZcsKKCEAAHmHumff4uPjFRkZeVfX1KtXT8ePH8+nRIBzOHHihObMmaPo6GgtXLhQdevWvWnZ%0AhiJFiqhbt25avXq1fHx8NGzYMJPS2haGX4CD6NSpk8qVK2d2DNyjpKQkVapU6a6uCQsL0+nTp/Mp%0AEeDc6tWrl+MjkADyBnXPvpUuXVoHDx68q2uOHz8ub2/vfEoEOIdPP/1UHh4eGj9+/B0/OAgICND0%0A6dP1yy+/6MsvvyyghLaL4RfgIIYOHcpi93YsJCREu3fvvqtrYmNjWXMIyCeLFi1SUFCQ2TEAh0Xd%0As2/dunXTypUrtWTJklxtALJhwwYtW7ZMLVu2LIB0gOPau3evmjZtqmLFiuXq/LCwMDVo0EAbNmzI%0A52S2jzW/AAfx6KOPauLEiTcteJ+UlKTRo0dryJAhCgsLMykd7qRXr1565ZVXVLJkSQ0ePPi2n4xe%0Au3ZN8+fP15o1azRgwIACTAkAQN6g7tm3p59+WkeOHNH48eM1Z84cNW7cWJUqVVLx4sXl5uamzMxM%0AJSQk6OTJk9q5c6eOHz+uyMhIvfDCC2ZHB+za6dOn1bx587u6pm7dulq5cmU+JbIfDL8AB3GrT93S%0A0tL01VdfqXv37gWcCHejS5cu+uOPPzRr1iwtXbpUkZGRt2wi9+7dq8TEREVHR2vw4MFmRwcA4K5R%0A9+ybYRiaNGmS2rdvr2XLlmnTpk1atWrVTee5uLioRo0aev3119W5c2frzrkA7s3ly5fl5+d3V9cE%0ABgbqwoUL+ZTIfvDbBwBsxNChQ9W2bVstX75cu3bt0qeffqpr165lOycoKEhRUVHq3LmzGjdubFJS%0AAADuH3XP/jVu3Nj6vvz555+Ki4vT1atXVbhwYfn4+KhMmTJyc3MzOSXgODIyMu56iOzq6nrT71Zn%0AxPALAGxIaGioRo0aJen63XyJiYlKS0uTi4uLfHx85O7ubnJCwDFERETctDvSvQgJCdGaNWvyIBHg%0AnKh7jqNEiRIqUaKE9fu0tDTt379flSpVuus7VQAgrzH8AgAbZRiGfH19zY4BOKT+/fvnyfCLP+iA%0AvEPdcyznz59X7969NWPGDEVHR5sdB3AYY8eO1RtvvJHr8zMzM/Mxjf1g+AU4kO3bt+vSpUvZjiUn%0AJ8swDH355Zc6evToTdcYhqE+ffoUUELcq59++kk7d+7UlStXVLp0abVo0UIlS5Y0OxZgt4YOHWp2%0ABACSsrKylJmZKVdX12zHT58+rc2bN+vPP/9U6dKlFR0drcDAQJNS4u9iYmLueE5CQoIsFou++eYb%0AnT17VhJ9J3C/OnXqZHYEu2VYcrM3LQCbd687ORqGoUOHDuVxGtyt+vXra+zYsWrbtm224xaLRaNG%0AjdK6deuybWrg5uam1157Td26dSvoqPg/R48ezfUnaVWqVNGvv/6a42slSpSQv79/XkYDALswffp0%0ALVy4UNeuXVNkZKTGjx+vihUras2aNRozZky2NWo8PT315ptvqk2bNiYmxg1hYWHWu2dv9+ekYRjZ%0AXqfvBGAW7vwCHMTmzZvNjoD7cPnyZaWnp990fMGCBVq7dq1atWqloUOHKjg4WIcOHdKkSZM0btw4%0AVaxYUbVr1zYhMXr27KkrV67c9hyLxSLDMLR792517Ngxx8fshg0bpoEDB+ZXTACwSWvXrtWHH36o%0AyMhI1a5dW7Gxserfv78++ugjjRkzRtHR0XruuedUsmRJHTt2TFOnTtVLL72kkJAQVa1a1ez4Tm/Q%0AoEFatGiRChcurBdeeEGNGjW66ZyzZ8+qd+/eGjdunJo0aWJCSgD4H+78AgAbEBYWpkmTJqljx47Z%0Ajrds2VJFihTR6tWrsx2/cuWK2rVrp+rVq2vmzJkFGRX/Z+/evdnu/LJYLHrqqac0adIklSpVKtu5%0AderUUbVq1fTWW28pODg422vlypVT6dKlCyQzcpacnKxVq1Zp27ZtOn78uK5cuSJ3d3eVKlVK9erV%0AU9euXVW+fHmzYwIOpVu3bipcuLCWLl1qPfbss88qKSlJqampWrlyZbbz09PT1a5dO4WHh2v69OkF%0AHRc5uHz5smbPnq2FCxeqefPmGj16dLYlGX7//XdFR0fr3XffZc0vII+MHj1a3bp1u+nD78zMTB09%0AelTlypVTkSJFTEpn2wqZHQAAkLOrV6/q1KlTNw3EJMnb21v/+Mc/9OOPP5qQDNL1gVb9+vWt/zz4%0A4IOSpMjIyGzH69evLxcXF0lSrVq11LBhw2z/MPgy108//aTWrVvrzTff1MWLF1W3bl099thjatq0%0Aqby8vDR//ny1a9dO8+bNMzsq4FBOnDih5s2bZzvWo0cP7dmzR+3atbvpfFdXV7Vr1067d+8uqIi4%0Ag6JFi+qll17SqlWrdP78ebVu3VqrVq0yOxbg0FavXq3ff//9puOXLl1Sp06d+NvgNnjsEQBs1NWr%0AVyXplsORoKAgXb58uSAj4S+++eYb/fDDDzcdnzt3rooVK2b93jAMDR8+vCCjIZf++9//qn///qpU%0AqZJmzZqlatWq3XROfHy83n//fU2dOlUBAQE5DqMB3L3ChQvLw8Mj27Fy5cpl+9+/K1GiBHXPBlWu%0AXFlLly7V3LlzNXbsWG3dulUTJkwwOxbgdHio7/YYfgGAjVi4cKF27typYsWKqVixYvL09Lxpodi/%0AOnPmDLc1m+jgwYP64osvsh0rVaqUdu3ale2YYRjsLGijlixZIi8vL82bN09eXl45nlO8eHGNHTtW%0AKSkpmjVrFsMvII+UL19eJ06cyHbM29tbkuTu7p7jNWfPnlXx4sXzPRvuTb9+/dSwYUONGDFCHTp0%0A0PPPP292JACwYvgFADbgoYceUlJSkn755RclJiYqKSlJaWlpkqSkpKSbzs/MzNSXX36pKlWqFHRU%0A/J/Bgwdr8ODBZsfAfTh48KD18cY76dChg9atW6eUlBSGzkAe+Mc//qH33ntPI0aMkKenpySpWLFi%0AWrhwYY47WGdkZOizzz5TeHh4QUfFXahWrZpWrFihF198UTe958AAACAASURBVCNHjsxxoxcAMAPD%0ALwCwAXPmzLnp2LVr15SYmGj9o+CvLly4oF69eqlWrVoFEQ/3YNu2bVqzZo2mTZtmdhTcgpubm5KT%0Ak3N17o3zChemdQLywuOPP66mTZta10SUrq/rVb9+/RzP37Vrl8LCwvTPf/6zoCLiHnl7e2v27Nma%0AMWOG1q5dm2MfAyB/MHC+NXZ7BADgHpw/f15jx47NdqxChQoaNWqUpOtrgr322mv69ttvJV3f0fPz%0Azz9XSEhIgWdFzmJiYvTuu+9q1apVt31f0tPT1atXL7m4uGjJkiUFmBAAAOB/wsLC5O7unu2DA+n6%0Ael+pqany8PBQoUI372toGIb27t1bUDFtEh9fAgBwD5KTk7VlyxbVq1dP0vW78eLj462v+/v7szCz%0AjevZs6dWrFihnj17asCAAerSpYt8fHysr1ssFn311VeaPXu2jh07pkWLFpmYFgAAOLtOnTqZHcFu%0AMfwCAOAeGYZhHYisW7dOCxcutL7m7u6u9PR0s6IhF9zd3bVo0SK98sormjRpkqZMmaLixYtbd5Q7%0Af/68rl69qtDQUMXExKhGjRpmRwYAAE5s4sSJZkewWwy/AADIB66urpKub07g4uLCGgw2yt/fX7Nm%0AzdLx48e1fft2nTx5UleuXJGHh4eCg4NVt27dW65BBAAAAPvA8AsAgHxwY9iVlZUlFxcXscSmbQsN%0ADVVoaKjZMQAAAHItMTFRe/bs0dmzZ3X16lX5+PgoNDRUkZGR8vDwMDueTWH4BQBAProx9FqzZo3K%0AlCljchoAAADYuwsXLmjy5MnasGGDMjMzs33IahiGPD091aVLFz333HPZ1jN1Zgy/AAC4R3+/m+vn%0An39W1apVczw3LCysICIBAADAgR0+fFh9+/bV5cuX1bp1azVt2lShoaHy8vJSSkqKjh07pq+//lpL%0Aly7V5s2btWDBApUtW9bs2KYzLDyHAQDAXUtMTNQnn3yiZ555RpL022+/6euvv77pvP79+7PeFwAA%0AAO7blStX1KZNG3l4eGjWrFmqWLHiLc89fPiwnn32Wbm5uWn9+vVyc3MrwKS2h+EXAABwOr/88kue%0A/BwPD4/bNp4AgOsmT56sVq1aKTIy0uwogN16//33NWfOHK1fv17lypW74/m//vqrunTpopEjR+qp%0Ap54qgIS2i+EXANgpmkjg3oWFheXJHXkhISHasGFDHiQCcCfUPfvWsGFDJSQkKDAwUNHR0YqOjmY3%0AXeAude7cWaGhoZo6dWqur3nuuecUHx+vjz/+OB+T2T6GXwBgp2gigXu3e/fuPPk5Hh4eioiIyJOf%0ABeD2qHv278SJE9qzZ4/27t2rvXv3atOmTWZHAuxKnTp1NGzYMPXu3TvX18TExGj27Nn6/vvv8zGZ%0A7WPBewCwU7t27crWRL7yyis0kUAu8QczYH+oe/YvJCREISEh6tatm9lRALuUmZkpd3f3u7rGy8tL%0Aqamp+ZTIfjD8AgA7RhMJ3JtRo0bpjz/+uK+fYRiGFixYkEeJAOQGdQ+AMytZsqROnjx5V9ecPXtW%0A/v7++RPIjjD8AgAATsfLy0s+Pj45vrZjxw6VL19eZcqUKeBUAAAAt1a/fn1t2LBBw4YNk4eHxx3P%0AT09P14YNG1SnTp0CSGfbWPMLAADgL5o1a6a+ffvqiSeeMDsKANiMo0ePauPGjbk+v169enrwwQd1%0A8uRJzZ07V25uburfv7+Cg4PzMSXg2A4fPqzOnTurbdu2evvtt++4ec/YsWO1fPlyLVmyRLVr1y6g%0AlLaJO78AwCQ0kQAAZ0Lds2/Hjh3TnDlzsh2zWCzKyMiQq6urJCkjI0OGYcjFxUWGYahKlSp68skn%0AlZaWpoyMDG3fvl3r1q2Tp6enGf8KgN0LCwvT0KFDNWPGDP3xxx96+eWXc9x459ChQ5o6dap27typ%0AXr16Of3gS2L4BQCmoYkEzPXFF1/o6NGjCg4OVvXq1VW5cmUVKlTI7FiAw6Lu2bdWrVqpVatW2Y4d%0AO3ZM7dq1U2xsrCSpdevWatu2rYYMGSJJmjVrlry8vLRx40alpKSoU6dOWrNmjXr06FHg+QFH8eyz%0Az8rLy0tTp07V448/ruDgYIWFhcnb21vJyck6cuSIzpw5I8MwNHDgQD333HNmR7YJDL8AwCQ0kYC5%0AfvjhBy1btkyZmZkyDEO+vr5q0aKFnnnmGTVr1szseIDDoe45njs9crV161Y9+eST8vLykpeXl7p1%0A66atW7fy/gH3qXfv3mrdurU++eQT7dq1Sz/99JOSkpLk4eGh0qVLq3fv3urevbtCQkLMjmozGH4B%0AgA2hiQQKVpMmTTRjxgwdOXJEMTExWr58uQzD0Pbt2/Xqq6/yeBWQz6h79unEiRMqW7aspOt3793K%0A0aNHFRkZaf2+Zs2aWrduXb7nA5xBYGCghgwZYv2wALfHvf0AYANOnDihjIwMSXffRB49ejTf8wGO%0AzN3dXTVq1FDTpk0VGhqqt99+W4cPH1bbtm21du1as+MBDom6Z9/atGmj06dPq0KFCtq1a5csFotO%0Anz6tmJgY9evXT5KUlpam5ORklShRwnpdiRIldPHiRbNiA3BiDL8AwAbQRALm8/Pz07lz59S+fXut%0AX79eLVq00KhRo/TOO++YHQ1wONQ9+3ZjYFmoUCGdPHlSzZo1U3R0tKKjo7Vw4UJJ198/wzDk5uZm%0Avc7NzU1paWmmZAbg3Bh+AYANoIkEzOfr66urV6/q4sWLKlKkiCZPnqyXXnpJs2fP1owZM8yOBzgU%0A6p5juHbtmoYOHapixYrp7bffVp8+fTRjxgzt2LFDbm5uslgsSk9Pt56fnp6e7f0EgILCml8AYENu%0ANJHFixfXCy+8oKNHj2rGjBmqVq2a6tSpQxMJ5CM/Pz9J0pkzZ+Tv7y9Jevrpp2UYhiZPnqzy5cur%0AY8eOZkYEHA51z7795z//0eXLl7V69WoFBgZKkq5evaqYmBg1btxYnp6eiouLU8mSJSVJcXFx1t+v%0AAFCQGH4BgA2hiQQKTpMmTXT58mXr976+vipUqJCSk5OzndenTx8dOHBAU6dOVbt27VS4MO0TkFeo%0Ae/bjxIkT+vnnnyX9b6OCo0ePqnr16tb3TpKaN2+ukSNHSpJCQkJ04MABVa9eXZJ04MABhYaGFnBy%0AAGD4BQCmoYkEzNW0adNs33t7e2vr1q0qXrz4TeeOHTtWR44cYfAF3Afqnn3btm2bJk6cKOl/719C%0AQoKKFi2a7byiRYsqISFBkhQVFaWlS5eqa9euSktL08qVK9WrV6+CDQ4AYs0vADDNtm3bNHLkSGuD%0AL+W+iUxPT9eVK1e0cuVKRUVFFWhuwJHlNPiSrv93WLdu3QJOAzgW6p5969Gjh3bt2qWdO3dajwUF%0ABencuXPZzjt37pz1Tr0nnnhCf/zxh5o3b66WLVsqLS1NXbt2LdDcACAx/AIA09BEArbnypUrZkcA%0AHBZ1z765ubnJz89P/v7+1g0LatasqSNHjujHH3+UdH0jg2XLlql27dqSpJIlS+qjjz5S1apVVadO%0AHc2fP1/e3t6m/TsAcF4MvwDAJDSRgG05fvy46tWrZ3YMwGFR9xzPww8/rPDwcA0YMED/+te/rAPO%0A/v37W8+JiIjQ7Nmz9e6776pSpUompgXgzFi4AgBsyF+byBYtWuj48eM6ePCgVq9ebT3nRhMJIO/d%0A+IMcQMGg7tm/Dz/8UG+++aZ27Nih4OBgffjhh6pYsaLZsQAgG4ZfAGBjaCKB/HfgwIGbBl1nzpyR%0AYRiKjY3Ndrxo0aKqUKGCJCk2Nlaenp564IEHCioq4PCoe/anVKlS1g1AihcvrunTp5ucCABuz7Dw%0AEScAmK5Zs2ZasGCBypYta3YUwClEREQoPT0927EbLdGNXcwsFosMw9DDDz+s2bNna9CgQfr6669l%0AGIb69Omjl19+ucBzA46CugcAKEgMvwAAgNPZs2ePsrKycnWur6+vDh48qNdff12vvvqq4uPjNWPG%0ADC1dulSRkZH5nBQAAAD3i+EXAADA35w9e1a///67GjZsKEl66qmnVKtWLQ0fPlySNHToUAUEBGjc%0AuHEmpgQAAEBusNsjAABwOhaLRUlJSUpOTr7p8UdJ2rlzp8aPH2/9fv/+/WrWrJn1+2bNmmn//v0F%0AkhUAHIXFYlFCQoLZMQA4IRa8BwA7ZrFYlJiYKF9fX7OjAHblxIkTatu2rfV7FxcXeXl5KSAgQMuX%0AL5ePj49SU1MlSRcvXlRaWpp10XtJqlChgv7444+Cjg04PeqeuUaPHn1P1/n4+Ohf//qX9XfvoUOH%0A8jgZANwewy8AMBFNJGAei8Wi119/XSkpKUpOTrb+4+3tLU9PT129elWSlJycLOn6f3c3+Pj4WI8D%0AyD3qnn3bs2ePdVOQO7l06ZIyMjIUGBgof39/63FW3QFgBoZfAGAimkjAPIZh6PHHH8/xNTc3N6Wl%0ApWU7lpWVJRcXl4KIBjgs6p5927RpU67Pfeutt/T7779r9uzZ2Y7n9v0HgLzE8AsATEQTCdgmV1dX%0AXbt2TdL/7vi6fPmy/Pz8JEkJCQnZ7gQDkDvUPce2detWLVu2TLNmzTI7CgBkw4L3AGDDtm7dqmef%0AfdbsGIBTOHjwoH755Rf98ssv+v3335WZmSlJ8vX1lZeXl44dO2Y997ffflPZsmXNigo4LOqefThx%0A4oTmz5+vZcuW6eLFi9bjV69eZTMQADaJO78AwAacOHFCW7dulYeHh6Kjo62Pd9BEAgWnW7duysrK%0AknT9sSrDMHTt2jW5ubmpTp06+uKLL1S3bl1J0oYNG1S7dm0z4wJ2jbpnv9avX6/Ro0fLYrEoMzNT%0A06dP17x581S9enX5+PgoJSVFklSkSBF5e3ubnBYArmP4BQAmo4kEbMP8+fOtawmdOnVKY8aMUXp6%0Autzc3NStWzcNGzZMvr6+iouL0969ezVmzBiTEwP2ibpnv+Li4jRmzBi1b99er776qpKSkjRs2DC9%0A+OKL+vzzz1WkSBGlpaXJYrFo+PDhZscFACuGXwBgIppIwHbUq1fP+vWNtb0yMjIkSc2bN1e3bt00%0Ac+ZMubi4aOTIkapUqZIpOQF7Rt2zbxs2bFDRokX1xhtvyNXVVV5eXpoyZYpat26tPXv2WNdCTElJ%0AkZeXl8lpAeB/GH4BgIloIgHz3G7HuEKFri+LemP4JUnjxo3Ts88+K1dX12w7zwHIPeqeffvtt99U%0At25dubq6Wo+VK1dOZcqU0ZEjR9S4cWNZLBaNGTNGbm5u1nNGjBih4sWLmxEZACQx/AIAU9FEAuYo%0AW7asNmzYcMvXbwy/bix6f0PJkiXzNRfg6Kh79i09PV1FihS56binp6f1MXFJOnToULb378buuQBg%0AFoZfAGAimkjAHK6urgoNDb3l625ubqpSpUq2P9AB3D/qnn0LDg7Wt99+m+1YamqqTp06pVKlSqlw%0A4et/Xr7zzjuqXLmyGREBIEcMvwDARDSRgG0qXbq01qxZY3YMwOFQ9+zbI488olmzZunzzz9X69at%0AJUnvvvuuJKlhw4bWR8WvXr0qSVq2bJk++eQT6/UMMQGYheEXAJiIJhIA4Eyoe/YtIiJCnTp10siR%0AI7Vy5UpdvnxZBw4c0MsvvywfHx8lJSVJ+t/75Ofnp5CQkGw/o0qVKgWeGwAYfgGAiWgiAQDOhLpn%0A/yZMmKAKFSpo06ZNcnd318SJE9WxY0dJkmEYkq4/3ipJLVu2VMuWLU3LCgA3GJbbbXUEAMh3mZmZ%0Amjt3rrWJ7Natm7WJvHLliurWrauYmBg1bNjQ5KQAANw/6p7jSk5OVp06dTRnzhw99NBDZscBACvu%0A/AIAk7m4uGjAgAEaMGDATa/9/RNUAADsHXXPcbm5uWnIkCGs1wbA5riMGzdunNkhAAA5MwxDLi4u%0AatKkiby9vc2OAwBAvqLu2TcXFxfVr1+f9w6AzeGxRwAAAADAPbt48aL8/f3NjgEAt1TI7AAAgJtd%0AvHjR7AgAABQY6p59a9y4sdauXStJSklJ0dKlS5WQkGByKgD4H4ZfAGCDaCIBAM6EumdfYmNjrTty%0ASpLFYtGNB4pSUlL0xhtv6OeffzYrHgDchOEXANgAmkgAgDOh7tm3p59+WrVr11bnzp01ZswYSdKZ%0AM2es7ykr6wCwNez2CAA24Omnn1ZaWpoqV66s6tWrS6KJBAA4LuqefduzZ4+OHDmi2NhY7d+/X5L0%0A4Ycfas6cOQoLC5NhGNqxY4eKFi2qKlWqyN3d3eTEAJwdC94DgA2wWCzZmsgVK1bI1dVVhmEoLCxM%0ABw4cUJ8+fdS6dWuaSACA3aPuOZawsDBNnDhR1apV05YtWzRt2jSVKlVKf/75pywWi0JCQtSgQQO9%0A+uqrZkcF4KQYfgGADaKJBAA4E+qefZk9e7YiIiIUEREhb29vhYWFadKkSerYsaPi4uLUpEkTzZ07%0AVw8++KCOHDmigwcP6vz58xoyZIjZ0QE4KR57BAAb8PcmUpIMw1DlypXl5+enadOm6Y033ripiQQA%0AwB5R9+zbnj17FBMTo6SkJJUrV06GYeibb75RcHCwypYtK+n6++nq6qpq1aqpWrVqJicG4OwYfgGA%0ADaCJBAA4E+qefZs7d64k6eTJk9q3b59GjRqlo0ePaujQoUpNTZVhGJo7d65++eUXValSRWFhYSpZ%0AsqTJqQE4Mx57BAAb8tcmMjQ0VPHx8UpNTVVGRoYaNGighg0b0kQCABwGdc8x3HjssUOHDtq9e7ee%0AeuopRUdHKzU1VYcOHVJ8fLyqVKmitWvXmh0VgJPizi8AsCEVKlRQhQoVNGrUKD3zzDPZmkgfHx/9%0A8MMPWrhwIU0kAMAhUPcci2EYqlixoiTpscceU1RUlCTp4sWLOnnypInJADg7hl8AYMNoIgEAzoS6%0AZ5+mTJmiqlWrSrr+Hv6dv7+//P39CzoWAFgx/AIAG0QTCQBwJtQ9+9a+fXvr1wEBAdq9e7dcXV1N%0ATAQA2bHmFwDYgcuXL8vV1VWenp5mRwEAIN9R9+xLrVq1NGXKFDVv3lxpaWn6/vvvVb9+fXl4eJgd%0ADQAkSYXMDgAAuFmtWrX01VdfSZLS0tK0b9++HD8JBwDAEVD37Et8fHy271NTU3XlyhVJUlJSkgYM%0AGKA9e/aYEQ0AcsTwCwBsAE0kAMCZUPfsW1RUlB555BE999xzmjNnjiQpOTnZ+joPFwGwNaz5BQA2%0AICoqSsHBwapRo4aqV68uiSYSAOC4qHv2bdeuXdq3b5/27dunXbt2SZImTJigefPmqXr16jIMQ7/+%0A+quqVq2qgIAAk9MCAGt+AYBNuHTpkrWJjI2N1a5du2QYhoKDg1W9enVt2rRJL774ojp27EgTCQCw%0Ae9Q9xxIWFqZXXnlFZcqU0fbt2/Xxxx/Lzc1N6enpKl68uMLDw1WvXj3169fP7KgAnBTDLwCwQTSR%0AAABnQt2zL+vXr1dERITKly8v6fr7N2nSJHXs2FFxcXFq0qSJ5s6dqwoVKujQoUP65ZdfFB8frwkT%0AJpicHICz4rFHALABf28iJcnHx0ePPPKIqlevro8//lgffPBBtiby5MmT5gUGAOA+UPfs2wcffKCT%0AJ0+qaNGi1sdW9+3bp7p161p3eDQMQ2XKlFGZMmXUokULM+MCAMMvALAFNJEAAGdC3bNvn3/+uZKS%0AkhQbG6t9+/Zpx44d2rhxo5YvX67AwEAZhqHVq1crISFBYWFhCgkJUaFC7LUGwDw89ggANuKvTeR7%0A770nPz8/JSYmKjAwUH/++afatm2rRx55hCYSAOAQqHuO48Zjj02bNtWWLVs0atQo1a5dWwkJCTp1%0A6pQKFy6sBg0a6MMPPzQ7KgAnxfALAGwQTSQAwJlQ9+zbX9f8io+PV1RUlObOnauoqCilpaXp8OHD%0AOnv2rNq0aWN2VABOisceAcCG+fr6KioqSpI0aNCgm5pIAAAcCXXPPg0fPlyhoaE5vubu7q7IyEhF%0ARkYWcCoA+B+GXwBgg2giAQDOhLpn3wYOHGj9OiAgQKtXr1ZQUJCJiQAgOx57BAAbZ7FYdPjwYQUF%0ABcnPz8/sOAAA5Cvqnv06f/68AgMDWZ8NgM1h+AUANowmEgDgTKh79q1q1arasGGDQkJCzI4CANlQ%0AVQDAhjVt2lSnTp0yOwYAAAWCumffuK8CgK1izS8AsGE0kQAAZ0Lds10Wi0Xnzp3L8bWSJUvKxcUl%0A27HY2Nhs34eFhenSpUt69dVX9f/+3//Lt5wAkBOGXwBgEppIAIAzoe7Zt4SEBDVr1kyGYWQ7bhiG%0APvvss5sedXzsscdkGIYsFosMw9CGDRtksVj07bffFmRsAJDE8AsATEMTCQBwJtQ9++bt7a2ZM2dK%0AkoYMGaLXXntNJUuW1JAhQ255zdSpU1WyZEk9+eSTBRUTAHLE8AsATEITCQBwJtQ9++bq6qrmzZtb%0Av2/UqNEdF7YPDw9n8XsANoHhFwCYhCYSAOBMqHsAALOw2yMAAAAAAAAcFsMvAAAAAAAAOCyGXwAA%0AAAAAAHBYDL8AAAAAAADgsBh+AQAAAAAAwGGx2yMAAAAA4I5SU1NlsVgkSWlpaUpJScn1tYZhWK8F%0AgILG8AsATEQTCQBwJtQ9+3Xp0iU1bNhQhmFIkjp16iRJ1u/v5PHHH8+3bABwJwy/AMAkNJEAAGdC%0A3bNvXl5eGj9+fI6vBQYG3nSsf//+8vX1tX4NAGZi+AUAJqGJBAA4E+qefXNzc1O3bt1yff6IESNy%0A/BoAzGBYuHcYAGxWWFiYPv/8c4WEhJgdBQCAfEfds2+8fwBsFbs9AgAAAADu28SJE3O8iw8AzMad%0AXwBgw1avXq0WLVrI29vb7CgAAOQ76h4AID8w/AIAAAAAAIDD4rFHAAAAAAAAOCx2ewQAAAAA3NGG%0ADRvy5Od4e3vroYceypOfBQC5wWOPAGAimkgAgDOh7tm3sLCwPPk5oaGhefb/BQDIDYZfAGAimkgA%0AgDOh7tm3s2fP5snPKVy4sEqWLJknPwsAcoPhFwCYiCYSAOBMqHsAADMw/AIAAAAAAIDDYsF7AAAA%0AAMA9uXDhgo4fP66kpCR5eHioVKlSqlChgtmxACAbhl8AYGNoIgEAzoS6Z5+++OILzZkzR4cOHZIk%0A3XigyDAMBQQEqHv37nrmmWfk5uZmZkwAkMRjjwBgM2giAQDOhLpnvyZPnqyYmBg98MAD6t69uypW%0ArKgSJUro8uXLOnPmjP7zn/9o27ZtCg8P1/z58+Xt7W12ZABOjuEXANgAmkgAgDOh7tmvHTt2qG/f%0Avho5cqT69u17y/P279+v/v37q02bNho3blzBBQSAHDD8AgCT0UQCAJwJdc++jRo1SmfPntWiRYvu%0AeO6CBQs0Y8YM/fjjjwWQDABurZDZAQDA2a1fv1716tW77R8AkhQZGanBgwdr3bp1BZQMAIC8R92z%0Ab//9739VpUqVXJ0bHh6u1NRUJSUl5XMqALg9hl8AYDKaSACAM6Hu2begoCAdPnw4V+cePHhQnp6e%0A8vHxyedUAHB7DL8AwGQ0kQAAZ0Lds2/t2rXTnj179NFHH932vNjYWL3//vvq0KFDASUDgFtzGccD%0A9ABgKg8PD82ePVtFihRRrVq1bnlebGysXnvtNbVv315NmzYtuIAAAOQh6p59K1eunJKTk/X+++/r%0Ayy+/VFZWlpKTk3Xt2jWdOnVKe/fu1fTp0zVt2jRVrlxZkydPZsdOAKZjwXsAsAE3dr2qXLmyHn/8%0AcYWGhlp3vTp79qw+++wzbdu2TdWqVdNHH33ErlcAALtG3bN/mzZt0ty5cxUbGyuLxSLDMCRJFotF%0ApUqVUvfu3dWnTx8GXwBsAsMvALARNJEAAGdC3XMMSUlJOnHihJKTk+Xu7q5SpUopKCjI7FgAkA3D%0ALwCwMTSRAABnQt0DAOQ3hl8AAAAAAABwWOz2CAAAAAAAAIfF8AsAAAAAAAAOq7DZAQAAAAAAtm/C%0AhAl58nOKFy+ugQMH5snPAoDcYM0vADARTSQAwJlQ9+xbs2bN8uTnlC9fXjExMXnyswAgNxh+AYCJ%0AaCIBAM6EugcAMAPDLwAAAADAHf3555/KyMi4759TqlSpPEgDALnH8AsATEQTCQBwJtQ9+9a6dWud%0APHnynq+3WCwyDEOHDh3Ku1AAkAsMvwDARDSRAABnQt2zb7t27VJycnKOr40ZM0bNmzfXQw89dMef%0A07x587yOBgC3xfALAExEEwkAcCbUPcfVrFkz9e3bV0888YTZUQDgJoXNDgAAzqxhw4a3fO2tt95S%0AlSpVaPABAA6DugcAMAPDLwAAAABArkyePFkbN25UcHCwqlevrgcffFBRUVEKCgqSt7e32fEAIEcM%0AvwDAZDSRAABnQt2zb9euXZMklShRQjt37tSCBQvk7e2tLl26qEGDBianA4CcFTI7AAA4u783kYMG%0ADVKjRo1Uo0YNmkgAgMOh7tm/ypUra/r06Vq/fr1eeeUVubi4aO3atWrVqpViYmLEstIAbA3DLwCw%0AATSRAABnQt1zHCVKlJCXl5e++uor9ejRQ1OmTFH//v2VlJRkdjQAsGL4BQA2hiYSAOBMqHv2zdfX%0AV3/++ac8PT310ksvad68eTp06JB69uypS5cumR0PACQx/AIAm0MTCQBwJtQ9++bn56fMzEz98ccf%0Akq7v6Llw4UJdunRJffv2VWpqqskJAYDhFwDYHJpIAIAzoe7ZN19fX1ksFp05c8Z6rGLFilqwYIFO%0Anjyp0aNHm5gOAK5j+AUANoYmEgDgTKh79mXIkCEaP3689XtfX189/PDDCgoKynZexYoVNXr0aF24%0AcEGZmZkFHRMAsjEsrCYJAKa6dOmSMjIyFBgYKOn6LlhDhw7VqFGjFBISku3cTz/9VOvWrdP8+fPl%0A4uJiRlwAAO4Ldc+5pKSkqEiRImbHAODkGH4BgJ2hiQQAOBPqHgDgfvHYIwDYGf4AAAA4E+qebbt8%0A+bIWLlxodgwAuC2GXwBgY2giAQDOhLpn3+Lj4zVxeVNouwAAEfhJREFU4kSzYwDAbTH8AgAbQxMJ%0AAHAm1D0AQH4rbHYAAAAAAIDtmzBhgjIyMrIdS0pKkiSNGzcu2/EqVaqoR48eOnnypBYsWCBPT0/1%0A7dtXAQEBBRUXAKwYfgGAiWgiAQDOhLpn37799ltdu3btpuPBwcHatm1btmMZGRm6ePGievToobS0%0ANGVkZGj79u1auXKl3NzcCioyAEhi+AUApqKJBAA4E+qeffviiy/u6vx///vfCggI0LJly5SQkKAu%0AXbpo/fr16tKlSz4lBICcMfwCABPRRAIAnAl1z7Ft27ZNW7du1WuvvSZJ2rx5s/r37y9vb295e3ur%0Aa9eu+vrrr3n/ABQ4FrwHABu2bds2jR8/3vr95s2b1bdvX3l7e6tMmTLWJhIAAEdA3bNtiYmJWrBg%0AgRYvXqzly5dr3bp1+uabb7R//35lZWXp0qVL+vbbbyVJ6enpOnnypGrXrm29vk6dOjpy5IhZ8QE4%0AMe78AgATJSYmas2aNXJxcZGbm5s8PDzk4+Mjf39/1ahRI1dN5JdffmlWfAAA7gp1z75duHAhx505%0ADcPQ3r175eXlpdTUVEnSxYsXZbFYVLJkSet5QUFBio+PL7C8AHADwy8AMBFNJADAmVD37J9hGIqN%0AjVVycrL1n5SUFBUpUkTu7u5KS0uTJF29elWS5OHhYb3W3d09xzXfACC/MfwCAJPRRAIAnAl1z/65%0AurrK19dXvr6+2Y7/9f27sSnBtWvXrF+np6fL1dW1YMMCgBh+AYBNoIkEADgT6p5jKly4sNLT0yVJ%0A/v7+slgsiouLU+nSpSVJ58+fl7+/v5kRATgphl8AYMNoIgEAzoS6Z3/eeustZWVlSZLi4+OVlZWl%0AzMxMubu7q3Tp0tq/f7/1/YuNjVXFihXNjAvASTH8AgAbQxMJAHAm1D37tmXLFmVkZEiS9X/T09Pl%0A4uKihx56SIsXL1br1q2VlJSkFStWqF+/fmbGBeCkGH4BgI2hiQQAOBPqnn376+6bhw8fVqdOnazv%0A49NPP61//OMfatmypVJTU1WoUCF17tzZrKgAnBjDLwCwMTSRAABnQt1zHIULX//z8sb7V65cOc2Z%0AM0cffPCBihQpohEjRsjLy8vMiACcFMMvALBhNJEAAGdC3bNtHh4eioiIuOXrhQoVkvS/90+S6tev%0Ar/r16+d7NgC4HYZfAGAimkgAgDOh7tm3UqVK6ZNPPrnl64UKFZLFYrGu4QYAtqKQ2QEAwJnRRAIA%0AnAl1z7H5+flp9OjRKlasmNlRACAbw2KxWMwOAQDIWWJiotasWaPu3bvL3d3d7DgAAOQr6h4AID8w%0A/AIAAAAA5IkjR47o1KlTSk9Pl5+fn6pVq6aiRYuaHQuAk2PNLwCwcTSRAABnQt2zTzt27ND48eN1%0A6tQp3bi/wjAMubi4qGXLlnr55ZdVokQJk1MCcFbc+QUANoomEgDgTKh79mvXrl3q16+fihUrpl69%0Aeik8PFxFihTRf//7X3377bf67LPPVKJECX3yyScKDAw0Oy4AJ8TwCwBsEE0kAMCZUPfsW/fu3RUX%0AF6dPP/1U/v7+N73+66+/6oknnlCrVq00YcIEExICcHYMvwDABtFEAgCcCXXPvtWsWVODBg3SM888%0Ac8tzpk6dqjVr1vz/9u4/pqo6/uP460C5iUwgcayYCaGClpVzlaKpKW2OZlkJmKU1dLZo2cpd0WKu%0ANXWuVpnXaoSrpmmirFkEEmE5tSxX0bSQLIbSRJQfFwGvBuL9/uHi++XLFbj8Oudyno/NzXvu5xxe%0A/vX+8PKec3X48OEBTAYA1wSYHQAA0FFpaalSUlK8/gIgSbGxsVq4cKEOHDgwsMEAAOgHzD3/NnTo%0A0C6fy3bLLbeoqalpgBIBQHuUXwBgQWwiAQB2wtzzbzNmzNAPP/zQ6Zo//vhD48aNG6BEANAe5RcA%0AWBCbSACAnTD3/NuqVatUWlqqrVu3yttTdYqKipSfny+Hw2FCOgDgmV8AYEm1tbV64oknlJycrKVL%0Al8owjHbvFxUVyeFw6MMPP9Q999xjUkoAAPoGc8+/rVu3Tg0NDcrLy1NkZKQmTpyosLAwtbS06K+/%0A/lJxcbHuvvtu3X777V7Pz8jIGODEAOyG8gsALIhNJADATph7/i0uLq7H5xqGoRMnTvRhGgDoiPIL%0AACyITSQAwE6YewCA/kT5BQAAAAAAgEHrBrMDAAAAAAAGh6qqKpWWlurixYsaPny47rjjDoWFhZkd%0AC4DNUX4BgMWxiQQA2Alzzz+dPn1aa9eu1dGjRyVJHo9HhmEoICBAiYmJevXVVxUaGmpySgB2xW2P%0AAGBRbCIBAHbC3PNflZWVWrBggS5evKjk5GRNnjxZI0eOVE1NjX799Vft3r1bkZGR2rVrl4KDg82O%0AC8CGKL8AwILYRAIA7IS559/WrFmj/fv3Kzs7W9HR0R3er6ioUFJSkhYuXKiXXnrJhIQA7I7yCwAs%0AiE0kAMBOmHv+7f7779fDDz8sh8Nx3TVvvvmmioqK9PXXXw9gMgC4JsDsAACAjg4fPqykpCSvvwBI%0A0q233qoFCxaooKBggJMBAND3mHv+zeVyKSoqqtM1UVFROnv27MAEAoD/h/ILACyITSQAwE6Ye/4t%0APDxcVVVVna6pqqpSUFDQACUCgPYovwDAgthEAgDshLnn36ZOnao9e/aovr7e6/v19fXKycnRvffe%0AO8DJAOAayi8AsCA2kQAAO2Hu+bfnnntObrdbSUlJys3NVW1traRrn+jLz89XcnKyXC6X0tLSTE4K%0AwK544D0AWFBFRYUee+wxhYWFacWKFYqPj9eIESPkcrl05MgRbdq0SVVVVdq9e7fi4uLMjgsAQK8w%0A9/xfcXGxXn75ZZ09e1aGYSgwMFCtra3yeDwKCwvTxo0bNXPmTLNjArApyi8AsCg2kQAAO2Hu+b8r%0AV67ou+++07Fjx1RfX6+goCBNmDBBDz74ILesAjAV5RcAWBibSACAnTD3/I/H49HPP/+sm266STEx%0AMWbHAQCvKL8AwGLYRAIA7IS55/8mTJigVatW6ZlnnjE7CgB4xQPvAcBiDMPQ008/rUOHDpkdBQCA%0Afsfc838xMTFyu91mxwCA66L8AgALYhMJALAT5p5/e+2115STk6Nvv/3W7CgA4BW3PQKABf3yyy9y%0AOBzKyMjQ7NmzzY4DAEC/Yu75t3Xr1snlcqmoqEgREREaP368wsPDZRhGh7UZGRkmJARgd5RfAGBB%0AbCIBAHbC3PNvcXFx3VpnGIZOnDjRz2kAoCPKLwCwIDaRAAA7Ye4BAPoT5RcAAAAAAAAGrRvMDgAA%0AAAAA8F9XrlxRSUmJzp8/r+bmZoWGhio2NlYjRowwOxoASKL8AgBLYhMJALAT5p5/qq6ultPpVG5u%0Ari5fvixJ8ng8bc9qu+uuu/TCCy9o2rRpZsYEAG57BAArYRMJALAT5p7/OnnypFJTU1VTU6MpU6Zo%0A1qxZGjVqlIYOHar6+nqVlJRo3759qqys1LJly7Ry5UqzIwOwMcovALAINpEAADth7vmvlpYWzZs3%0AT3V1dXrnnXeuW062trYqMzNTTqdTDodDqampA5wUAK6h/AIAC2ATCQCwE+aef/viiy+Unp6uLVu2%0AKCEhocv1TqdTWVlZ+uabbxQRETEACQGgvQCzAwAApPz8fJ06dUobNmzo9NaOwMBApaWlKS0tTZs2%0AbdK5c+cGMCUAAH2Dueff9u/fr9jY2G4VX5L07LPPKiQkRDt37uznZADgHeUXAFgAm0gAgJ0w9/xb%0ASUmJT89hGzJkiB544AF9//33/ZgKAK6P8gsALIBNJADATph7/q2urk6RkZE+nTNmzBj9888//ZQI%0AADpH+QUAFsAmEgBgJ8w9/+Z2uzVs2DCfzgkODlZjY2M/JQKAzlF+AYAFsIkEANgJc89+DMMQ37UG%0AwCw3mB0AANAzbCIBAHbC3LOWQ4cOyeVydXv98ePH+zENAHSO8gsALIJNJADATph7/i0vL095eXk+%0AnWMYRj+lAYDOGR7++wQATBcXF9ej8wzD0IkTJ/o4DQAA/Yu559/OnDnT43N9fdYbAPQFyi8AsAA2%0AkQAAO2HuAQAGEuUXAAAAAAAABi2+7REAAAAAAACDFuUXAAAAAAAABi2+7REAAMBPrV27VnV1ddqy%0AZYt++uknLVmyRDk5OZo4cWK7ddXV1WpoaPDp2iEhIQoPD/f6XnNzszp7ckZAQIBuvPHGttdvvfWW%0Ajh49quzsbJ8yAAAA9AXKLwAAAAu5evWqXnnllU7XJCQkKCEhQfX19aqtre3ymps2bVJOTo5POVJS%0AUvT66697fW/y5Mlqbm6+7rlz5szR+++/3/b6woULqq6u9unnAwAA9BXKLwAAAItxu91tf//77791%0A6tQpJSQktB3rrHjyZv369Vq/fr3OnTunrVu36qmnntLo0aPbrSkvL9fOnTu1fPlyjRw5sstrPvLI%0AI5o/f36H4xs3bpTb7VZZWVnbscbGRp/yAgAA9CXKLwAAAAsJCAjQ5s2b2147nU599NFH7Y71lNvt%0A1rZt2zRt2rQO5VdZWZm2bdumJUuWdOtao0aNUnx8fIfjISEhOnLkiBITE9sdj4yM7HlwAACAXuCB%0A9wAAADYRFBQkyfsnsf47NmzYsF7/nDlz5ujPP/9s+5OSktLrawIAAPQUn/wCAACwMLfbrX///bdX%0A16isrFRLS0vb7ZSnT5/W6dOn262pqKiQJNXU1KixsVFDhgzRzTff3KufCwAAYAWUXwAAABZ25swZ%0Atba26ty5c4qIiNCSJUt0+fJlSddKrNtuu63La6Smpqq8vLzttdPplNPp9Lp23rx5kqSxY8fqq6++%0A6lHmlpYW1dXVtb329RllAAAAfYnyCwAAwKI8Ho9+++03SVJxcbHmzp2r++67r61M6u6D5PPy8uTx%0AeHz62YZh+Bb2/zh48KCmTp3a7hjP/AIAAGah/AIAALCo4uJinT9/XnFxcSosLNTcuXP1/PPPt71f%0AXl6u6urq655fWVmpS5cu9SpDUFCQ19sfXS5Xu290/M+lS5c0adIkrVixou3Ytm3bdPLkyV7lAAAA%0A6CnKLwAAAIv69NNPNWnSJC1atEhr1qxpu/Wxu9LT03X06NFeZZg6dao++eSTDsd37NihHTt2eD1n%0Azpw57b4JsqCggPILAACYhvILAADAgkpLS7Vv3z5lZmZqypQpevvtt/Xuu+9qw4YN3b7G9u3bO31/%0A8eLFCgwM9Fpudeb48eM+rQcAADAT5RcAAIDFXLlyRRkZGYqPj9eMGTMkSS+++KJWr16txMRETZ8+%0A3eSE/+vs2bPatWuXfvzxR506dUpNTU0KCAhQaGioxowZo1mzZmnp0qVatmyZ2VEBAIBNUX4BAABY%0AiMfj0dq1a1VRUaHc3Ny24/Pnz1dhYaFWrlyp7du3a9y4cT5dd/bs2Tpz5ozX92JjY9u9jo6OVkFB%0AQZfXLCwslMPh0OjRo/X4449r/PjxCg0N1dWrV1VTU6Pi4mJlZWXp448/VlZWlk95AQAA+grlFwAA%0AgIV89tln+vLLL5WZmdnh+V5vvPGGnnzySR04cMDn8ku6VqAtX7680zUffPCBfv/99y6v1dDQoPT0%0AdMXHx2vLli0KDAzssGb69OlavHixkpKSlJ6ers8//9znzAAAAL1F+QUAAGAhixYt0uTJkzt8GkuS%0AgoODtWfPHg0ZMqRH1x4+fLhiYmK6XNMd5eXlcrvdeuihh7wWX/8JDQ3VzJkztWPHDnk8HhmG4VNm%0AAACA3gowOwAAAADa81Z8/aenxVdfi4qK0tChQ5WXl6fW1tbrrrtw4YIOHjyo8ePHU3wBAABT8Mkv%0AAAAAm2hoaFBZWVmXa7ojJCREGzZs0OrVq/Xoo49qwYIFXp/5lZ2dLcMwtHnz5r74JwAAAPiM8gsA%0AAMAm9u7dq71793a5Ljo6ulvXS0xM1J133qns7Gzl5ubqvffeU1NTkwzDUGhoqGJiYpSamqqkpCQF%0ABwf3Nj4AAECPGB6Px2N2CAAAAPTOsWPHtGrVKjmdTo0dO9bsOAAAAJZB+QUAAAAAAIBBiwfeAwAA%0AAAAAYNCi/AIAAAAAAMCgRfkFAAAAAACAQYvyCwAAAAAAAIMW5RcAAAAAAAAGLcovAAAAAAAADFqU%0AXwAAAAAAABi0KL8AAAAAAAAwaP0Pi1M2KlX4bv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311710"/>
              </p:ext>
            </p:extLst>
          </p:nvPr>
        </p:nvGraphicFramePr>
        <p:xfrm>
          <a:off x="5480264" y="2132856"/>
          <a:ext cx="3888252" cy="3458202"/>
        </p:xfrm>
        <a:graphic>
          <a:graphicData uri="http://schemas.openxmlformats.org/drawingml/2006/table">
            <a:tbl>
              <a:tblPr/>
              <a:tblGrid>
                <a:gridCol w="2880320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1007932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 err="1">
                          <a:effectLst/>
                        </a:rPr>
                        <a:t>Productnm</a:t>
                      </a:r>
                      <a:endParaRPr lang="en-US" sz="1000" b="1" dirty="0">
                        <a:effectLst/>
                      </a:endParaRPr>
                    </a:p>
                  </a:txBody>
                  <a:tcPr marL="59790" marR="59790" marT="29895" marB="29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 err="1" smtClean="0">
                          <a:effectLst/>
                        </a:rPr>
                        <a:t>총금액</a:t>
                      </a:r>
                      <a:endParaRPr lang="en-US" sz="1000" b="1" dirty="0">
                        <a:effectLst/>
                      </a:endParaRPr>
                    </a:p>
                  </a:txBody>
                  <a:tcPr marL="59790" marR="59790" marT="29895" marB="298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 err="1">
                          <a:effectLst/>
                        </a:rPr>
                        <a:t>리본형</a:t>
                      </a:r>
                      <a:r>
                        <a:rPr lang="en-US" altLang="ko-KR" sz="1000" dirty="0">
                          <a:effectLst/>
                        </a:rPr>
                        <a:t>(RS,8</a:t>
                      </a:r>
                      <a:r>
                        <a:rPr lang="ko-KR" altLang="en-US" sz="1000" dirty="0">
                          <a:effectLst/>
                        </a:rPr>
                        <a:t>심</a:t>
                      </a:r>
                      <a:r>
                        <a:rPr lang="en-US" altLang="ko-KR" sz="1000" dirty="0">
                          <a:effectLst/>
                        </a:rPr>
                        <a:t>) 288C (SKT)</a:t>
                      </a:r>
                    </a:p>
                  </a:txBody>
                  <a:tcPr marL="80892" marR="80892" marT="40446" marB="40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17,507,970,000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가공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en-US" sz="1000" dirty="0">
                          <a:effectLst/>
                        </a:rPr>
                        <a:t>A(D)OFC-24C-A-LWPF (SKT)</a:t>
                      </a:r>
                    </a:p>
                  </a:txBody>
                  <a:tcPr marL="80892" marR="80892" marT="40446" marB="40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13,433,150,000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광케이블</a:t>
                      </a:r>
                      <a:r>
                        <a:rPr lang="en-US" altLang="ko-KR" sz="1000" dirty="0">
                          <a:effectLst/>
                        </a:rPr>
                        <a:t>##</a:t>
                      </a:r>
                      <a:r>
                        <a:rPr lang="ko-KR" altLang="en-US" sz="1000" dirty="0">
                          <a:effectLst/>
                        </a:rPr>
                        <a:t>가공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en-US" sz="1000" dirty="0">
                          <a:effectLst/>
                        </a:rPr>
                        <a:t>A(D)OFC-72C-A-LWPF (SKT)</a:t>
                      </a:r>
                    </a:p>
                  </a:txBody>
                  <a:tcPr marL="80892" marR="80892" marT="40446" marB="40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12,961,430,000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97368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광케이블</a:t>
                      </a:r>
                      <a:r>
                        <a:rPr lang="en-US" altLang="ko-KR" sz="1000">
                          <a:effectLst/>
                        </a:rPr>
                        <a:t>##</a:t>
                      </a:r>
                      <a:r>
                        <a:rPr lang="ko-KR" altLang="en-US" sz="1000">
                          <a:effectLst/>
                        </a:rPr>
                        <a:t>가공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en-US" sz="1000">
                          <a:effectLst/>
                        </a:rPr>
                        <a:t>A(D)OFC-48C-A-LWPF (SKT)</a:t>
                      </a:r>
                    </a:p>
                  </a:txBody>
                  <a:tcPr marL="80892" marR="80892" marT="40446" marB="40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11,929,510,000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248552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광케이블</a:t>
                      </a:r>
                      <a:r>
                        <a:rPr lang="en-US" altLang="ko-KR" sz="1000">
                          <a:effectLst/>
                        </a:rPr>
                        <a:t>##</a:t>
                      </a:r>
                      <a:r>
                        <a:rPr lang="ko-KR" altLang="en-US" sz="1000">
                          <a:effectLst/>
                        </a:rPr>
                        <a:t>가공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en-US" sz="1000">
                          <a:effectLst/>
                        </a:rPr>
                        <a:t>A(D)OFC-144C-A-LWPF (SKT)</a:t>
                      </a:r>
                    </a:p>
                  </a:txBody>
                  <a:tcPr marL="80892" marR="80892" marT="40446" marB="40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11,714,600,000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97485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FC</a:t>
                      </a:r>
                      <a:r>
                        <a:rPr lang="ko-KR" altLang="en-US" sz="1000">
                          <a:effectLst/>
                        </a:rPr>
                        <a:t>관</a:t>
                      </a:r>
                      <a:r>
                        <a:rPr lang="en-US" altLang="ko-KR" sz="1000">
                          <a:effectLst/>
                        </a:rPr>
                        <a:t>##100</a:t>
                      </a:r>
                      <a:r>
                        <a:rPr lang="en-US" sz="1000">
                          <a:effectLst/>
                        </a:rPr>
                        <a:t>mm</a:t>
                      </a:r>
                    </a:p>
                  </a:txBody>
                  <a:tcPr marL="80892" marR="80892" marT="40446" marB="40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8,511,596,000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312466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광케이블</a:t>
                      </a:r>
                      <a:r>
                        <a:rPr lang="en-US" altLang="ko-KR" sz="1000">
                          <a:effectLst/>
                        </a:rPr>
                        <a:t>##</a:t>
                      </a:r>
                      <a:r>
                        <a:rPr lang="ko-KR" altLang="en-US" sz="1000">
                          <a:effectLst/>
                        </a:rPr>
                        <a:t>관로</a:t>
                      </a:r>
                      <a:r>
                        <a:rPr lang="en-US" altLang="ko-KR" sz="1000">
                          <a:effectLst/>
                        </a:rPr>
                        <a:t>, D(D)OFC-144C-A-LWPF (SKT)</a:t>
                      </a:r>
                    </a:p>
                  </a:txBody>
                  <a:tcPr marL="80892" marR="80892" marT="40446" marB="40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8,281,002,000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6235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광케이블</a:t>
                      </a:r>
                      <a:r>
                        <a:rPr lang="en-US" altLang="ko-KR" sz="1000">
                          <a:effectLst/>
                        </a:rPr>
                        <a:t>##</a:t>
                      </a:r>
                      <a:r>
                        <a:rPr lang="ko-KR" altLang="en-US" sz="1000">
                          <a:effectLst/>
                        </a:rPr>
                        <a:t>리본형</a:t>
                      </a:r>
                      <a:r>
                        <a:rPr lang="en-US" altLang="ko-KR" sz="1000">
                          <a:effectLst/>
                        </a:rPr>
                        <a:t>(RS,4</a:t>
                      </a:r>
                      <a:r>
                        <a:rPr lang="ko-KR" altLang="en-US" sz="1000">
                          <a:effectLst/>
                        </a:rPr>
                        <a:t>심</a:t>
                      </a:r>
                      <a:r>
                        <a:rPr lang="en-US" altLang="ko-KR" sz="1000">
                          <a:effectLst/>
                        </a:rPr>
                        <a:t>) 144C (SKT)</a:t>
                      </a:r>
                    </a:p>
                  </a:txBody>
                  <a:tcPr marL="80892" marR="80892" marT="40446" marB="40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8,000,744,000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광케이블</a:t>
                      </a:r>
                      <a:r>
                        <a:rPr lang="en-US" altLang="ko-KR" sz="1000">
                          <a:effectLst/>
                        </a:rPr>
                        <a:t>##</a:t>
                      </a:r>
                      <a:r>
                        <a:rPr lang="ko-KR" altLang="en-US" sz="1000">
                          <a:effectLst/>
                        </a:rPr>
                        <a:t>관로 </a:t>
                      </a:r>
                      <a:r>
                        <a:rPr lang="en-US" altLang="ko-KR" sz="1000">
                          <a:effectLst/>
                        </a:rPr>
                        <a:t>288C (SKB)</a:t>
                      </a:r>
                    </a:p>
                  </a:txBody>
                  <a:tcPr marL="80892" marR="80892" marT="40446" marB="40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7,305,382,000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COD</a:t>
                      </a:r>
                      <a:r>
                        <a:rPr lang="ko-KR" altLang="en-US" sz="1000">
                          <a:effectLst/>
                        </a:rPr>
                        <a:t>관</a:t>
                      </a:r>
                      <a:r>
                        <a:rPr lang="en-US" altLang="ko-KR" sz="1000">
                          <a:effectLst/>
                        </a:rPr>
                        <a:t>##22mm x 7</a:t>
                      </a:r>
                      <a:r>
                        <a:rPr lang="ko-KR" altLang="en-US" sz="1000">
                          <a:effectLst/>
                        </a:rPr>
                        <a:t>공</a:t>
                      </a:r>
                    </a:p>
                  </a:txBody>
                  <a:tcPr marL="80892" marR="80892" marT="40446" marB="40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7,216,470,000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859894" y="1772121"/>
            <a:ext cx="3128991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상품별 총 매출액 기준 상위 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상품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5600" y="742055"/>
            <a:ext cx="933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상품별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횟수기준으로 확인했을 때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top10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상품들이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상품별 판매량 기준에서는 대부분 겹치지 않는다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상품별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매출액 기준의 경우 상품별 주문량에서 나타난 대다수의 광케이블 상품들이 상위권을 차지하고 있다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3" y="1942488"/>
            <a:ext cx="4693493" cy="40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0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데이터 </a:t>
            </a:r>
            <a:r>
              <a:rPr lang="ko-KR" altLang="en-US" dirty="0" err="1" smtClean="0"/>
              <a:t>분석서</a:t>
            </a:r>
            <a:endParaRPr lang="ko-KR" altLang="en-US" dirty="0"/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2A70D607-C040-4B6A-9F9D-1721ED404DD9}"/>
              </a:ext>
            </a:extLst>
          </p:cNvPr>
          <p:cNvSpPr/>
          <p:nvPr/>
        </p:nvSpPr>
        <p:spPr bwMode="gray">
          <a:xfrm>
            <a:off x="299238" y="2492896"/>
            <a:ext cx="9334796" cy="191992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08000" rIns="36000" rtlCol="0" anchor="ctr"/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Subject 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Name: SK</a:t>
            </a:r>
            <a:r>
              <a:rPr lang="ko-KR" altLang="en-US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텔레시스</a:t>
            </a:r>
            <a:r>
              <a:rPr lang="ko-KR" altLang="en-US" sz="1200" b="1" kern="0" dirty="0">
                <a:solidFill>
                  <a:srgbClr val="333333"/>
                </a:solidFill>
                <a:latin typeface="+mn-ea"/>
                <a:ea typeface="+mn-ea"/>
              </a:rPr>
              <a:t> 자재 추천 알고리즘 개발 과제</a:t>
            </a: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Date: 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2018/10/03</a:t>
            </a:r>
            <a:endParaRPr lang="en-US" altLang="ko-KR" sz="1200" b="1" kern="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SK</a:t>
            </a:r>
            <a:r>
              <a:rPr lang="ko-KR" altLang="en-US" sz="1200" b="1" kern="0" dirty="0">
                <a:solidFill>
                  <a:srgbClr val="333333"/>
                </a:solidFill>
                <a:latin typeface="+mn-ea"/>
                <a:ea typeface="+mn-ea"/>
              </a:rPr>
              <a:t>텔레시스로부터 제공받은 데이터를 바탕으로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다양한 시각화 </a:t>
            </a:r>
            <a:r>
              <a:rPr lang="ko-KR" altLang="en-US" sz="1200" b="1" kern="0" dirty="0">
                <a:solidFill>
                  <a:srgbClr val="333333"/>
                </a:solidFill>
                <a:latin typeface="+mn-ea"/>
                <a:ea typeface="+mn-ea"/>
              </a:rPr>
              <a:t>기법을 이용하여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분석을 실시하였습니다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.</a:t>
            </a: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본 문서에는 그러한 분석의 산출물로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서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 도출된 시각화 자료들과 함께 발굴된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인사이트를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 담았습니다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4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사업장 거래 기준 지속기간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사업장들의 </a:t>
            </a:r>
            <a:r>
              <a:rPr lang="ko-KR" altLang="en-US" dirty="0"/>
              <a:t>평균 지속기간</a:t>
            </a:r>
            <a:r>
              <a:rPr lang="en-US" altLang="ko-KR" dirty="0"/>
              <a:t>(</a:t>
            </a:r>
            <a:r>
              <a:rPr lang="ko-KR" altLang="en-US" dirty="0" err="1"/>
              <a:t>최초주문</a:t>
            </a:r>
            <a:r>
              <a:rPr lang="en-US" altLang="ko-KR" dirty="0"/>
              <a:t>- </a:t>
            </a:r>
            <a:r>
              <a:rPr lang="ko-KR" altLang="en-US" dirty="0" err="1"/>
              <a:t>최종주문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705</a:t>
            </a:r>
            <a:r>
              <a:rPr lang="ko-KR" altLang="en-US" dirty="0"/>
              <a:t>일이며 </a:t>
            </a:r>
            <a:r>
              <a:rPr lang="ko-KR" altLang="en-US" dirty="0" err="1"/>
              <a:t>중위수는</a:t>
            </a:r>
            <a:r>
              <a:rPr lang="ko-KR" altLang="en-US" dirty="0"/>
              <a:t> </a:t>
            </a:r>
            <a:r>
              <a:rPr lang="en-US" altLang="ko-KR" dirty="0"/>
              <a:t>515</a:t>
            </a:r>
            <a:r>
              <a:rPr lang="ko-KR" altLang="en-US" dirty="0"/>
              <a:t>위이다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해당 </a:t>
            </a:r>
            <a:r>
              <a:rPr lang="ko-KR" altLang="en-US" dirty="0" err="1"/>
              <a:t>기간내에</a:t>
            </a:r>
            <a:r>
              <a:rPr lang="ko-KR" altLang="en-US" dirty="0"/>
              <a:t> 사업장들은 평균 </a:t>
            </a:r>
            <a:r>
              <a:rPr lang="en-US" altLang="ko-KR" dirty="0"/>
              <a:t>21(</a:t>
            </a:r>
            <a:r>
              <a:rPr lang="ko-KR" altLang="en-US" dirty="0" err="1"/>
              <a:t>중위수는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일 마다 물품을 주문하는 것으로 확인된다</a:t>
            </a:r>
            <a:r>
              <a:rPr lang="en-US" altLang="ko-KR" dirty="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6496" y="2564904"/>
            <a:ext cx="2736304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사업장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거래기간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최종주문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4" y="2564904"/>
            <a:ext cx="2532623" cy="319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거래기간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중 거래간 평균 주기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56911"/>
              </p:ext>
            </p:extLst>
          </p:nvPr>
        </p:nvGraphicFramePr>
        <p:xfrm>
          <a:off x="416496" y="3068960"/>
          <a:ext cx="3827082" cy="1585760"/>
        </p:xfrm>
        <a:graphic>
          <a:graphicData uri="http://schemas.openxmlformats.org/drawingml/2006/table">
            <a:tbl>
              <a:tblPr/>
              <a:tblGrid>
                <a:gridCol w="1212307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2614775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683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 smtClean="0">
                          <a:effectLst/>
                        </a:rPr>
                        <a:t>사업장 </a:t>
                      </a:r>
                      <a:r>
                        <a:rPr lang="ko-KR" altLang="en-US" sz="1600" b="1" dirty="0" err="1" smtClean="0">
                          <a:effectLst/>
                        </a:rPr>
                        <a:t>거래기간</a:t>
                      </a:r>
                      <a:r>
                        <a:rPr lang="en-US" altLang="ko-KR" sz="1600" b="1" dirty="0" smtClean="0">
                          <a:effectLst/>
                        </a:rPr>
                        <a:t>(</a:t>
                      </a:r>
                      <a:r>
                        <a:rPr lang="ko-KR" altLang="en-US" sz="1600" b="1" dirty="0" smtClean="0">
                          <a:effectLst/>
                        </a:rPr>
                        <a:t>최초</a:t>
                      </a:r>
                      <a:r>
                        <a:rPr lang="en-US" altLang="ko-KR" sz="1600" b="1" dirty="0" smtClean="0">
                          <a:effectLst/>
                        </a:rPr>
                        <a:t>~</a:t>
                      </a:r>
                      <a:r>
                        <a:rPr lang="ko-KR" altLang="en-US" sz="1600" b="1" dirty="0" err="1" smtClean="0">
                          <a:effectLst/>
                        </a:rPr>
                        <a:t>최종주문</a:t>
                      </a:r>
                      <a:r>
                        <a:rPr lang="en-US" altLang="ko-KR" sz="1600" b="1" dirty="0" smtClean="0">
                          <a:effectLst/>
                        </a:rPr>
                        <a:t>)</a:t>
                      </a:r>
                      <a:endParaRPr lang="en-US" sz="1600" b="1" dirty="0">
                        <a:effectLst/>
                      </a:endParaRPr>
                    </a:p>
                  </a:txBody>
                  <a:tcPr marL="73312" marR="73312" marT="36656" marB="366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>
                          <a:effectLst/>
                        </a:rPr>
                        <a:t>min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73312" marR="73312" marT="36656" marB="366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0 days 00:00:00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3312" marR="73312" marT="36656" marB="3665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>
                          <a:effectLst/>
                        </a:rPr>
                        <a:t>MAX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73312" marR="73312" marT="36656" marB="366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1702 days 05:55:38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3312" marR="73312" marT="36656" marB="3665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smtClean="0">
                          <a:effectLst/>
                        </a:rPr>
                        <a:t>mean</a:t>
                      </a:r>
                      <a:endParaRPr lang="en-US" sz="1600" dirty="0">
                        <a:effectLst/>
                      </a:endParaRPr>
                    </a:p>
                  </a:txBody>
                  <a:tcPr marL="73312" marR="73312" marT="36656" marB="366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705 days 18:07:18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3312" marR="73312" marT="36656" marB="3665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>
                          <a:effectLst/>
                        </a:rPr>
                        <a:t>median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3312" marR="73312" marT="36656" marB="366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515 days 16:12:45</a:t>
                      </a:r>
                    </a:p>
                  </a:txBody>
                  <a:tcPr marL="73312" marR="73312" marT="36656" marB="3665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88433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85908"/>
              </p:ext>
            </p:extLst>
          </p:nvPr>
        </p:nvGraphicFramePr>
        <p:xfrm>
          <a:off x="5169024" y="3068960"/>
          <a:ext cx="3827082" cy="1585760"/>
        </p:xfrm>
        <a:graphic>
          <a:graphicData uri="http://schemas.openxmlformats.org/drawingml/2006/table">
            <a:tbl>
              <a:tblPr/>
              <a:tblGrid>
                <a:gridCol w="1212307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2614775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683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 err="1" smtClean="0">
                          <a:effectLst/>
                        </a:rPr>
                        <a:t>거래기간</a:t>
                      </a:r>
                      <a:r>
                        <a:rPr lang="ko-KR" altLang="en-US" sz="1600" b="1" dirty="0" smtClean="0">
                          <a:effectLst/>
                        </a:rPr>
                        <a:t> 중 거래간 평균 주기</a:t>
                      </a:r>
                      <a:endParaRPr lang="en-US" sz="1600" b="1" dirty="0">
                        <a:effectLst/>
                      </a:endParaRPr>
                    </a:p>
                  </a:txBody>
                  <a:tcPr marL="73312" marR="73312" marT="36656" marB="366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>
                          <a:effectLst/>
                        </a:rPr>
                        <a:t>min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73312" marR="73312" marT="36656" marB="366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0 days 00:00:00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3312" marR="73312" marT="36656" marB="3665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>
                          <a:effectLst/>
                        </a:rPr>
                        <a:t>MAX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73312" marR="73312" marT="36656" marB="366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469 days 11:22:20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3312" marR="73312" marT="36656" marB="3665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smtClean="0">
                          <a:effectLst/>
                        </a:rPr>
                        <a:t>mean</a:t>
                      </a:r>
                      <a:endParaRPr lang="en-US" sz="1600" dirty="0">
                        <a:effectLst/>
                      </a:endParaRPr>
                    </a:p>
                  </a:txBody>
                  <a:tcPr marL="73312" marR="73312" marT="36656" marB="366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21 days 10:46:20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3312" marR="73312" marT="36656" marB="3665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>
                          <a:effectLst/>
                        </a:rPr>
                        <a:t>median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3312" marR="73312" marT="36656" marB="366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days 13:48:28</a:t>
                      </a:r>
                    </a:p>
                  </a:txBody>
                  <a:tcPr marL="73312" marR="73312" marT="36656" marB="3665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884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8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303545"/>
              </p:ext>
            </p:extLst>
          </p:nvPr>
        </p:nvGraphicFramePr>
        <p:xfrm>
          <a:off x="560512" y="4699097"/>
          <a:ext cx="3672408" cy="1570940"/>
        </p:xfrm>
        <a:graphic>
          <a:graphicData uri="http://schemas.openxmlformats.org/drawingml/2006/table">
            <a:tbl>
              <a:tblPr/>
              <a:tblGrid>
                <a:gridCol w="1163311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2509097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069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 smtClean="0">
                          <a:effectLst/>
                        </a:rPr>
                        <a:t>배송기간 </a:t>
                      </a:r>
                      <a:r>
                        <a:rPr lang="ko-KR" altLang="en-US" sz="1600" b="1" dirty="0" err="1" smtClean="0">
                          <a:effectLst/>
                        </a:rPr>
                        <a:t>기초통계값</a:t>
                      </a:r>
                      <a:endParaRPr lang="en-US" sz="1600" b="1" dirty="0">
                        <a:effectLst/>
                      </a:endParaRPr>
                    </a:p>
                  </a:txBody>
                  <a:tcPr marL="70349" marR="70349" marT="35174" marB="35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06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>
                          <a:effectLst/>
                        </a:rPr>
                        <a:t>min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70349" marR="70349" marT="35174" marB="35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0 days 00:00:00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0349" marR="70349" marT="35174" marB="3517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06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>
                          <a:effectLst/>
                        </a:rPr>
                        <a:t>MAX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70349" marR="70349" marT="35174" marB="35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579 days 16:35:47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0349" marR="70349" marT="35174" marB="3517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06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smtClean="0">
                          <a:effectLst/>
                        </a:rPr>
                        <a:t>mean</a:t>
                      </a:r>
                      <a:endParaRPr lang="en-US" sz="1600" dirty="0">
                        <a:effectLst/>
                      </a:endParaRPr>
                    </a:p>
                  </a:txBody>
                  <a:tcPr marL="70349" marR="70349" marT="35174" marB="35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3 days 06:58:45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0349" marR="70349" marT="35174" marB="3517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06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>
                          <a:effectLst/>
                        </a:rPr>
                        <a:t>median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70349" marR="70349" marT="35174" marB="35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days 21:53:46</a:t>
                      </a:r>
                    </a:p>
                  </a:txBody>
                  <a:tcPr marL="70349" marR="70349" marT="35174" marB="3517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88433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배송기간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주문일자에서 출하일자까지 걸리는 기간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별 주문 수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560512" y="4293096"/>
            <a:ext cx="2532623" cy="319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배송기간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기초통계값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대체로 </a:t>
            </a:r>
            <a:r>
              <a:rPr lang="en-US" altLang="ko-KR" dirty="0"/>
              <a:t>1~2</a:t>
            </a:r>
            <a:r>
              <a:rPr lang="ko-KR" altLang="en-US" dirty="0"/>
              <a:t>일 안에 절반 이상</a:t>
            </a:r>
            <a:r>
              <a:rPr lang="en-US" altLang="ko-KR" dirty="0"/>
              <a:t>(62%)</a:t>
            </a:r>
            <a:r>
              <a:rPr lang="ko-KR" altLang="en-US" dirty="0"/>
              <a:t>의 배송이 이루어지며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15</a:t>
            </a:r>
            <a:r>
              <a:rPr lang="ko-KR" altLang="en-US" dirty="0"/>
              <a:t>일이면 거의 모든</a:t>
            </a:r>
            <a:r>
              <a:rPr lang="en-US" altLang="ko-KR" dirty="0"/>
              <a:t>(95%) </a:t>
            </a:r>
            <a:r>
              <a:rPr lang="ko-KR" altLang="en-US" dirty="0"/>
              <a:t>배송이 </a:t>
            </a:r>
            <a:endParaRPr lang="en-US" altLang="ko-KR" dirty="0" smtClean="0"/>
          </a:p>
          <a:p>
            <a:r>
              <a:rPr lang="ko-KR" altLang="en-US" dirty="0" smtClean="0"/>
              <a:t>이루어진다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389"/>
            <a:ext cx="4847963" cy="252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69" y="1602389"/>
            <a:ext cx="484796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구매횟수별</a:t>
            </a:r>
            <a:r>
              <a:rPr lang="ko-KR" altLang="en-US" dirty="0"/>
              <a:t> 사업장의 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" y="1628800"/>
            <a:ext cx="7617219" cy="4068000"/>
          </a:xfrm>
          <a:prstGeom prst="rect">
            <a:avLst/>
          </a:prstGeom>
        </p:spPr>
      </p:pic>
      <p:sp>
        <p:nvSpPr>
          <p:cNvPr id="14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대부분의 </a:t>
            </a:r>
            <a:r>
              <a:rPr lang="ko-KR" altLang="en-US" dirty="0"/>
              <a:t>사업장이 </a:t>
            </a:r>
            <a:r>
              <a:rPr lang="en-US" altLang="ko-KR" dirty="0"/>
              <a:t>20</a:t>
            </a:r>
            <a:r>
              <a:rPr lang="ko-KR" altLang="en-US" dirty="0"/>
              <a:t>회 미만의 구매 기록을 가지고 있는 것으로 확인되었다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오래된 </a:t>
            </a:r>
            <a:r>
              <a:rPr lang="ko-KR" altLang="en-US" dirty="0"/>
              <a:t>사업장의 경우 </a:t>
            </a:r>
            <a:r>
              <a:rPr lang="en-US" altLang="ko-KR" dirty="0"/>
              <a:t>3000</a:t>
            </a:r>
            <a:r>
              <a:rPr lang="ko-KR" altLang="en-US" dirty="0"/>
              <a:t>회에 가까운 주문수를 보이기도 한다</a:t>
            </a:r>
            <a:r>
              <a:rPr lang="en-US" altLang="ko-KR" dirty="0"/>
              <a:t>. (</a:t>
            </a:r>
            <a:r>
              <a:rPr lang="ko-KR" altLang="en-US" dirty="0"/>
              <a:t>차트의 꼬리가 매우 길다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81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구매횟수별</a:t>
            </a:r>
            <a:r>
              <a:rPr lang="ko-KR" altLang="en-US" dirty="0"/>
              <a:t> 사업장의 수</a:t>
            </a:r>
            <a:r>
              <a:rPr lang="en-US" altLang="ko-KR" dirty="0"/>
              <a:t>-(2) </a:t>
            </a:r>
            <a:r>
              <a:rPr lang="ko-KR" altLang="en-US" dirty="0" err="1"/>
              <a:t>구매회수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회 미만의 사업장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대부분의 </a:t>
            </a:r>
            <a:r>
              <a:rPr lang="ko-KR" altLang="en-US" dirty="0"/>
              <a:t>사업장이 </a:t>
            </a:r>
            <a:r>
              <a:rPr lang="en-US" altLang="ko-KR" dirty="0"/>
              <a:t>20</a:t>
            </a:r>
            <a:r>
              <a:rPr lang="ko-KR" altLang="en-US" dirty="0"/>
              <a:t>회 미만의 구매 기록을 가지고 있는 것으로 확인되었다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오래된 </a:t>
            </a:r>
            <a:r>
              <a:rPr lang="ko-KR" altLang="en-US" dirty="0"/>
              <a:t>사업장의 경우 </a:t>
            </a:r>
            <a:r>
              <a:rPr lang="en-US" altLang="ko-KR" dirty="0"/>
              <a:t>3000</a:t>
            </a:r>
            <a:r>
              <a:rPr lang="ko-KR" altLang="en-US" dirty="0"/>
              <a:t>회에 가까운 주문수를 보이기도 한다</a:t>
            </a:r>
            <a:r>
              <a:rPr lang="en-US" altLang="ko-KR" dirty="0"/>
              <a:t>. (</a:t>
            </a:r>
            <a:r>
              <a:rPr lang="ko-KR" altLang="en-US" dirty="0"/>
              <a:t>차트의 꼬리가 매우 길다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" y="1700808"/>
            <a:ext cx="7617219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9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사업장 </a:t>
            </a:r>
            <a:r>
              <a:rPr lang="ko-KR" altLang="en-US" dirty="0" err="1" smtClean="0"/>
              <a:t>지속기간별</a:t>
            </a:r>
            <a:r>
              <a:rPr lang="ko-KR" altLang="en-US" dirty="0" smtClean="0"/>
              <a:t> </a:t>
            </a:r>
            <a:r>
              <a:rPr lang="ko-KR" altLang="en-US" dirty="0"/>
              <a:t>사업장의 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" y="1884290"/>
            <a:ext cx="7617219" cy="4068000"/>
          </a:xfrm>
          <a:prstGeom prst="rect">
            <a:avLst/>
          </a:prstGeom>
        </p:spPr>
      </p:pic>
      <p:sp>
        <p:nvSpPr>
          <p:cNvPr id="11" name="텍스트 개체 틀 2"/>
          <p:cNvSpPr txBox="1">
            <a:spLocks/>
          </p:cNvSpPr>
          <p:nvPr/>
        </p:nvSpPr>
        <p:spPr>
          <a:xfrm>
            <a:off x="285600" y="764704"/>
            <a:ext cx="9334800" cy="1008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사업장이 매우 짧거나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미만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매우 긴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(1600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이상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거래기간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구간에 속해 있다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관리되고 있는 사업장 정보는 과거 사업이 종료된 사업장이 추후 계약 시 재사용되는 등 정확한 지속기간을 확인하기 어렵다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2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주문간</a:t>
            </a:r>
            <a:r>
              <a:rPr lang="ko-KR" altLang="en-US" dirty="0"/>
              <a:t> 평균 공백기간 별 사업장의 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" y="1628800"/>
            <a:ext cx="7617219" cy="4068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29614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약 </a:t>
            </a:r>
            <a:r>
              <a:rPr lang="en-US" altLang="ko-KR" dirty="0"/>
              <a:t>80%</a:t>
            </a:r>
            <a:r>
              <a:rPr lang="ko-KR" altLang="en-US" dirty="0"/>
              <a:t>의 사업장이 </a:t>
            </a:r>
            <a:r>
              <a:rPr lang="en-US" altLang="ko-KR" dirty="0"/>
              <a:t>10</a:t>
            </a:r>
            <a:r>
              <a:rPr lang="ko-KR" altLang="en-US" dirty="0"/>
              <a:t>일마다 새로운 주문을 하는 것으로 확인된다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이전 </a:t>
            </a:r>
            <a:r>
              <a:rPr lang="ko-KR" altLang="en-US" dirty="0" err="1" smtClean="0"/>
              <a:t>분석내용에</a:t>
            </a:r>
            <a:r>
              <a:rPr lang="ko-KR" altLang="en-US" dirty="0" smtClean="0"/>
              <a:t> </a:t>
            </a:r>
            <a:r>
              <a:rPr lang="ko-KR" altLang="en-US" dirty="0"/>
              <a:t>평균이 </a:t>
            </a:r>
            <a:r>
              <a:rPr lang="ko-KR" altLang="en-US" dirty="0" err="1"/>
              <a:t>중위수보다</a:t>
            </a:r>
            <a:r>
              <a:rPr lang="ko-KR" altLang="en-US" dirty="0"/>
              <a:t> 큰 것은 </a:t>
            </a:r>
            <a:r>
              <a:rPr lang="ko-KR" altLang="en-US" dirty="0" smtClean="0"/>
              <a:t>이상치</a:t>
            </a:r>
            <a:r>
              <a:rPr lang="en-US" altLang="ko-KR" dirty="0" smtClean="0"/>
              <a:t>(</a:t>
            </a:r>
            <a:r>
              <a:rPr lang="en-US" altLang="ko-KR" dirty="0"/>
              <a:t>400</a:t>
            </a:r>
            <a:r>
              <a:rPr lang="ko-KR" altLang="en-US" dirty="0"/>
              <a:t>일 가량의 간격이 있는 주문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영향이다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01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주문간</a:t>
            </a:r>
            <a:r>
              <a:rPr lang="ko-KR" altLang="en-US" dirty="0"/>
              <a:t> 평균 공백기간 별 사업장의 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약 </a:t>
            </a:r>
            <a:r>
              <a:rPr lang="en-US" altLang="ko-KR" dirty="0"/>
              <a:t>80%</a:t>
            </a:r>
            <a:r>
              <a:rPr lang="ko-KR" altLang="en-US" dirty="0"/>
              <a:t>의 사업장이 </a:t>
            </a:r>
            <a:r>
              <a:rPr lang="en-US" altLang="ko-KR" dirty="0"/>
              <a:t>10</a:t>
            </a:r>
            <a:r>
              <a:rPr lang="ko-KR" altLang="en-US" dirty="0"/>
              <a:t>일마다 새로운 주문을 하는 것으로 확인된다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이전 </a:t>
            </a:r>
            <a:r>
              <a:rPr lang="ko-KR" altLang="en-US" dirty="0" err="1" smtClean="0"/>
              <a:t>분석내용에</a:t>
            </a:r>
            <a:r>
              <a:rPr lang="ko-KR" altLang="en-US" dirty="0" smtClean="0"/>
              <a:t> </a:t>
            </a:r>
            <a:r>
              <a:rPr lang="ko-KR" altLang="en-US" dirty="0"/>
              <a:t>평균이 </a:t>
            </a:r>
            <a:r>
              <a:rPr lang="ko-KR" altLang="en-US" dirty="0" err="1"/>
              <a:t>중위수보다</a:t>
            </a:r>
            <a:r>
              <a:rPr lang="ko-KR" altLang="en-US" dirty="0"/>
              <a:t> 큰 것은 </a:t>
            </a:r>
            <a:r>
              <a:rPr lang="ko-KR" altLang="en-US" dirty="0" smtClean="0"/>
              <a:t>이상치</a:t>
            </a:r>
            <a:r>
              <a:rPr lang="en-US" altLang="ko-KR" dirty="0" smtClean="0"/>
              <a:t>(</a:t>
            </a:r>
            <a:r>
              <a:rPr lang="en-US" altLang="ko-KR" dirty="0"/>
              <a:t>400</a:t>
            </a:r>
            <a:r>
              <a:rPr lang="ko-KR" altLang="en-US" dirty="0"/>
              <a:t>일 가량의 간격이 있는 주문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영향이다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" y="1844824"/>
            <a:ext cx="7617219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1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주문간</a:t>
            </a:r>
            <a:r>
              <a:rPr lang="ko-KR" altLang="en-US" dirty="0"/>
              <a:t> 공백기간 별 누적 주문 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주문과 </a:t>
            </a:r>
            <a:r>
              <a:rPr lang="ko-KR" altLang="en-US" dirty="0" err="1"/>
              <a:t>주문사이에</a:t>
            </a:r>
            <a:r>
              <a:rPr lang="ko-KR" altLang="en-US" dirty="0"/>
              <a:t> 발생한 공백기간별로 주문수가 얼마나 </a:t>
            </a:r>
            <a:r>
              <a:rPr lang="ko-KR" altLang="en-US" dirty="0" err="1"/>
              <a:t>분포되어있는지</a:t>
            </a:r>
            <a:r>
              <a:rPr lang="ko-KR" altLang="en-US" dirty="0"/>
              <a:t>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07" y="1767023"/>
            <a:ext cx="7580986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3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주문간</a:t>
            </a:r>
            <a:r>
              <a:rPr lang="ko-KR" altLang="en-US" dirty="0"/>
              <a:t> 공백기간 별 누적 주문 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대부분의 </a:t>
            </a:r>
            <a:r>
              <a:rPr lang="ko-KR" altLang="en-US" dirty="0" err="1"/>
              <a:t>주문간격은</a:t>
            </a:r>
            <a:r>
              <a:rPr lang="ko-KR" altLang="en-US" dirty="0"/>
              <a:t> </a:t>
            </a:r>
            <a:r>
              <a:rPr lang="en-US" altLang="ko-KR" dirty="0"/>
              <a:t>0~3</a:t>
            </a:r>
            <a:r>
              <a:rPr lang="ko-KR" altLang="en-US" dirty="0"/>
              <a:t>일 사이인것으로 확인되었다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특히 주문</a:t>
            </a:r>
            <a:r>
              <a:rPr lang="en-US" altLang="ko-KR" dirty="0" smtClean="0"/>
              <a:t> </a:t>
            </a:r>
            <a:r>
              <a:rPr lang="ko-KR" altLang="en-US" dirty="0" smtClean="0"/>
              <a:t>당일에 </a:t>
            </a:r>
            <a:r>
              <a:rPr lang="ko-KR" altLang="en-US" dirty="0" err="1" smtClean="0"/>
              <a:t>추가주문한</a:t>
            </a:r>
            <a:r>
              <a:rPr lang="ko-KR" altLang="en-US" dirty="0" smtClean="0"/>
              <a:t> </a:t>
            </a:r>
            <a:r>
              <a:rPr lang="ko-KR" altLang="en-US" dirty="0"/>
              <a:t>것</a:t>
            </a:r>
            <a:r>
              <a:rPr lang="en-US" altLang="ko-KR" dirty="0"/>
              <a:t>(0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은 비중이 전체의 </a:t>
            </a:r>
            <a:r>
              <a:rPr lang="en-US" altLang="ko-KR" dirty="0"/>
              <a:t>48%</a:t>
            </a:r>
            <a:r>
              <a:rPr lang="ko-KR" altLang="en-US" dirty="0" err="1"/>
              <a:t>인것으로</a:t>
            </a:r>
            <a:r>
              <a:rPr lang="ko-KR" altLang="en-US" dirty="0"/>
              <a:t> 확인되었다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98" y="1738530"/>
            <a:ext cx="7756404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3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사업장별</a:t>
            </a:r>
            <a:r>
              <a:rPr lang="ko-KR" altLang="en-US" dirty="0"/>
              <a:t> 주문 </a:t>
            </a:r>
            <a:r>
              <a:rPr lang="ko-KR" altLang="en-US" dirty="0" smtClean="0"/>
              <a:t>빈도 </a:t>
            </a:r>
            <a:r>
              <a:rPr lang="en-US" altLang="ko-KR" dirty="0" smtClean="0"/>
              <a:t>TOP 10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주문당일</a:t>
            </a:r>
            <a:r>
              <a:rPr lang="ko-KR" altLang="en-US" dirty="0" err="1" smtClean="0"/>
              <a:t>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18</a:t>
            </a:r>
            <a:r>
              <a:rPr lang="ko-KR" altLang="en-US" dirty="0" smtClean="0"/>
              <a:t>번의 평균 </a:t>
            </a:r>
            <a:r>
              <a:rPr lang="ko-KR" altLang="en-US" dirty="0" err="1" smtClean="0"/>
              <a:t>주문빈도를</a:t>
            </a:r>
            <a:r>
              <a:rPr lang="ko-KR" altLang="en-US" dirty="0" smtClean="0"/>
              <a:t> 가지는 사업장</a:t>
            </a:r>
            <a:r>
              <a:rPr lang="en-US" altLang="ko-KR" dirty="0" smtClean="0"/>
              <a:t>(</a:t>
            </a:r>
            <a:r>
              <a:rPr lang="en-US" altLang="ko-KR" dirty="0"/>
              <a:t>SKB </a:t>
            </a:r>
            <a:r>
              <a:rPr lang="ko-KR" altLang="en-US" dirty="0" err="1" smtClean="0"/>
              <a:t>대구운용팀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존재함</a:t>
            </a:r>
            <a:r>
              <a:rPr lang="en-US" altLang="ko-KR" spc="-150" dirty="0" smtClean="0"/>
              <a:t>. (Unknown </a:t>
            </a:r>
            <a:r>
              <a:rPr lang="ko-KR" altLang="en-US" spc="-150" dirty="0" smtClean="0"/>
              <a:t>제외</a:t>
            </a:r>
            <a:r>
              <a:rPr lang="en-US" altLang="ko-KR" spc="-150" dirty="0" smtClean="0"/>
              <a:t>)</a:t>
            </a:r>
            <a:endParaRPr lang="en-US" altLang="ko-KR" spc="-150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주문당일에</a:t>
            </a:r>
            <a:r>
              <a:rPr lang="ko-KR" altLang="en-US" dirty="0" smtClean="0"/>
              <a:t> </a:t>
            </a:r>
            <a:r>
              <a:rPr lang="ko-KR" altLang="en-US" dirty="0" err="1"/>
              <a:t>여러번</a:t>
            </a:r>
            <a:r>
              <a:rPr lang="ko-KR" altLang="en-US" dirty="0"/>
              <a:t> </a:t>
            </a:r>
            <a:r>
              <a:rPr lang="ko-KR" altLang="en-US" dirty="0" smtClean="0"/>
              <a:t>주문한 </a:t>
            </a:r>
            <a:r>
              <a:rPr lang="ko-KR" altLang="en-US" dirty="0"/>
              <a:t>사업장은 여러 업체가 </a:t>
            </a:r>
            <a:r>
              <a:rPr lang="ko-KR" altLang="en-US" dirty="0" smtClean="0"/>
              <a:t>하나</a:t>
            </a:r>
            <a:r>
              <a:rPr lang="ko-KR" altLang="en-US" dirty="0" smtClean="0"/>
              <a:t>의 주문</a:t>
            </a:r>
            <a:r>
              <a:rPr lang="en-US" altLang="ko-KR" dirty="0" smtClean="0"/>
              <a:t>ID</a:t>
            </a:r>
            <a:r>
              <a:rPr lang="ko-KR" altLang="en-US" dirty="0"/>
              <a:t>를 공유하고 있을 가능성이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877729"/>
              </p:ext>
            </p:extLst>
          </p:nvPr>
        </p:nvGraphicFramePr>
        <p:xfrm>
          <a:off x="632520" y="2276872"/>
          <a:ext cx="3888252" cy="3458202"/>
        </p:xfrm>
        <a:graphic>
          <a:graphicData uri="http://schemas.openxmlformats.org/drawingml/2006/table">
            <a:tbl>
              <a:tblPr/>
              <a:tblGrid>
                <a:gridCol w="2880320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1007932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 err="1">
                          <a:effectLst/>
                        </a:rPr>
                        <a:t>Bpnm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 err="1">
                          <a:effectLst/>
                        </a:rPr>
                        <a:t>OrderNum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Unknown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40.568977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SKB </a:t>
                      </a:r>
                      <a:r>
                        <a:rPr lang="ko-KR" altLang="en-US" sz="1000" dirty="0" err="1">
                          <a:effectLst/>
                        </a:rPr>
                        <a:t>대구운용팀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18.000000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SKB </a:t>
                      </a:r>
                      <a:r>
                        <a:rPr lang="ko-KR" altLang="en-US" sz="1000">
                          <a:effectLst/>
                        </a:rPr>
                        <a:t>중부기술팀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5.400000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97368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에스케이브로드밴드</a:t>
                      </a:r>
                      <a:r>
                        <a:rPr lang="en-US" altLang="ko-KR" sz="1000" dirty="0">
                          <a:effectLst/>
                        </a:rPr>
                        <a:t>_</a:t>
                      </a:r>
                      <a:r>
                        <a:rPr lang="ko-KR" altLang="en-US" sz="1000" dirty="0" err="1">
                          <a:effectLst/>
                        </a:rPr>
                        <a:t>구매팀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5.333333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248552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SKB </a:t>
                      </a:r>
                      <a:r>
                        <a:rPr lang="ko-KR" altLang="en-US" sz="1000">
                          <a:effectLst/>
                        </a:rPr>
                        <a:t>부산운용팀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5.000000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97485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SKB </a:t>
                      </a:r>
                      <a:r>
                        <a:rPr lang="ko-KR" altLang="en-US" sz="1000">
                          <a:effectLst/>
                        </a:rPr>
                        <a:t>호남운용팀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5.000000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312466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엘케이테크넷</a:t>
                      </a:r>
                      <a:r>
                        <a:rPr lang="en-US" altLang="ko-KR" sz="1000">
                          <a:effectLst/>
                        </a:rPr>
                        <a:t>_SKT A</a:t>
                      </a:r>
                      <a:r>
                        <a:rPr lang="ko-KR" altLang="en-US" sz="1000">
                          <a:effectLst/>
                        </a:rPr>
                        <a:t>망 </a:t>
                      </a:r>
                      <a:r>
                        <a:rPr lang="en-US" altLang="ko-KR" sz="1000">
                          <a:effectLst/>
                        </a:rPr>
                        <a:t>1</a:t>
                      </a:r>
                      <a:r>
                        <a:rPr lang="ko-KR" altLang="en-US" sz="1000">
                          <a:effectLst/>
                        </a:rPr>
                        <a:t>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3.288098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6235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명신정보통신</a:t>
                      </a:r>
                      <a:r>
                        <a:rPr lang="en-US" altLang="ko-KR" sz="1000">
                          <a:effectLst/>
                        </a:rPr>
                        <a:t>_SKT A</a:t>
                      </a:r>
                      <a:r>
                        <a:rPr lang="ko-KR" altLang="en-US" sz="1000">
                          <a:effectLst/>
                        </a:rPr>
                        <a:t>망 </a:t>
                      </a:r>
                      <a:r>
                        <a:rPr lang="en-US" altLang="ko-KR" sz="1000">
                          <a:effectLst/>
                        </a:rPr>
                        <a:t>1</a:t>
                      </a:r>
                      <a:r>
                        <a:rPr lang="ko-KR" altLang="en-US" sz="1000">
                          <a:effectLst/>
                        </a:rPr>
                        <a:t>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2.562189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대하정보기술</a:t>
                      </a:r>
                      <a:r>
                        <a:rPr lang="en-US" altLang="ko-KR" sz="1000">
                          <a:effectLst/>
                        </a:rPr>
                        <a:t>_SKT</a:t>
                      </a:r>
                      <a:r>
                        <a:rPr lang="ko-KR" altLang="en-US" sz="1000">
                          <a:effectLst/>
                        </a:rPr>
                        <a:t>전송선로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2.519182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우일정보기술</a:t>
                      </a:r>
                      <a:r>
                        <a:rPr lang="en-US" altLang="ko-KR" sz="1000">
                          <a:effectLst/>
                        </a:rPr>
                        <a:t>_SKT A</a:t>
                      </a:r>
                      <a:r>
                        <a:rPr lang="ko-KR" altLang="en-US" sz="1000">
                          <a:effectLst/>
                        </a:rPr>
                        <a:t>망 </a:t>
                      </a:r>
                      <a:r>
                        <a:rPr lang="en-US" altLang="ko-KR" sz="1000">
                          <a:effectLst/>
                        </a:rPr>
                        <a:t>1</a:t>
                      </a:r>
                      <a:r>
                        <a:rPr lang="ko-KR" altLang="en-US" sz="1000">
                          <a:effectLst/>
                        </a:rPr>
                        <a:t>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2.438819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20342" y="1646760"/>
            <a:ext cx="430089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일자별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주문횟수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평균</a:t>
            </a:r>
            <a:endParaRPr lang="en-US" altLang="ko-KR" sz="1200" b="1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en-US" altLang="ko-KR" sz="1200" b="1" kern="0" spc="-8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kern="0" spc="-8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주문한 일자가 있는 데이터 내에서 계산</a:t>
            </a:r>
            <a:r>
              <a:rPr lang="en-US" altLang="ko-KR" sz="1200" b="1" kern="0" spc="-8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kern="0" spc="-8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최소값</a:t>
            </a:r>
            <a:r>
              <a:rPr lang="en-US" altLang="ko-KR" sz="1200" b="1" kern="0" spc="-8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1" kern="0" spc="-8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kern="0" spc="-8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1.0)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2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SK</a:t>
            </a:r>
            <a:r>
              <a:rPr lang="ko-KR" altLang="en-US" dirty="0" err="1" smtClean="0"/>
              <a:t>텔레시스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제공 데이터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pPr marL="0" lvl="0" indent="0"/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- SK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텔레시스로부터 제공받은 데이터 중 시각적 데이터 분석에 활용한 데이터는 다음과 같습니다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.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2A70D607-C040-4B6A-9F9D-1721ED404DD9}"/>
              </a:ext>
            </a:extLst>
          </p:cNvPr>
          <p:cNvSpPr/>
          <p:nvPr/>
        </p:nvSpPr>
        <p:spPr bwMode="gray">
          <a:xfrm>
            <a:off x="299238" y="2090931"/>
            <a:ext cx="9334796" cy="200743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08000" rIns="36000" rtlCol="0" anchor="ctr"/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2014.01 ~ 2018.09 </a:t>
            </a:r>
            <a:r>
              <a:rPr lang="ko-KR" altLang="en-US" sz="1200" b="1" kern="0" dirty="0">
                <a:solidFill>
                  <a:srgbClr val="333333"/>
                </a:solidFill>
                <a:latin typeface="+mn-ea"/>
                <a:ea typeface="+mn-ea"/>
              </a:rPr>
              <a:t>사이에 발생한 주문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데이터</a:t>
            </a:r>
            <a:endParaRPr lang="en-US" altLang="ko-KR" sz="1200" b="1" kern="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171450" lvl="1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다른 테이블들과 조인된 상태로 제공 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-&gt;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중복된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컬럼명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 다수 포함 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-&gt; </a:t>
            </a:r>
            <a:r>
              <a:rPr lang="ko-KR" altLang="en-US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결측치가</a:t>
            </a:r>
            <a:r>
              <a:rPr lang="ko-KR" altLang="en-US" sz="1200" b="1" kern="0" dirty="0">
                <a:solidFill>
                  <a:srgbClr val="333333"/>
                </a:solidFill>
                <a:latin typeface="+mn-ea"/>
                <a:ea typeface="+mn-ea"/>
              </a:rPr>
              <a:t> 적거나 앞 순서에 해당하는 컬럼을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선택</a:t>
            </a:r>
            <a:endParaRPr lang="en-US" altLang="ko-KR" sz="1200" b="1" kern="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171450" lvl="1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“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그룹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ID”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컬럼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	: 101(SK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텔레시스와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관련없음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만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필터링</a:t>
            </a:r>
            <a:endParaRPr lang="en-US" altLang="ko-KR" sz="1200" b="1" kern="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“</a:t>
            </a:r>
            <a:r>
              <a:rPr lang="ko-KR" altLang="en-US" sz="1200" b="1" kern="0" spc="-30" dirty="0" err="1" smtClean="0">
                <a:solidFill>
                  <a:srgbClr val="333333"/>
                </a:solidFill>
                <a:latin typeface="+mn-ea"/>
                <a:ea typeface="+mn-ea"/>
              </a:rPr>
              <a:t>출하상태</a:t>
            </a:r>
            <a:r>
              <a:rPr lang="en-US" altLang="ko-KR" sz="12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” </a:t>
            </a:r>
            <a:r>
              <a:rPr lang="ko-KR" altLang="en-US" sz="12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컬럼</a:t>
            </a:r>
            <a:r>
              <a:rPr lang="en-US" altLang="ko-KR" sz="12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	: 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70(</a:t>
            </a:r>
            <a:r>
              <a:rPr lang="ko-KR" altLang="en-US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완료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ko-KR" altLang="en-US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만 </a:t>
            </a:r>
            <a:r>
              <a:rPr lang="ko-KR" altLang="en-US" sz="1200" b="1" kern="0" spc="-30" dirty="0" err="1" smtClean="0">
                <a:solidFill>
                  <a:srgbClr val="333333"/>
                </a:solidFill>
                <a:latin typeface="+mn-ea"/>
                <a:ea typeface="+mn-ea"/>
              </a:rPr>
              <a:t>필터링</a:t>
            </a:r>
            <a:endParaRPr lang="en-US" altLang="ko-KR" sz="1200" b="1" kern="0" spc="-3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spc="-30" dirty="0" err="1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한</a:t>
            </a:r>
            <a:r>
              <a:rPr lang="en-US" altLang="ko-KR" sz="12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)  	: 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ko-KR" altLang="en-US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주문번호</a:t>
            </a:r>
            <a:r>
              <a:rPr lang="en-US" altLang="ko-KR" sz="12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200" b="1" kern="0" spc="-30" dirty="0" err="1">
                <a:solidFill>
                  <a:srgbClr val="333333"/>
                </a:solidFill>
                <a:latin typeface="+mn-ea"/>
                <a:ea typeface="+mn-ea"/>
              </a:rPr>
              <a:t>주문차수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법인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ID','</a:t>
            </a:r>
            <a:r>
              <a:rPr lang="ko-KR" altLang="en-US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사업장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ID</a:t>
            </a:r>
            <a:r>
              <a:rPr lang="en-US" altLang="ko-KR" sz="12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권역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200" b="1" kern="0" spc="-30" dirty="0" err="1">
                <a:solidFill>
                  <a:srgbClr val="333333"/>
                </a:solidFill>
                <a:latin typeface="+mn-ea"/>
                <a:ea typeface="+mn-ea"/>
              </a:rPr>
              <a:t>주문수량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ko-KR" altLang="en-US" sz="1200" b="1" kern="0" spc="-30" dirty="0" err="1">
                <a:solidFill>
                  <a:srgbClr val="333333"/>
                </a:solidFill>
                <a:latin typeface="+mn-ea"/>
                <a:ea typeface="+mn-ea"/>
              </a:rPr>
              <a:t>상품코드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', </a:t>
            </a:r>
            <a:r>
              <a:rPr lang="en-US" altLang="ko-KR" sz="12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ko-KR" altLang="en-US" sz="1200" b="1" kern="0" spc="-30" dirty="0" err="1">
                <a:solidFill>
                  <a:srgbClr val="333333"/>
                </a:solidFill>
                <a:latin typeface="+mn-ea"/>
                <a:ea typeface="+mn-ea"/>
              </a:rPr>
              <a:t>주문일자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', </a:t>
            </a:r>
            <a:r>
              <a:rPr lang="en-US" altLang="ko-KR" sz="12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ko-KR" altLang="en-US" sz="1200" b="1" kern="0" spc="-30" dirty="0" err="1">
                <a:solidFill>
                  <a:srgbClr val="333333"/>
                </a:solidFill>
                <a:latin typeface="+mn-ea"/>
                <a:ea typeface="+mn-ea"/>
              </a:rPr>
              <a:t>출하일자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200" b="1" kern="0" spc="-30" dirty="0" err="1">
                <a:solidFill>
                  <a:srgbClr val="333333"/>
                </a:solidFill>
                <a:latin typeface="+mn-ea"/>
                <a:ea typeface="+mn-ea"/>
              </a:rPr>
              <a:t>공급사</a:t>
            </a:r>
            <a:r>
              <a:rPr lang="en-US" altLang="ko-KR" sz="1200" b="1" kern="0" spc="-30" dirty="0">
                <a:solidFill>
                  <a:srgbClr val="333333"/>
                </a:solidFill>
                <a:latin typeface="+mn-ea"/>
                <a:ea typeface="+mn-ea"/>
              </a:rPr>
              <a:t>ID'</a:t>
            </a: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Eng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)	: 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OrderNum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SubOrderNum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2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CompanyID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2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BpID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', 'Region', '</a:t>
            </a:r>
            <a:r>
              <a:rPr lang="en-US" altLang="ko-KR" sz="12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OrderAmt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2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ProductCode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',</a:t>
            </a:r>
          </a:p>
          <a:p>
            <a:pPr algn="r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OrderTime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ShipDate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SupplyID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endParaRPr lang="ko-KR" altLang="en-US" sz="1200" b="1" kern="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FC7B336-3259-4C83-9C26-063E5A441EFD}"/>
              </a:ext>
            </a:extLst>
          </p:cNvPr>
          <p:cNvSpPr/>
          <p:nvPr/>
        </p:nvSpPr>
        <p:spPr bwMode="gray">
          <a:xfrm>
            <a:off x="299235" y="1391723"/>
            <a:ext cx="9334799" cy="64849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5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주문 정보 </a:t>
            </a:r>
            <a:r>
              <a:rPr lang="en-US" altLang="ko-KR" sz="15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(2014-2018</a:t>
            </a:r>
            <a:r>
              <a:rPr lang="en-US" altLang="ko-KR" sz="1500" b="1" kern="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_</a:t>
            </a:r>
            <a:r>
              <a:rPr lang="ko-KR" altLang="en-US" sz="1500" b="1" kern="0" dirty="0" err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주문데이터</a:t>
            </a:r>
            <a:r>
              <a:rPr lang="en-US" altLang="ko-KR" sz="1500" b="1" kern="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500" b="1" kern="0" dirty="0" err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xlsx</a:t>
            </a:r>
            <a:r>
              <a:rPr lang="en-US" altLang="ko-KR" sz="15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500" b="1" kern="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4CEAD4-4DD3-42C2-89FE-FE38A008AEBB}"/>
              </a:ext>
            </a:extLst>
          </p:cNvPr>
          <p:cNvSpPr txBox="1"/>
          <p:nvPr/>
        </p:nvSpPr>
        <p:spPr>
          <a:xfrm>
            <a:off x="299234" y="1391723"/>
            <a:ext cx="30328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1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320328"/>
              </p:ext>
            </p:extLst>
          </p:nvPr>
        </p:nvGraphicFramePr>
        <p:xfrm>
          <a:off x="285600" y="4149080"/>
          <a:ext cx="9334798" cy="2188576"/>
        </p:xfrm>
        <a:graphic>
          <a:graphicData uri="http://schemas.openxmlformats.org/drawingml/2006/table">
            <a:tbl>
              <a:tblPr/>
              <a:tblGrid>
                <a:gridCol w="848618">
                  <a:extLst>
                    <a:ext uri="{9D8B030D-6E8A-4147-A177-3AD203B41FA5}">
                      <a16:colId xmlns:a16="http://schemas.microsoft.com/office/drawing/2014/main" val="1638643845"/>
                    </a:ext>
                  </a:extLst>
                </a:gridCol>
                <a:gridCol w="848618">
                  <a:extLst>
                    <a:ext uri="{9D8B030D-6E8A-4147-A177-3AD203B41FA5}">
                      <a16:colId xmlns:a16="http://schemas.microsoft.com/office/drawing/2014/main" val="2661679632"/>
                    </a:ext>
                  </a:extLst>
                </a:gridCol>
                <a:gridCol w="848618">
                  <a:extLst>
                    <a:ext uri="{9D8B030D-6E8A-4147-A177-3AD203B41FA5}">
                      <a16:colId xmlns:a16="http://schemas.microsoft.com/office/drawing/2014/main" val="1513646109"/>
                    </a:ext>
                  </a:extLst>
                </a:gridCol>
                <a:gridCol w="848618">
                  <a:extLst>
                    <a:ext uri="{9D8B030D-6E8A-4147-A177-3AD203B41FA5}">
                      <a16:colId xmlns:a16="http://schemas.microsoft.com/office/drawing/2014/main" val="3144619375"/>
                    </a:ext>
                  </a:extLst>
                </a:gridCol>
                <a:gridCol w="848618">
                  <a:extLst>
                    <a:ext uri="{9D8B030D-6E8A-4147-A177-3AD203B41FA5}">
                      <a16:colId xmlns:a16="http://schemas.microsoft.com/office/drawing/2014/main" val="89634573"/>
                    </a:ext>
                  </a:extLst>
                </a:gridCol>
                <a:gridCol w="848618">
                  <a:extLst>
                    <a:ext uri="{9D8B030D-6E8A-4147-A177-3AD203B41FA5}">
                      <a16:colId xmlns:a16="http://schemas.microsoft.com/office/drawing/2014/main" val="3859995279"/>
                    </a:ext>
                  </a:extLst>
                </a:gridCol>
                <a:gridCol w="848618">
                  <a:extLst>
                    <a:ext uri="{9D8B030D-6E8A-4147-A177-3AD203B41FA5}">
                      <a16:colId xmlns:a16="http://schemas.microsoft.com/office/drawing/2014/main" val="249732436"/>
                    </a:ext>
                  </a:extLst>
                </a:gridCol>
                <a:gridCol w="848618">
                  <a:extLst>
                    <a:ext uri="{9D8B030D-6E8A-4147-A177-3AD203B41FA5}">
                      <a16:colId xmlns:a16="http://schemas.microsoft.com/office/drawing/2014/main" val="3953501166"/>
                    </a:ext>
                  </a:extLst>
                </a:gridCol>
                <a:gridCol w="843847">
                  <a:extLst>
                    <a:ext uri="{9D8B030D-6E8A-4147-A177-3AD203B41FA5}">
                      <a16:colId xmlns:a16="http://schemas.microsoft.com/office/drawing/2014/main" val="2616825010"/>
                    </a:ext>
                  </a:extLst>
                </a:gridCol>
                <a:gridCol w="853389">
                  <a:extLst>
                    <a:ext uri="{9D8B030D-6E8A-4147-A177-3AD203B41FA5}">
                      <a16:colId xmlns:a16="http://schemas.microsoft.com/office/drawing/2014/main" val="3388934968"/>
                    </a:ext>
                  </a:extLst>
                </a:gridCol>
                <a:gridCol w="848618">
                  <a:extLst>
                    <a:ext uri="{9D8B030D-6E8A-4147-A177-3AD203B41FA5}">
                      <a16:colId xmlns:a16="http://schemas.microsoft.com/office/drawing/2014/main" val="2877800976"/>
                    </a:ext>
                  </a:extLst>
                </a:gridCol>
              </a:tblGrid>
              <a:tr h="24758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dirty="0" err="1">
                          <a:effectLst/>
                        </a:rPr>
                        <a:t>변수명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주문번호</a:t>
                      </a: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주문차수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법인</a:t>
                      </a:r>
                      <a:r>
                        <a:rPr lang="en-US" sz="1000" dirty="0">
                          <a:effectLst/>
                        </a:rPr>
                        <a:t>ID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사업장</a:t>
                      </a:r>
                      <a:r>
                        <a:rPr lang="en-US" sz="1000">
                          <a:effectLst/>
                        </a:rPr>
                        <a:t>ID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권역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주문수량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상품코드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주문일자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출하일자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공급사</a:t>
                      </a:r>
                      <a:r>
                        <a:rPr lang="en-US" sz="1000" dirty="0">
                          <a:effectLst/>
                        </a:rPr>
                        <a:t>ID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395636"/>
                  </a:ext>
                </a:extLst>
              </a:tr>
              <a:tr h="45980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dirty="0" err="1" smtClean="0">
                          <a:effectLst/>
                        </a:rPr>
                        <a:t>변수타입</a:t>
                      </a:r>
                      <a:endParaRPr lang="en-US" altLang="ko-KR" sz="1000" b="1" dirty="0" smtClean="0">
                        <a:effectLst/>
                      </a:endParaRPr>
                    </a:p>
                    <a:p>
                      <a:pPr algn="r" fontAlgn="ctr"/>
                      <a:r>
                        <a:rPr lang="en-US" altLang="ko-KR" sz="900" b="1" dirty="0" smtClean="0">
                          <a:effectLst/>
                        </a:rPr>
                        <a:t>(</a:t>
                      </a:r>
                      <a:r>
                        <a:rPr lang="en-US" sz="900" b="1" dirty="0" smtClean="0">
                          <a:effectLst/>
                        </a:rPr>
                        <a:t>Python)</a:t>
                      </a:r>
                      <a:endParaRPr lang="en-US" sz="900" b="1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object</a:t>
                      </a: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float64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object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object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int64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int64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int64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89054"/>
                  </a:ext>
                </a:extLst>
              </a:tr>
              <a:tr h="35369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dirty="0" err="1">
                          <a:effectLst/>
                        </a:rPr>
                        <a:t>결측값</a:t>
                      </a:r>
                      <a:r>
                        <a:rPr lang="ko-KR" altLang="en-US" sz="1000" b="1" dirty="0">
                          <a:effectLst/>
                        </a:rPr>
                        <a:t> 개수</a:t>
                      </a: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2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2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91842"/>
                  </a:ext>
                </a:extLst>
              </a:tr>
              <a:tr h="35369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dirty="0" err="1">
                          <a:effectLst/>
                        </a:rPr>
                        <a:t>고유값</a:t>
                      </a:r>
                      <a:r>
                        <a:rPr lang="ko-KR" altLang="en-US" sz="1000" b="1" dirty="0">
                          <a:effectLst/>
                        </a:rPr>
                        <a:t> 개수</a:t>
                      </a: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175247</a:t>
                      </a: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143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431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1173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19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2653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16951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168424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244961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241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07424"/>
                  </a:ext>
                </a:extLst>
              </a:tr>
              <a:tr h="36142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최소값</a:t>
                      </a: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1121400000000</a:t>
                      </a: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304453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304573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304450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50402"/>
                  </a:ext>
                </a:extLst>
              </a:tr>
              <a:tr h="38404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dirty="0">
                          <a:effectLst/>
                        </a:rPr>
                        <a:t>최대값</a:t>
                      </a: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XLX1809030001</a:t>
                      </a: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142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GEN502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MNM0103329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300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750000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10000062242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2018-09-03 12:08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2018-09-04 12:56</a:t>
                      </a:r>
                    </a:p>
                  </a:txBody>
                  <a:tcPr marL="82100" marR="82100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NaN</a:t>
                      </a:r>
                      <a:endParaRPr lang="en-US" sz="1000" dirty="0">
                        <a:effectLst/>
                      </a:endParaRPr>
                    </a:p>
                  </a:txBody>
                  <a:tcPr marL="82100" marR="82100" marT="41050" marB="41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20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95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0" rtlCol="0" anchor="ctr"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 err="1"/>
              <a:t>년이상</a:t>
            </a:r>
            <a:r>
              <a:rPr lang="ko-KR" altLang="en-US" dirty="0"/>
              <a:t> 지속</a:t>
            </a:r>
            <a:r>
              <a:rPr lang="en-US" altLang="ko-KR" dirty="0"/>
              <a:t> </a:t>
            </a:r>
            <a:r>
              <a:rPr lang="ko-KR" altLang="en-US" dirty="0"/>
              <a:t>사업장 주문 </a:t>
            </a:r>
            <a:r>
              <a:rPr lang="ko-KR" altLang="en-US" dirty="0"/>
              <a:t>시점 시각화 그래프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/>
              <a:t>빨간색으로 칠해진 부분이 </a:t>
            </a:r>
            <a:r>
              <a:rPr lang="ko-KR" altLang="en-US" dirty="0" err="1" smtClean="0"/>
              <a:t>사업장별</a:t>
            </a:r>
            <a:r>
              <a:rPr lang="ko-KR" altLang="en-US" dirty="0" smtClean="0"/>
              <a:t> </a:t>
            </a:r>
            <a:r>
              <a:rPr lang="ko-KR" altLang="en-US" dirty="0"/>
              <a:t>사업장 </a:t>
            </a:r>
            <a:r>
              <a:rPr lang="ko-KR" altLang="en-US" dirty="0" err="1"/>
              <a:t>지속기간이며</a:t>
            </a:r>
            <a:r>
              <a:rPr lang="ko-KR" altLang="en-US" dirty="0"/>
              <a:t> 노란색으로 </a:t>
            </a:r>
            <a:r>
              <a:rPr lang="ko-KR" altLang="en-US" dirty="0" err="1"/>
              <a:t>마킹된</a:t>
            </a:r>
            <a:r>
              <a:rPr lang="ko-KR" altLang="en-US" dirty="0"/>
              <a:t> 부분이 주문 </a:t>
            </a:r>
            <a:r>
              <a:rPr lang="ko-KR" altLang="en-US" dirty="0" smtClean="0"/>
              <a:t>시점임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사업장별</a:t>
            </a:r>
            <a:r>
              <a:rPr lang="ko-KR" altLang="en-US" dirty="0" smtClean="0"/>
              <a:t> 다양한 </a:t>
            </a:r>
            <a:r>
              <a:rPr lang="ko-KR" altLang="en-US" dirty="0"/>
              <a:t>주문 </a:t>
            </a:r>
            <a:r>
              <a:rPr lang="ko-KR" altLang="en-US" dirty="0" smtClean="0"/>
              <a:t>시점 분포를 보이고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791855"/>
            <a:ext cx="74104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8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유형별 </a:t>
            </a:r>
            <a:r>
              <a:rPr lang="ko-KR" altLang="en-US" dirty="0" smtClean="0"/>
              <a:t>주문 </a:t>
            </a:r>
            <a:r>
              <a:rPr lang="ko-KR" altLang="en-US" dirty="0" smtClean="0"/>
              <a:t>수량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물량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총매출액</a:t>
            </a:r>
            <a:r>
              <a:rPr lang="ko-KR" altLang="en-US" dirty="0" smtClean="0"/>
              <a:t> </a:t>
            </a:r>
            <a:r>
              <a:rPr lang="ko-KR" altLang="en-US" dirty="0" smtClean="0"/>
              <a:t>비중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주문 </a:t>
            </a:r>
            <a:r>
              <a:rPr lang="ko-KR" altLang="en-US" dirty="0" smtClean="0"/>
              <a:t>수량</a:t>
            </a:r>
            <a:r>
              <a:rPr lang="en-US" altLang="ko-KR" dirty="0" smtClean="0"/>
              <a:t>/ </a:t>
            </a:r>
            <a:r>
              <a:rPr lang="ko-KR" altLang="en-US" dirty="0" smtClean="0"/>
              <a:t>주문 물량 </a:t>
            </a:r>
            <a:r>
              <a:rPr lang="en-US" altLang="ko-KR" dirty="0"/>
              <a:t>/ </a:t>
            </a:r>
            <a:r>
              <a:rPr lang="ko-KR" altLang="en-US" dirty="0" smtClean="0"/>
              <a:t>매출액 </a:t>
            </a:r>
            <a:r>
              <a:rPr lang="ko-KR" altLang="en-US" dirty="0"/>
              <a:t>모두 지정 상품이 과반수 이상 많다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65831" y="2492896"/>
            <a:ext cx="9613454" cy="2520000"/>
            <a:chOff x="421904" y="2809880"/>
            <a:chExt cx="9613454" cy="252000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28593"/>
            <a:stretch/>
          </p:blipFill>
          <p:spPr>
            <a:xfrm>
              <a:off x="421904" y="2809880"/>
              <a:ext cx="3465380" cy="2520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28634"/>
            <a:stretch/>
          </p:blipFill>
          <p:spPr>
            <a:xfrm>
              <a:off x="3694460" y="2809880"/>
              <a:ext cx="3463421" cy="25200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/>
            <a:srcRect l="28673" r="7275"/>
            <a:stretch/>
          </p:blipFill>
          <p:spPr>
            <a:xfrm>
              <a:off x="6926957" y="2809880"/>
              <a:ext cx="3108401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64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유형 </a:t>
            </a:r>
            <a:r>
              <a:rPr lang="ko-KR" altLang="en-US" dirty="0"/>
              <a:t>중 지정상품 비중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지정상품을</a:t>
            </a:r>
            <a:r>
              <a:rPr lang="ko-KR" altLang="en-US" dirty="0" smtClean="0"/>
              <a:t> </a:t>
            </a:r>
            <a:r>
              <a:rPr lang="ko-KR" altLang="en-US" dirty="0"/>
              <a:t>주문 시 </a:t>
            </a:r>
            <a:r>
              <a:rPr lang="ko-KR" altLang="en-US" dirty="0" err="1"/>
              <a:t>지정상품만</a:t>
            </a:r>
            <a:r>
              <a:rPr lang="ko-KR" altLang="en-US" dirty="0"/>
              <a:t> </a:t>
            </a:r>
            <a:r>
              <a:rPr lang="ko-KR" altLang="en-US" dirty="0" smtClean="0"/>
              <a:t>주문하거나</a:t>
            </a:r>
            <a:r>
              <a:rPr lang="en-US" altLang="ko-KR" dirty="0" smtClean="0"/>
              <a:t>, </a:t>
            </a:r>
            <a:r>
              <a:rPr lang="ko-KR" altLang="en-US" dirty="0" err="1"/>
              <a:t>지정상품을</a:t>
            </a:r>
            <a:r>
              <a:rPr lang="ko-KR" altLang="en-US" dirty="0"/>
              <a:t> 주문하지 않는 경우 아예 </a:t>
            </a:r>
            <a:r>
              <a:rPr lang="ko-KR" altLang="en-US" dirty="0" err="1"/>
              <a:t>지정상품을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주문하지 </a:t>
            </a:r>
            <a:r>
              <a:rPr lang="ko-KR" altLang="en-US" dirty="0"/>
              <a:t>않는 </a:t>
            </a:r>
            <a:r>
              <a:rPr lang="ko-KR" altLang="en-US" dirty="0" err="1" smtClean="0"/>
              <a:t>양극단적</a:t>
            </a:r>
            <a:r>
              <a:rPr lang="ko-KR" altLang="en-US" dirty="0" smtClean="0"/>
              <a:t> </a:t>
            </a:r>
            <a:r>
              <a:rPr lang="ko-KR" altLang="en-US" dirty="0"/>
              <a:t>결과가 나타났다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22" y="1773238"/>
            <a:ext cx="7696556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6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유형 중 </a:t>
            </a:r>
            <a:r>
              <a:rPr lang="ko-KR" altLang="en-US" dirty="0" smtClean="0"/>
              <a:t>일반상품 </a:t>
            </a:r>
            <a:r>
              <a:rPr lang="ko-KR" altLang="en-US" dirty="0"/>
              <a:t>비중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spc="-120" dirty="0" smtClean="0"/>
              <a:t>- </a:t>
            </a:r>
            <a:r>
              <a:rPr lang="ko-KR" altLang="en-US" spc="-120" dirty="0" smtClean="0"/>
              <a:t>일반상품 </a:t>
            </a:r>
            <a:r>
              <a:rPr lang="ko-KR" altLang="en-US" spc="-120" dirty="0"/>
              <a:t>역시 주문 시 </a:t>
            </a:r>
            <a:r>
              <a:rPr lang="ko-KR" altLang="en-US" spc="-120" dirty="0" err="1"/>
              <a:t>일반상품만</a:t>
            </a:r>
            <a:r>
              <a:rPr lang="ko-KR" altLang="en-US" spc="-120" dirty="0"/>
              <a:t> 주문하거나</a:t>
            </a:r>
            <a:r>
              <a:rPr lang="en-US" altLang="ko-KR" spc="-120" dirty="0"/>
              <a:t>, </a:t>
            </a:r>
            <a:r>
              <a:rPr lang="ko-KR" altLang="en-US" spc="-120" dirty="0" err="1"/>
              <a:t>일반상품을</a:t>
            </a:r>
            <a:r>
              <a:rPr lang="ko-KR" altLang="en-US" spc="-120" dirty="0"/>
              <a:t> 아예 주문하지 않는 </a:t>
            </a:r>
            <a:r>
              <a:rPr lang="ko-KR" altLang="en-US" spc="-120" dirty="0" err="1" smtClean="0"/>
              <a:t>양극단적인</a:t>
            </a:r>
            <a:r>
              <a:rPr lang="ko-KR" altLang="en-US" spc="-120" dirty="0" smtClean="0"/>
              <a:t> </a:t>
            </a:r>
            <a:r>
              <a:rPr lang="ko-KR" altLang="en-US" spc="-120" dirty="0"/>
              <a:t>결과가 나타났다</a:t>
            </a:r>
            <a:r>
              <a:rPr lang="en-US" altLang="ko-KR" spc="-120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4" y="1773238"/>
            <a:ext cx="7759333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지정상품 </a:t>
            </a:r>
            <a:r>
              <a:rPr lang="ko-KR" altLang="en-US" dirty="0" err="1" smtClean="0"/>
              <a:t>비중별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사업장수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pPr marL="0" indent="0"/>
            <a:r>
              <a:rPr lang="en-US" altLang="ko-KR" dirty="0" smtClean="0"/>
              <a:t>- </a:t>
            </a:r>
            <a:r>
              <a:rPr lang="ko-KR" altLang="en-US" spc="-80" dirty="0" smtClean="0"/>
              <a:t>지정상품 </a:t>
            </a:r>
            <a:r>
              <a:rPr lang="ko-KR" altLang="en-US" spc="-80" dirty="0"/>
              <a:t>비중이 </a:t>
            </a:r>
            <a:r>
              <a:rPr lang="ko-KR" altLang="en-US" spc="-80" dirty="0" err="1"/>
              <a:t>양극값</a:t>
            </a:r>
            <a:r>
              <a:rPr lang="en-US" altLang="ko-KR" spc="-80" dirty="0"/>
              <a:t>(0%, 100%)</a:t>
            </a:r>
            <a:r>
              <a:rPr lang="ko-KR" altLang="en-US" spc="-80" dirty="0"/>
              <a:t>에 </a:t>
            </a:r>
            <a:r>
              <a:rPr lang="ko-KR" altLang="en-US" spc="-80" dirty="0" err="1"/>
              <a:t>사업장수가</a:t>
            </a:r>
            <a:r>
              <a:rPr lang="ko-KR" altLang="en-US" spc="-80" dirty="0"/>
              <a:t> 몰리는 극단적인 그래프 형태가 </a:t>
            </a:r>
            <a:r>
              <a:rPr lang="ko-KR" altLang="en-US" spc="-80" dirty="0" smtClean="0"/>
              <a:t>나타난다</a:t>
            </a:r>
            <a:r>
              <a:rPr lang="en-US" altLang="ko-KR" spc="-80" dirty="0" smtClean="0"/>
              <a:t>.</a:t>
            </a:r>
          </a:p>
          <a:p>
            <a:pPr marL="0" indent="0"/>
            <a:r>
              <a:rPr lang="en-US" altLang="ko-KR" dirty="0"/>
              <a:t>- </a:t>
            </a:r>
            <a:r>
              <a:rPr lang="ko-KR" altLang="en-US" dirty="0"/>
              <a:t>또한 그래프가 </a:t>
            </a:r>
            <a:r>
              <a:rPr lang="ko-KR" altLang="en-US" dirty="0"/>
              <a:t>전반적으로 </a:t>
            </a:r>
            <a:r>
              <a:rPr lang="ko-KR" altLang="en-US" dirty="0" err="1"/>
              <a:t>우상향</a:t>
            </a:r>
            <a:r>
              <a:rPr lang="ko-KR" altLang="en-US" dirty="0"/>
              <a:t> 추세를 보이며 </a:t>
            </a:r>
            <a:r>
              <a:rPr lang="ko-KR" altLang="en-US" dirty="0" err="1"/>
              <a:t>지정상품을</a:t>
            </a:r>
            <a:r>
              <a:rPr lang="ko-KR" altLang="en-US" dirty="0"/>
              <a:t> 구매하는 비중이 우세하게 </a:t>
            </a:r>
            <a:r>
              <a:rPr lang="ko-KR" altLang="en-US" dirty="0" smtClean="0"/>
              <a:t>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AutoShape 4" descr="data:image/png;base64,iVBORw0KGgoAAAANSUhEUgAABLQAAAKICAYAAABpM6NPAAAABHNCSVQICAgIfAhkiAAAAAlwSFlz%0AAAALEgAACxIB0t1+/AAAADl0RVh0U29mdHdhcmUAbWF0cGxvdGxpYiB2ZXJzaW9uIDIuMS4wLCBo%0AdHRwOi8vbWF0cGxvdGxpYi5vcmcvpW3flQAAIABJREFUeJzs3Xd4VNX+/v07lQRCJyAg0osQESRI%0AB+GrBBCpSpHOMdJEQKnSQaocgvR2EEGaKF2agEoJKCfUgFIkQAiHGgIppM/vD57MQ0xIZpJJ2fB+%0AXde5TPZea6/PmKwxc5+117YzmUwmAQAAAAAAAAZhn9UFAAAAAAAAANYg0AIAAAAAAIChOGZ1AQAA%0AwLZMJpOio6MlSTly5MjiagAAAADbY4UWAOCFEBsbK19fX/n6+ioqKipTxz516pR8fX11586dNPUP%0ACwvTo0ePFBsba1H7oKAgVa1aVVWrVtWjR4/SNObz7PLly/L19VVAQEBWl5Ipdu/erYoVK6pJkyZZ%0AXUq2EhkZqV9++UW//PKLxXMrM505cyZd7xvpERYWprNnz+r8+fOZNualS5fk6+ura9eu2fS6Dx48%0A0I0bN/TgwQObXhcAkPVYoQUAeCFERESoV69ekqT9+/fr5ZdfzrSxx4wZo0uXLmnatGlq166d1f3f%0Af/99BQQEaNWqVapVq1YGVPiEl5eXzT4858+fXwcOHLDJtWxt+fLl2rx5s7p3767Ro0en2n7w4MHa%0Au3evzcavX7++li5dmmq7efPm6dChQ2rXrp06deqUYtsJEybo/Pnz6t27t5o1a2arUi2ydu1anTlz%0ARg0bNlSLFi0ydKzo6Gil5XlGdnZ2cnZ2TnTs3r176tu3ryTp+PHjypMnj01qtJUJEybo3LlzaX7f%0AOHPmjLZv367Tp08rODhYOXLkUMmSJdWgQQO1bt1aOXPmfGbfc+fOqXv37sqZM6dOnjyZnpdhsSVL%0Almj79u3y9vbW0KFDbXZdHx8fbdiwQR07dtSkSZNsdl0AQNYj0AIA4B/atWunc+fOWd3vzTff1OrV%0AqzOgoszx+PFjRURE2ORa/wwP0mvfvn36888/VbVqVTVq1CjFtpcvX9auXbuUO3du9ezZM91jx8fH%0AKy4uLt3XSWDpta5du6bTp0+rTp06qbb9+++/dfr0ad27dy+95Vnt+PHj2rlzp/Lnz5/hgVanTp0M%0AOTcjIiLk6+srSWrcuLEcHBwybKzHjx9r/Pjx2rp1a5Jzly9f1v79+7VgwQJNmTIl1bmUmkmTJmnN%0AmjVp6nvhwoV0jW2p0NBQSVJ4eHimjAcAyDwEWgCAbGv+/PlpXuUzdepUVapUKU19XV1dk129EBMT%0Ao5iYGDk5OcnJySnJeaPvV3Xw4EHz1yaTSXFxcbKzs0v1w3dcXJxMJpMcHBxkZ2eXIbXt27dPmzdv%0AVpcuXSwKtObPn6/ixYvbJNCaO3duiudjYmLUtGlT3bx5UwULFtSBAwfk4uKS7nGRVP78+VWoUKEk%0Ax8PDw/X48WO5uroqV65cSc7nzZs3M8p7prt372rAgAGSpBMnTiRboy3ExsaqX79+Onr0qHLnzi1v%0Ab295eXmpWLFiioyM1OnTp7VixQr5+vqqX79+mj17drpW9Dk7Oyf7XhkXF6eoqCjZ29tn6VwwmUzm%0A2ybTEoQCALI3Ai0AQLZ148aNNH8ICQsLS/O4z1pxMHHiRK1du1Zdu3bVyJEj03x9ayWsmrLV6ilL%0A/P777+rRo4fc3d11+PDhFNu+8847CgoK0rJly9SwYcNMqjD7mDNnjm7evClJun//vmbNmqUxY8Zk%0ASS1fffWV5syZk+hYdtwfKq3+85//JHs8YaVQ586dNWLEiEyuKvtYvny5jh49qgIFCmjt2rUqXbq0%0A+Zyzs7MaNGig+vXra+rUqVq1apW++OILVa9eXUWKFEnTeCNHjkz2vXDXrl0aPHiwXn/9da1fvz7N%0Arye9fv75Z129elWSFBAQoP379+v//u//sqweAIBtEWgBALKtYcOGqV+/fkmOHzp0SJMnT1aRIkWe%0AeRvRSy+9ZPN6QkJCEv0zM0RHRys4OFjSk4AvsySsIEm4XSclCW0yatVJdjZv3jwtX75cktS1a1et%0AXbtWq1evVq5cuTRkyBCbjHHz5k39/vvvKbZJ2Pzf2dlZrq6uic5FRUXp8ePHNqklu0r4HbTk9/V5%0AFRsbqxUrVkiSxo4dmyjMepqdnZ1GjRqlY8eO6eLFi1q/fr0GDRpk01oS3rOyciP269eva+zYsZKk%0AEiVKKDAwUGPGjFGlSpVUvHjxLKsLAGA7BFoAgGyrYMGCKliwYJLjf/75pyTJ0dFRJUuWzLR6/v77%0Ab0mZe+vKqVOnFBMTI0k6fPiwunXrlinjJoRTkZGR5tssnyVhb5oXKdD63//+p7Fjx+rQoUOys7PT%0AyJEj1bNnT5UtW1aTJk3S4sWLdfbsWU2ePDndH563bdumbdu2WdR20KBB6tq1a6Jju3fvtnlgkd0k%0ArJBLWI3zIjpz5owePnyo3Llzy8vLK8W29vb2at++vaZNm6aDBw+qY8eOic4nBFJpdfHiRUlSYGCg%0AHjx4oPz586fretY6c+aMBgwYoJCQEFWvXl3Lly+Xt7e3Tpw4oS5dumjBggWqUqVKptYEALA9Ai0A%0AgOHEx8cn+mdmuHnzpnkT44sXL+rChQuqWLGi+fy6des0YcIEm4+7ZcsW89eHDh3S9evX9corr9h8%0AnH9yc3Mzfx0WFvbMD6Th4eHmTc6f7vO8un37tr799lutWbNGkZGRKlSokKZPn64GDRpIkj788EMV%0AL15cI0eO1JEjR9S8eXN17NhRPXv2THOwVbFiRVWuXDnFNocOHcqSDeGzg4iICJ0+fVqSdPLkySQB%0AStu2bRUYGJikX2a+fzx922dG3QJ669YtSdIrr7xi0abzZcqUkST5+/une3P4p8XGxurXX3+V9GQv%0ArR07dmRaEB8dHa1ly5Zp8eLFio6OVt26dTVv3jy5ublp2bJlGjRokA4fPqzOnTvr448/lre3t+H3%0APgSAFxmBFgDAcBL2x0q4zSozfPvtt4m+nzNnjhYtWmT+3tHRMdnNkaUnq5zS8uH5xo0b2r59uyQp%0AX758CgkJ0YwZM7RgwQKLr1GzZs1E3y9YsEBvv/12qv2eXm2VUqD19F5lz+MKrbCwMF27dk0nTpzQ%0AwYMHdeTIEcXFxcnR0VEffvihhgwZojx58iTq06hRI+3atUtff/21Nm7cqFWrVmn16tV688031bBh%0AQ3l6eqpMmTJJ+j1L48aNU719sVu3bi9soLVlyxbzKsbY2FitWrUq0Yq0sLCwLL8V8en3qkePHmXI%0AJvWOjk/+rLc0MEto5+joqBIlSiQ6FxkZqf/9739pqmPr1q26deuW3N3ddffuXS1ZskRt2rRR7ty5%0ALeq/bNkyLVu2zPx9lSpVtGnTphT7hIeHa9OmTVq5cqVu3LghJycnDRw4UP369TOHewmh1rJlyzR/%0A/nzNmzdPP/zwgzp37qz27dsn+7ABAED2RqAFADCchA/u4eHhCgsLy/CVQRcvXjRvFD9lyhRNnjxZ%0ABw4c0MaNG/XBBx9Ikj744APz1//UsmVLXbp0yepxx48fr+joaHl4eGjUqFHq1q2b9u3bp/Xr16tT%0Ap05pf0HJOHPmjD755JNkz3Xq1OmZKz6eDupatWqV6CmHs2fPlqenp03rfPTokfnWz2e5c+eOTcaK%0AjIxUu3btdO3aNfOxnDlz6r333tNHH32U4kq5fPnyafz48fL29ta3336rbdu26ffffzfvhVW4cGHt%0A2rXL5r+73333nfbt25fo2P379206xrOsXbs21eAhJUOGDLH69zoiIsK8h9nbb7+tffv2acWKFWrZ%0AsqXKli0r6cktm8kFyv/73//07rvvprleazwdDgUGBiYJkGyhVKlSkp5sfh4REfHMgD1Bwq3Tb7zx%0ARpK9CH///Xd1797d6hru3bunr776SpI0c+ZMrV27Vj///LNGjx6tr7/+2mZPQQ0NDdWff/6pCxcu%0A6MiRIzp69KgiIyMlSQ0bNtSIESNUrly5JP3s7e3Vp08feXl5afbs2dqzZ49mz54tHx8fVa5cWbVq%0A1VKZMmVUu3btDPkZAQBsi0ALAGA4CY9hl558KKtVq1aGjRUWFqbPP/9cMTExateund5//32ZTCaN%0AGTNGEydOVNGiRVW/fn2bj7tgwQIdPnxYzs7O+vLLL/Xqq69qyJAh+ve//63JkyercOHCatKkSarX%0AOX78uEUrgaKjo3X79u1kz1m68uefQVJ0dLRF/ayxfft286q1jObi4qKZM2dq3Lhx8vDwUP369dWw%0AYUOrQqhixYpp1KhRGjp0qPz8/HT06FGdO3dOnTt3zpAgNiAgQAEBATa/riUiIyPNoUJa+1tr1qxZ%0ACgoKUrly5eTj46Nhw4Zp9+7dGjx4sNasWaM8efIk2SQ/gYuLS5prtZa/v7/56zNnzqhu3bo2H6NC%0AhQoqWbKkrl27pnXr1ulf//rXM9uGh4dr48aNkmSzp/5FR0dryJAhevDggT744APVrVtXlStX1qVL%0Al7Rnzx59+eWX5k3aU+Lt7a2hQ4em2CY4OFh9+/Y179/n5OSk5s2bq0ePHqpevXqqY5QqVUpz587V%0ApUuXtHbtWu3evVvnzp3TuXPnVKBAAW3dutWyFw0AyFIEWgAAQ4mPj9fJkyfN3x87dizDAq3Hjx9r%0A4MCBunjxol599VWNGzdO0pPVWDdu3NDixYs1YMAATZs2TS1atLDZuOvWrdO8efMkSePGjdOrr74q%0ASfr4448VHBysb775RgMHDtSECROeuSrMWp6enuY9wrKz/Pnzq0iRIim2CQ0NVVBQkE3Gq1atmsUb%0AsqfEyclJtWvXVu3ata3ue/Xq1SSrrv4p4Wlyw4YNU4cOHRKdO3DggEaMGGH1uJby8fGRj49Phl3/%0AWX744QetWbNGOXLk0MyZM+Xs7KwpU6YoICBAFy5c0Mcff6wlS5ZkyO191vL19TV/feDAAfXt2zdD%0AxhkyZIgGDx4sHx8flSlTRo0bN07SJiIiQoMHD9bt27dVvHhxm7yHREVFafDgwfrjjz/02muvmYOr%0AfPnyafny5erevbu+++473b9/X1OnTk119VhqSpYsqenTp+vw4cOqWbOm3nrrLYtvaXxa+fLlNX78%0AeI0dO1b+/v46e/asypcvr8KFC6erPgBA5iDQAgAYyh9//JFoxdDOnTsz5Alud+7c0aeffqqTJ0+q%0AVKlSWrZsWaKVHkOGDFGOHDk0d+5cDRkyREePHtWwYcMs3hcpOXFxcZo3b555b64hQ4Yk+bA5cuRI%0AFShQQLNnz9aYMWN0+PBhjRo1Si+99FKaxzWSFi1amIPFZ3nenuq3e/du7d6926K2Li4uSX4HM3Ml%0AUmb58ccfNW7cONnZ2WnatGnmJ9a5ubnpm2++Uc+ePXXy5El16NDBfDtZVvn777/1559/KleuXIqJ%0AidHp06cVEBCg0qVLW9R/4cKFWr9+faJjY8aMUdWqVZO0bd68uc6cOaMVK1aoX79+atq0qby8vFS0%0AaFFFRkbq7NmzWr9+vW7evKl8+fJp7ty56d77LigoSJ999plOnTql8uXLa+nSpYk2Wi9RooTWrl2r%0APn36aNeuXTpz5oxGjx6d7pVhTZs2VdOmTdN1jQT29vaqWrVqsv9OAQDZF4EWAMBQEm6Tad68ufbv%0A36+rV6/q8OHDNrvtz2Qyadu2bZo6dapCQkL02muvaenSpSpQoECStv3791eZMmU0cuRIff/99+aN%0AwOvVq2f1uOfPn9ekSZN08uRJ2dvba9y4cercuXOybT/++GPzuLt375avr6927twpd3d3q8dF8saN%0AG6cNGzZk+Dht27bV9OnTkz1Xv359qwPSp5+8+TyKjo7WzJkztXr1atnb22vy5MlJ9sEqWLCg1q1b%0Ap8GDB+vQoUP64IMP1LlzZ3l7e6e6ui8jJDxQolmzZoqMjNRPP/2kJUuWPPPn/k+BgYFJntL49MMY%0A/mnEiBEqVaqUeY+oPXv2JGlTp04dTZo0KV1PTI2OjtbatWs1b948hYWFqVq1alqyZIny5cuXpG3R%0AokW1du1aDR8+XPv371f//v3Vp08fffbZZ2keHwAAAi0AgGEEBgZq165dkqQePXrI1dVVmzZt0oIF%0AC2wWaG3dutV8e1bLli01efLkFG+PadasmSpXrqyxY8fK1dU1zbc/rl69WidPnlThwoU1ZcoUNWzY%0AMMX2b7/9tn766SdNmTJFrVq1SlOYdffu3QzZ/ys5+/fv18svv5wpY9mCg4PDMzfCT058fLxMJpPs%0A7Oxkb29vcb+U2rZp00Zt2rSx+FrPu8OHD2vChAkKDAyUk5OTZs2apWbNmiXb1s3NTUuWLNH8+fO1%0AbNkybdu2TR06dMj0QOvmzZvatGmT7Ozs1LNnT5lMJu3atUvbtm1Tr169LAogBw8enGQ1U2pzqWPH%0AjmrZsqUOHjyoM2fOKDg4WM7OznrllVfUoEEDVapUKV2vS3rysIyFCxcqLCxM7du315gxY1J8r3Rz%0Ac9PChQu1detW7dmzR/379093DQCAFxuBFgDAMGbOnKm4uDjVrl1b1atXl7u7u3766SedOHFC27Zt%0AU6tWrdI9Rps2bRQVFaVChQpZfEvMK6+8om+//VYxMTFydEzbf1qnTp2qN954Q15eXhavyilSpIjm%0Azp2bpvGkJ2GKNXvZmEwmPX78WJLk6upq1RPLrAl5soPx48dr/PjxFrdPWNHVpk0bi1feZJamTZvq%0AzJkzNnnC3P379+Xl5WWDqlK3bds2FStWzPx92bJlZW9vr0qVKmnGjBmphjIODg4aNGiQvLy8FB0d%0ArQoVKmR0yUlMnjxZMTExatOmjXn8jh07at26dRo1apS+//77VN8zihQpkqbac+XKpebNm6t58+ZW%0A961Vq1aqe+p5eHjou+++061bt1IN4J/WunVrtW7d2uqaEkyZMkU//PBDmvtb6r333tOkSZMyfBwA%0AQNoRaAEADOHAgQPau3evHB0dNWrUKElPVin0799fPj4+mjp1qmrXrm2TzXw7duyYpn5OTk7JHm/e%0AvLneeOONFPfMsbOzs9kG7/nz59e0adMkpbx/UsGCBRNtsJ+ap1d07dixw1Arrl5k9vb2ifY0So/4%0A+HiFhoba5FqWjPW0okWLasOGDXJzc3vmXEuOLVYjpcWWLVt04MAB5cuXL9FT+4YOHaqDBw/q3Llz%0AmjFjhkaPHp0h469Zs0br1q1TgwYNrH4owF9//aWhQ4fKxcUlxfCoQoUKNgsKO3XqpLp166Z6vaio%0AKEVERNhkzJRkxFNaAQC2RaAFAMj2bty4YQ6x+vbtm+gDqre3tw4fPqzjx4+rf//++u677zJ8E+xb%0At27pt99+07lz53Tt2jWFhoYqIiJCTk5OypUrl4oVK6YyZcqobt26qlatmgYMGJCu8Uwmk86ePatD%0Ahw7p8uXLCgoKUnh4uKKjo+Xq6qq8efOqZMmSqly5sho3bqyiRYuqXbt2Nnq1SE18fLxiYmIkSTEx%0AMYqPj7f5irSNGzdqzJgx6bpG8eLFdeDAgXRdw93d3aqnYT4dgh4+fDjd+7zlz58/Xf2f9vLLL2fY%0Akz39/f3NK/wmTJiQ6HW7ubnJx8dH3bp106pVq1S8eHH17NnT5jUEBwfr0qVLKl++vNV9IyMjdenS%0ApXQ9jTA4OFi//fabTp8+ratXr+rBgwd6/PixHBwclDNnThUtWlRly5ZVnTp15Onpaf5faiZNmmTV%0AyqmE1ZMdO3ZkxRUAPGcItAAA2dqDBw/Ur18/hYSEqH79+kn2XXFwcNC8efPUsWNHnT17Vv3799f8%0A+fPT/Vj45Fy/fl2zZs3S3r17ZTKZntkuYdXTvHnzVLJkSQ0cOFDvvfdemsbcv3+/Zs+ercuXL6fY%0A7o8//pD05MPeO++8o2HDhqVrw2c8261bt/TTTz/p2LFjunDhgu7du6e4uDhJT1au7dy5U4UKFVLF%0AihVVq1Ytvfvuu4lunUsLZ2fnZDfbtkRsbGyKm4gb1cGDB232NMuDBw8qd+7cNrnWpUuX1KdPH0VG%0ARuqjjz5K9pa/119/XdOmTdPnn3+uadOmKSIi4rnZUyo4OFizZ8/Wli1bzEFvcvz9/fXzzz9r8eLF%0AKlq0qAYMGGCzVaoAgBcDgRYAINu6d++eevfurYsXL6pUqVLy8fFJdqPu/Pnza+nSperYsaOOHDmi%0Abt26afbs2SpZsqTNavnvf/+rvn37KjQ0VDly5NC7776rt956S+XLl1fhwoXl6uqq2NhYPXr0SNeu%0AXZOfn582bdqkq1evaujQofLz89OECROsGtPHx0eLFy+WJJUoUUJt27ZVzZo1VbJkSeXNm1dOTk6K%0AjIzU3bt3dfnyZR08eFDbt2/X3r17dfToUS1atEg1a9a0aszOnTvrxIkTqbZLaX+xSpUqaevWrVaN%0Aa6k9e/bI398/xTYPHz7MkLFjY2Pl4+Nj3i8tQa5cuZQ3b145OzsrOjpajx490p07d3Tnzh0dOnRI%0AX3/9tbp06aKhQ4dadavc09Kz79Avv/yivn37pqlvdhYXF2ezW89SCqit4efnpwEDBujBgwdq2LCh%0APv/882e2fffdd3Xt2jV9/fXX+vrrr/XXX3/pyy+/tPrJltlJQECAevbsqVu3bsnJyUnvvvuumjRp%0AokqVKumll14yv0+GhYUpMDDQvP/hn3/+qTFjxujYsWOaNWuWTfZ7AwA8/wi0AADZ0okTJzR48GDd%0Avn1bhQsX1uLFi1P8oFeqVCmtWrVK3t7e8vf314cffqi9e/cqV65c6a4lPDxcAwcOVGhoqCpXrqx5%0A8+Ylu3+Ug4OD3N3d5e7uLk9PT3l7e2vhwoWaN2+e1q1bp9dee03t27e3aMz9+/ebw6w+ffro008/%0ATXbz6Fy5cilXrlwqVaqU3n77bX3yyScaNGiQTpw4oYEDB2rfvn1yc3Oz+jW7uLhYHb7ExsaaN43P%0AKPfu3dO9e/cydIxnGT58uH766SdJkpeXl9q0aaPq1asnextcSEiITp48qa1bt2r37t1auXKlgoKC%0ANH/+/Mwu+7nVuHHjdN0yeOPGDYsf/GCJ7du3a+TIkYqNjVXt2rXl4+OT6q2n/fv3l4uLi2bOnKkD%0ABw7o3LlzqlOnjs1qkp68l9SrV8+qPrGxsVaPYzKZNGjQIN26dUslS5bUokWLVLZs2STtHBwclCNH%0ADhUsWFDVqlVT7969tWHDBk2cOFE7duzQa6+9liG3YAIAnj8EWgCAbCk2Nlbh4eEqVaqUVqxYoeLF%0Ai6fap2LFitqwYYP69eunYcOG2STMkqSff/5ZwcHBcnJy0sKFC1W0aFGL+tnb2+uTTz7RxYsXtWfP%0AHq1fv97iQGv9+vWSpAYNGuizzz6zuNbChQtrwYIFatKkiR48eKA9e/ZYPObTxo8fb/U+XD/99JNV%0AtVrj008/VY8ePazqk9bVUMn573//aw6zZs+erXfffTfF9vny5VPjxo3VuHFj7dmzR59++ql+/vln%0A+fr6qm7dulaPv2vXLs2ePTtNtWd0yIgnGjRooGrVqqlgwYKaNWuWnJ2dLerXu3dv88MsbB1mSU82%0AUY+KirL5df/pxIkT5oBx9uzZyYZZz9KxY0cFBATom2++0bp16wi0AAAWIdACAGRLb775ptasWSN3%0Ad3cVLFjQ4n5FixbVpk2bbLop940bNyQ92VTb0jDraZ6entqzZ48CAwOtHrN69epWj1egQAGVLl1a%0A58+ft2rM7KxYsWLp3ocqPY4fPy7pSWiaWpj1T15eXnrttdd09uxZHT9+PE2BVlhYmK5fv251P2Se%0AfPny6ZtvvpGjo6PV7z8tW7bMoKqkFi1ayMfHx6o+p06dsvppr0FBQZKeBMkeHh5W9ZWkN954Q998%0A8435OgAApIZACwCQbT39NENr2PoJcwmrJ27duqWQkBCrN+f+66+/JElFihSxaswrV67o4sWLVo0l%0ASREREeYgy5ox8WwJq70SNn+3VkK/9K4ae/311/X999+n6xrIOJauynoeJbxPxsTEKCAgQKVLl7aq%0Af8LqroTrAACQGtv+xQ8AwHPonXfeUc6cORUZGanPP/9cjx49srjv5s2btXnzZklS27ZtLe7Xpk0b%0ASU82Qd+4caPF/SIjIzVy5EiFhobK1dVVXl5eFvfFsyXsQXT58mVt2LDBqr6bNm3S+fPnE10HeN7U%0ArFnTfGv48OHDFRwcbHFfX19f/ec//5EktWrVKkPqAwA8fwi0AABIRf78+TVz5kw5OTnp8OHDat68%0AuebNm6czZ84k2Z8oPj5eQUFB2rp1q3r06KGRI0cqPj5eTZo0Ubdu3Swes23btmrVqpVMJpPGjBmj%0AHj16aMeOHbp9+3aStrGxsbp06ZJWrFihFi1aaM+ePXJ0dNTUqVNVoECBdL9+SK+++qq6d+8uSRo3%0Abpy8vb21e/du3blzJ9n2d+/e1Z49e9SnTx+NGjVK0pN9gl5//fVMqxnITA4ODpozZ45y5cqlM2fO%0AqHnz5pozZ47OnDmj6OjoJO0fPHigAwcOaNCgQerdu7ceP36sGjVqqH///llQPQDAiLjlEAAAC7zz%0Azjtas2aNJk6cqHPnzmn+/PnmJ9blzp1bLi4u5sfRx8TEmPvlyZNH3t7e+uijj6y+FXLmzJmqUqWK%0AFi1apGPHjunYsWOSpJw5cypPnjxydHRUVFSUHjx4kOipZJUqVdLYsWPl6emZ5tc7efJkzZgxw6o+%0AT7/u59EXX3yhl19+WQsWLNDBgwd18OBBSU+eCJk3b145OTkpJiZGjx49ShR05s6dW/369VPv3r3T%0AXYO/v3+6fq5NmzbV1KlT010HjGPv3r1W78UXHx+fprGqVq2qH374QZMmTdLRo0e1aNEiLVq0SPb2%0A9sqfP79cXV0VFxen0NBQhYWFmfu5uLjoww8/1JAhQ17o2zYBANYh0AIAwEKvv/66Nm3aJD8/P/3y%0Ayy/y9/fXtWvX9PDhQwUHB8vR0VFubm4qVqyYypcvr7p16+r//u//5Obmlqbx7Ozs1LNnT33wwQf6%0A9ddfdfjwYV28eFE3b97UgwcPFBMTIxcXF7m7u6tkyZKqXLmyGjdurJo1a8rOzi5drzUiIkIRERHp%0Ausbzxs7OTj169ND777+v/fvfZ2DcAAAgAElEQVT36+jRo7p8+bKCgoL08OFDRUdHy9nZWbly5VK5%0AcuVUrlw51a5dW2+//Xaafwf+KSEMSCueePjiiY2NTRR4Z7QyZcpo5cqVOn/+vPbv369Tp07p6tWr%0ACgkJUUhIiBwcHJQzZ05VqlRJZcuWNc8RVpMCAKxlZzKZTFldBAAAGe3Ro0eqWbOmJGn//v16+eWX%0As7giZJWRI0dq8+bN6t69u0aPHp3V5TzXYmNjdeXKFUlPgg5Hx+zz/6WGhYVpy5YtkqQOHTpku5VB%0A7dq107lz5zRt2jS1a9cuq8sxrICAAN25c0eFCxe2eqN6AED2RqAFAAAAAAAAQ2FTeAAAAAAAABhK%0A9ln3nc3Fx8crPDxcTk5O6d6XBAAAAAAAAJLJZFJMTIxy5cpl1UOUsm2gtWXLFs2YMUNHjx5Nte3c%0AuXO1YMECDR8+XP/6178SnYuPj9fKlSv1/fffKygoSO7u7mrVqpX69+9v1V4J4eHhunjxotWvAwAA%0AAAAAACmrUKGCcufObXH7bBdo+fv7a/bs2Tpy5Ihy5syZavuHDx9q1apVzzz/xRdfaOvWrWrfvr26%0Ad++u06dPa9GiRbpy5Yrmzp1rcV1OTk6SnvwLzm6bhqaFv7+/PDw8sroMIFtjngCWYa4AlmGuAJZh%0ArgCWeV7mSnR0tC5evGjOXSyVrQKtrl276vjx43J3d1eVKlUUEBCQap8lS5bIwcEh2XNHjhzR5s2b%0ANXr0aHXv3l2S9OGHH8rd3V3Lli3T77//rlq1allUW8Jths7OzsqRI4eFryh7e15eB5CRmCeAZZgr%0AgGWYK4BlmCuAZZ6nuWLt9k7ZalP4+/fva8CAAdq9e7cqVKiQavuLFy9q1apV+uyzz5I9v379ehUu%0AXFhdunRJdNzb21tOTk7avn27TeoGAAAAAABA5slWK7R27txpcSJnMpk0fvx4NWnSRPXq1Uu2zdGj%0AR/XOO+8kWcGVN29eeXh46MSJE+muGQAAAAAAAJkrW63QsmZ52X/+8x/99ddfGjlyZLLnb9++rdDQ%0AUJUtWzbZ86VLl1ZgYKBMJlOaagUAAAAAAEDWyFaBlqXOnTunOXPm6IsvvlCxYsWSbXP37l1JUqFC%0AhZI9X6BAAUVHRysyMjLD6gQAAAAAAIDtZatbDi0RFhamzz77TI0bN9YHH3zwzHYJQdWznkiYcDwm%0AJkaurq4Wj+/v729Ftdmbn59fVpcAZHvME8AyzBXAMswVwDLMFcAyL/JcMVSgZTKZNHToUEVGRmry%0A5MkptnV0fPLS4uLikj0fExMjSXJxcbGqBg8Pj+fiKQJ+fn6qUaNGVpcBZGvME8AyzBXAMswVwDLM%0AFcAyz8tciYqKStPiIUMFWnPnztUvv/yimTNn6uHDh3r48KGkJ/tlSVJISIiuXbumIkWKKHfu3JJk%0AbvNPISEhcnNze+YKLgAAAAAAAGRPhgq0tm7dKkkaPnx4sueXLl2qpUuXatWqVapevbocHBx09erV%0AZNsGBAQ8c8N4AAAAAAAAZF+GCrTGjx+vx48fJzkeHBysiRMnqk2bNmrcuLHKly8vZ2dnVa1aVUeO%0AHEnSPjQ0VGfPnlWvXr0yo2wAAAAAAADYkKECrUaNGiV7/MaNG5KkChUqqFmzZubjbdu21bhx47Rj%0Axw61bNnSfHzJkiWKi4vT+++/n7EFAwAAAAAAwOYMFWhZq127dtq8ebNGjhyp06dPq0yZMvrvf/+r%0AHTt26PPPP1eJEiWyukQAAAAAAABY6bkOtJycnLR8+XL9+9//1s6dOxUaGqqyZcvqq6++UqtWrbK6%0APAAAAAAAAKRBtg20pk+frunTp1vU9uWXX9aFCxeSPefm5qbx48dr/PjxtiwPAAAAAAAAWcQ+qwsA%0AAAAAAAAArEGgBQAAAAAAAEMh0AIAAAAAAIChEGgBAAAAAADAUAi0AAAAAAAAYCgEWgAAAAAAAAZT%0Ao0aNrC4hSxFoAQAAAAAAwFAItAAAAAAAAGAoBFoAAAAAAAAwFAItAAAAAAAAGAqBFgAAAAAAAAyF%0AQAsAAAAAAACGQqAFAAAAAAAAQyHQAgAAAAAAgKEQaAEAAAAAAMBQHLO6AAAAAAAAgKxiZ2eX1SWk%0AymQyZXUJ2Q4rtAAAAAAAAGAoBFoAAAAAAAAwFAItAAAAAAAAGAqBFgAAAAAAAAyFQAsAAAAAAACG%0AQqAFAAAAAAAAQyHQAgAAAAAAgKEQaAEAAAAAAMBQCLQAAAAAAABgKARaAAAAAAAAMBQCLQAAAAAA%0AABgKgRYAAAAAAAAMhUALAAAAAAAAhkKgBQAAAAAAAEMh0AIAAAAAAIChEGgBAAAAAADAUAi0AAAA%0AAAAAYCgEWgAAAAAAADAUAi0AAAAAAAAYCoEWAAAAAAAADIVACwAAAAAAAIZCoAUAAAAAAABDIdAC%0AAAAAAACAoRBoAQAAAAAAwFAItAAAAAAAAGAoBFoAAAAAAAAwFAItAAAAAAAAGAqBFgAAAAAAAAyF%0AQAsAAAAAAACGQqAFAAAAAAAAQyHQAgAAAAAAgKEQaAEAAAAAAMBQCLQAAAAAAABgKARaAAAAAAAA%0AMBQCLQAAAAAAABgKgRYAAAAAAAAMhUALAAAAAAAAhkKgBQAAAAAAAEMh0AIAAAAAAIChEGgBAAAA%0AAADAUAi0AAAAAAAAYCgEWgAAAAAAADAUAi0AAAAAAAAYCoEWAAAAAAAADIVACwAAAAAAAIaSLQOt%0ALVu2qE6dOsmeO336tPr3769atWrJw8NDzZo10/LlyxUfH59s+wMHDqhjx46qVq2aatWqpWHDhunu%0A3bsZWT4AAAAAAAAyULYKtPz9/dW7d2+NGDFCkZGRSc6fOHFCH374oe7duydvb28NHTpU7u7u+uqr%0ArzR69Ogk7Tdt2qR+/fopZ86cGjZsmDp06KB9+/apS5cuCg0NzYyXBAAAAAAAABtzzOoCEnTt2lXH%0Ajx+Xu7u7qlSpooCAgCRt7t+/rzFjxqhz587mYz179tSQIUO0adMm9ezZUxUrVpQkhYSE6Msvv1TT%0Apk01d+5c2dnZSZI8PT318ccfa+XKlRo4cGDmvDgAAAAAAADYTLZZoXX//n0NGDBAu3fvVoUKFZJt%0A06RJk0RhVoIuXbpIkk6dOmU+tn37doWHh2vw4MHmMEuSGjVqJA8PD23fvt3GrwAAAAAAAACZIdus%0A0Nq5c2ei4Ck5Dg4OyR7PkyePJCXq7+vrq+LFi6ts2bJJ2terV09LlizR/fv3VbBgwXRUDQAAAAAA%0AgMyWbVZopRZmpeT8+fOSpFKlSpmPXblyReXKlUu2fenSpSVJ169fT/OYAAAAAAAAyBrZJtBKq4iI%0ACC1btkwlSpSQp6en+fidO3dUqFChZPsUKFBAkvTo0aNMqREAAAAAAAC2k21uOUyL8PBwDRo0SFev%0AXtXy5ctlb///53NRUVFydnZOtl/C8ZiYGKvH9Pf3T1ux2ZCfn19WlwBke8wTwDLMFcAyzBXAMswV%0A2EKNGjWyuoRM9yLNHcMGWleuXNHAgQMVFBSkr7/+WnXq1El03sHBQXFxccn2TQiycuTIYfW4Hh4e%0AaeqX3fj5+b2QkxuwBvMEsAxzBbAMcwWwDHMFSDsjzp2oqKg0LR4y5C2He/bsUfv27WUymbRhwwa9%0A/fbbSdrkyZNHDx8+TLZ/SEiIJLEhPAAAAAAAgAEZLtD68ccfNXjwYDVp0kQ//vijKlasmGy7kiVL%0AKiAgINlzAQEBsre3T7SJPAAAAAAAAIzBUIHWhQsXNH78eLVt21azZs2Sq6vrM9t6enrq8uXLun37%0AdpJzvr6+qlatmnLmzJmR5QIAAAAAACADGCrQ+vbbb+Xq6qpx48bJzs4uxbatW7eWJC1YsCDR8YMH%0AD+rUqVPq1KlThtUJAAAAAACAjGOoTeHPnTunfPnyaefOncmez58/vxo3bixJKlu2rHr27KkVK1Yo%0AODhY9erVU2BgoNasWaNGjRrpvffey8zSAQAAAAAAYCOGCrRCQ0MVFBSkUaNGJXu+SpUq5kBLkoYP%0AH67ChQtr3bp1+vXXX1WkSBF99NFH6tOnj+ztDbU4DQAAAAAAAP+fbBloTZ8+XdOnT09y/MCBA1Zd%0Ax87OTr169VKvXr1sVRoAAAAAAACyGMuUAAAAAAAAYCgEWgAAAAAAADAUAi0AAAAAAAAYCoEWAAAA%0AAAAADIVACwAAAAAAAIZCoAUAAAAAAABDIdACAAAAAACAoRBoAQAAAAAAwFAItAAAAAAAAGAoBFoA%0AAAAAAAAwFAItAAAAAAAAGAqBFgAAAAAAAAyFQAsAAAAAAACGQqAFAAAAAAAAQyHQAgAAAAAAgKEQ%0AaAEAAAAAAMBQCLQAAAAAAABgKARaAAAAAAAAMBQCLQAAAAAAABgKgRYAAAAAAAAMhUDrBVWjRo2s%0ALgEAAAAAACBNCLQAAAAAAABgKARaAAAAAAAAMBQCLQAAAAAAABgKgRYAAAAAAAAMhUALAAAAAAAA%0AhkKgBQAAAAAAAEMh0AIAAAAAAIChEGgBAAAAAADAUAi0AAAAAAAAYCiOWV0Asg87O7usLiFFJpMp%0Aq0sAAAAAAADZACu0AAAAAAAAYCgEWgAAAAAAADAUAi0AAAAAAAAYCoEWAAAAAAAADIVACwAAAAAA%0AAIZCoAUAAAAAAABDIdACAAAAAACAoRBoAQAAAAAAwFAItAAAAAAAAGAoBFoAAAAAAAAwFAItAAAA%0AAAAAGAqBFgAAAAAAAAyFQAsAAAAAAACGQqAFAAAAAAAAQyHQAgAAAAAAgKEQaAEAAAAAAMBQCLQA%0AAAAAAABgKARaAAAAAAAAMBQCLQAAAAAAABgKgRYAAAAAAAAMhUALAAAAAAAAhkKgBQAAAAAAAEMh%0A0AIAAAAAAIChEGgBAAAAAADAUAi0AAAAAAAAYCgEWgAAAAAAADAUAi0AAAAAAAAYCoEWAAAAAAAA%0ADIVACwAAAAAAAIaSLQOtLVu2qE6dOs88/+OPP6p169aqWrWq6tevr0mTJiksLCzdbQEAAAAAAJD9%0AOWZ1AU/z9/fX7NmzdeTIEeXMmTPZNvPmzdP8+fPVrFkzdezYUX///bfWr1+v8+fP67vvvpOjo2Oa%0A2gIAAAAAAMAYsk2i07VrVx0/flzu7u6qUqWKAgICkrT5+++/tXDhQvXs2VOjRo0yHy9XrpwmTJig%0Abdu2qV27dla3BQAAAAAAgHFkm1sO79+/rwEDBmj37t2qUKFCsm02btwoJycnDRgwINHxDh06yN3d%0AXdu3b09TWwAAAAAAABhHtlmhtXPnTtnZ2aXYxtfXV6+//rry5MmT6LiDg4Nq1aql/fv3y2Qyyc7O%0Azqq2AAAAAAAAMI5ss0IrtWApPj5eAQEBKleuXLLnS5curcePH+vu3btWtQUAAAAAAICxZJtAKzUP%0AHz5UdHS0ChUqlOz5AgUKSJIePXpkVVsAAAAAAAAYS7a55TA1UVFRkiRnZ+dkzyccj4mJsaqttfz9%0A/a3uk9Vq1KiR1SVkKj8/v6wuAc8Rfp8AyzBXAMswVwDLMFdgCy/aZ2HpxZo7hgm0HBwcJElxcXHJ%0Ank8Ip3LkyGFVW2t5eHikqR8yz4v4poWM4efnx+8TYAHmCmAZ5gpgGeYKkHZGnDtRUVFpWjxkmEAr%0Ad+7ckp7cepickJAQSU9uJ3RxcbG4LQAAAAAAAIzFMIGWi4uLXnrpJQUEBCR7PiAgQIUKFVK+fPkk%0Ayaq2AAAAAAAAMA7DbAovSZ6envLz8zPvkZUgLi5Ox44dU506ddLUFgAAAAAAAMZhqECrbdu2evTo%0AkVauXJno+Pfff6/bt2+rU6dOaWoLAAAAAAAA4zDMLYeSVL9+fXl5ecnHx0dXr15V1apVdeHCBX3/%0A/ffq1KmTPD0909QWAAAAAAAAxmGoQEuSZs2apQULFmjr1q3asWOHSpQooREjRqh79+7pagsAAAAA%0AAABjsDOZTKasLsIIEh4j6eHhoRw5cmR1ORnCzs4uq0tIEb+qyGw8MhqwDHMFsAxzBbAMcwWZLbt/%0AFpae78/Dac1bDLWHFgAAAAAAAECgBQAAAAAAAEMh0AIAAAAAAIChEGgBAAAAAADAUAi0AAAAAAAA%0AYCgEWgAAAAAAADAUAi0AAAAAAAAYCoEWAAAAAAAADIVACwAAAAAAAIZCoAUAAAAAAABDIdACAAAA%0AAACAoRBoAQAAAAAAwFAItAAAAAAAAGAoBFoAAAAAAAAwFAItAAAAAAAAGAqBFgAAAAAAAAyFQAsA%0AAAAAAACGQqAFAAAAAAAAQyHQAgAAAAAAgKEQaAEAAAAAAMBQCLQAAAAAAABgKARaAAAAAAAAMBQC%0ALQAAAAAAABgKgRYAAAAAAAAMhUALAAAAAAAAhkKgBQAAAAAAAEMh0AIAAAAAAIChOGZ1AQAAAACQ%0AndjZ2WV1CSkymUxZXQIAZDlWaAEAAAAAAMBQCLQAAAAAAABgKARaAAAAAAAAMBQCLQAAAAAAABgK%0AgRYAAAAAAAAMhUALAAAAAAAAhkKgBQAAAAAAAEMh0AIAAAAAAIChEGgBAAAAAADAUAi0AAAAAAAA%0AYCgEWgAAAAAAADAUAi0AAAAAAAAYCoEWAAAAACDbqFGjRlaXAMAACLQAAAAAAABgKARaAAAAAAAA%0AMBQCLQAAAAAAABgKgRYAAAAAAAAMhUALAAAAAAAAhkKgBQAAAAAAAEMh0AIAAAAAAIChEGgBAAAA%0AAADAUAi0AAAAAAAAYCiOWV0AAAAAAMD27OzssrqEVJlMpqwuAYBBsUILAAAAAAAAhkKgBQAAAAAA%0AAEMh0AIAAAAAAIChEGgBAAAAAADAUAi0AAAAAAAAYCgEWgAAAAAAADAUAi0AAAAAAAAYCoEWAAAA%0AAAAADIVACwAAAAAAAIZCoAUAAAAAAABDMWSgFRsbqxUrVqhFixaqWrWq3nnnHU2ZMkUPHz5Mtv2B%0AAwfUsWNHVatWTbVq1dKwYcN09+7dTK4aAAAAAAAAtmDIQGvEiBGaMWOGypcvrxEjRuitt97Shg0b%0A1KFDB4WFhSVqu2nTJvXr1085c+bUsGHD1KFDB+3bt09dunRRaGhoFr0CAAAAAAAApJVjVhdgrb/+%0A+ks7duxQjx499MUXX5iP16pVSwMGDNDGjRvVq1cvSVJISIi+/PJLNW3aVHPnzpWdnZ0kydPTUx9/%0A/LFWrlypgQMHZsnrAAAAAAAAQNoYboXWlStXJElNmjRJdPytt96Svb29rl69aj62fft2hYeHa/Dg%0AweYwS5IaNWokDw8Pbd++PVNqBgAAAAAAgO0YLtAqV66cJOnChQuJjl++fFnx8fGqWLGi+Zivr6+K%0AFy+usmXLJrlOvXr1dO3aNd2/fz9jCwYAAAAAAIBNGe6WwwoVKqhjx46aM2eOXF1dVbt2bQUEBGjq%0A1KmqUqWK2rdvb2575coVcwD2T6VLl5YkXb9+XQULFsyU2gEAAAAAAJB+Ngm0evfurWnTpqlIkSK2%0AuFyqxo8fr6CgII0dO9Z8rEiRIlq7dq1y5MhhPnbnzh3VqFEj2WsUKFBAkvTo0aOMLRYAAACQnvl3%0AKQAAsF6aAq358+erRo0aqlOnjqQnt/ZFRETYtLBniYuL0+DBg3X8+HF5e3vLw8NDQUFB+uabb9S1%0Aa1etWbPGHFZFRUXJ2dk52eskHI+JibFqfH9///S9gCzwov3x5Ofnl9Ul4DnC7xNgGeYKbIW/W7Kf%0AF+1nguzJCHMF2c+L+P71Is2VNAVav//+u6Kjo82BVmZavXq1fv75Z61atUpvvvmm+XibNm3UsmVL%0ATZgwQXPnzpUkOTg4KC4uLtnrJARZT6/osoSHh4fVfZC5XsQ3LWQMPz8/fp8ACzBXgLRj7gCWYa4A%0AljHiXImKikrT4iGrN4V//PixTp8+LU9PT6sHs4WNGzfqzTffTBRmSVLBggXVpUsX7d27V8HBwZKk%0APHny6OHDh8leJyQkxNwPAAAAAAAAxmF1oLVjxw65ubmpdu3aGVFPqq5fv67ixYsne6548eIymUwK%0ADAyUJJUsWVIBAQHJtg0ICJC9vb1KlSqVUaUCAAAAAAAgA1gVaEVHR2vp0qXq1q3bM/emymj58+fX%0AtWvXkj135coVcxtJ8vT01OXLl3X79u0kbX19fVWtWjXlzJkz44oFAAAAAACAzVkVaM2YMUORkZHq%0A1q1bRtWTqqZNm8rPz08HDx5MdDwwMFDr1q1ThQoV9Morr0iSWrduLUlasGBBorYHDx7UqVOn1KlT%0Ap8wpGgAAAAAAADZj0abwUVFR+ve//63169dr8eLFcnNzS9LGzs7O5sUlZ+DAgTp69Kj69euntm3b%0A6tVXX9WNGze0ceNGxcXFacqUKea2ZcuWVc+ePbVixQoFBwerXr16CgwM1Jo1a9SoUSO99957mVIz%0AAAAAAAAAbCfFQGvfvn1avXq1/vrrL0VGRmrKlClq0KBBsm3HjBkjV1fXZM95enqqT58+6a9WUt68%0AebV+/XotXLhQe/bs0ZYtW+Tm5qYGDRrok08+UdmyZRO1Hz58uAoXLqx169bp119/VZEiRfTRRx+p%0AT58+sre3egsxAAAAAAAAZLEUA624uDhFRkYqOjpa9vb2cnFxeWbbqKioZ67SiomJSV+V/5A7d26N%0AGDFCI0aMSLWtnZ2devXqpV69etm0BgAAAAAAAGSNFAMtLy8veXl5KSwsTFOmTNHQoUNVoEABvfnm%0Am0nazpw5U6VLl86wQgEAAIAEmbXdRVqZTKasLiHTZfefifRi/lwA4Hll0T13bm5umjZtmry8vDR8%0A+HBFRERkdF0AAAAAAABAsqzaRGrSpEmKj4/X6tWrM6oeAAAAAAAAIEVWBVq5cuVSv379tHLlSkVG%0ARmZUTQAAAAAAAMAzWf2Yv7Zt2+rx48f67bffMqIeAAAAAAAAIEVWB1ouLi6qVasWgRYAAAAAAACy%0ARIpPOXyWWrVqqVixYrauBQAAAAAAAEhVmgKt3r17J/q+Zs2acnV1tUlBAAAAAAAAQErSFGj9E089%0ABAAAAKxnZ2eX1SWkymQyZXUJAAAkYfUeWgAAAAAAAEBWsjrQatGihYKCgjKiFgAAAAAAACBVVgda%0AV65cUXR0dEbUAgAAAAAAAKQqTbccpnSv/61bt/Tbb7/p9u3baS4KAAAAAAAAeJYUN4WvVKlSsuFV%0A8+bNE30/aNAg9e3bVxs3btTEiRMVGxsrR0dHTZ48WW3btrVtxQAAAAAAAHihpRhoDRs2zKInr9So%0AUUPXrl3TxIkT1bZtW7Vu3Vpbt27VuHHjVKNGDb3yyis2KxgAAAAAAAAvthQDrX/9618WX2jmzJmq%0AUKGCJk+eLEny9PTUn3/+qXXr1mnEiBHpqxIAAAAA8MKyZKFFVjOZTFldAvBCSdMeWgliYmLMX//x%0Axx9q1apVovMtW7bU8ePH0zMEAAAAAAAAkEiKgdbdu3c1atSoZM+Fh4erVatWOn/+vCQpMDBQFStW%0ATNSmYsWKCgwMtFGpAAAAAAAAQCqBVmhoqLZs2ZLsuXnz5ik4OFgvvfSSpCcBV4ECBRK1yZ8/v8LD%0Aw21UKgAA/6+9+46rsv7/P/48bBwow1mmBKWluaAwR+b4OErSpABzZKZWjtKGppn6cVSWmQvNmWlD%0AcaSiNj/2Dc3KtFyV+VFwNdBEloN5fn/4g0/EAQ544HAdHvfbjZtyvd/Xdb0uznkLPnlf7wsAAAAA%0AillDqzCrV6/WmjVrtGjRorwQy8nJSenp6fn6ZWZmysnpuu5qBAAAAAAAAPIpUaCVkZGhBQsWaOXK%0AlZo4caI6duyY1+bt7a0LFy7k63/hwgV5e3vbplIAAAAAAABAVgRaZrNZS5cu1dmzZ7Vz505dvnxZ%0AM2fOVJ8+ffL1CwwM1J49e9SpU6e8bd9++60CAwNtXzUAAAAAAAAqLavuB3z77bcVHR2tv/76S02b%0ANlVwcHCBPp06ddK2bduUmJgoSUpMTNTWrVvVuXNn21YMAAAAAACASq3YQMtkMumHH37Q999/r1mz%0AZikxMVF9+vRRbGxsvn5hYWHy9PRUWFiYJk2apIceekhVqlRRWFhYmRUPAAAAAACAysfqFdurV6+u%0A3r17a/PmzerWrZtGjBihnTt35rV7enpq5cqVuvHGG/XZZ5/ppptu0ooVK+Th4VEmhQMAAAAAAKBy%0AKvFTDl1dXfXKK6/I1dVVzz77rNauXasmTZpIkho1aqQ1a9bYvEgAAAAAAAAgV7EztMxms8XtU6ZM%0AUaNGjfTKK6/YvCgAAAAAAACgMEXO0GrUqJF2795tsc3JyUnTp09XZmZmmRQGAAAAAAAAWFJkoOXk%0A5CQ/P79C2++44w6bFwQAAAAAAAAUxepF4QEAAAAAAICKgEALAAAAAAAAhkKgBQAAAAAAAEMpdA2t%0AtLQ0tW3bViaTqcgDvPzyy/rss8/03XffWWw3mUw6cODA9VUJAAAAAAAA/H+FBlpubm4aNmxYXqBl%0ANpsVFRWl+++/X/7+/nn9mjRpInd3d7Vq1Upms1nz58/XoEGD5O3trcTERL333ntlfxUAAAAAAACo%0ANIoMtEaPHp1vW1RUlB544AF17Ngx3/ZmzZrl/X3+/Pnq16+f/P39FRcXR6AFAAAAAAAAm2INLQAA%0AAAAAABiK1YHWmTNn8v7Mzs4us4IAAAAAAACAohQbaP35558aPHiwunXrJkmaMWOGOnfurK+++qrM%0AiwMAAAAAAAD+qchA6/Lly3r00UcVFxenadOmacOGDYqKipK/v79Gjhypffv2lVedAAAAAAAAgKQi%0AFoWXpPfee0+JiYnatm2b6tSpI+naAvBdunTRE088oddee00bNmwol0IBAAAAAAAAqZgZWrt27VLv%0A3r3zwqy/GzZsmH766SddvHixzIoDAAAAAAAA/qnIQCsxMVE33nijxbabbrpJZrNZiYmJBdpMJpNt%0AqgMAAAAAAAD+ochbDn18fHT69GmLbWfOnJHJZJK3t7dmzJihI0eO5LWNHTtW7u7uSk9Pt221AAAA%0AAAAAqPSKDLTuuecevWJW8ZIAACAASURBVP322xo2bJjq1auXr+3tt99Ws2bN5OPjIz8/P9WvX1+S%0A8v7M5e/vb+OSAQAAAAAAUJkVGWgNGDBAmzdv1sMPP6wRI0aoSZMmOn/+vN5//3398MMPevfddyVJ%0ATz75ZLkUCwAAAAAAABQZaHl6emrNmjV66aWXNH36dEmS2WxWw4YNtWzZMgUFBZVLkQAAAAAAAECu%0AIgMt6do6WosXL9aFCxd05swZVa9eXQEBAeVRGwAAAAAAAFBAsYFWLl9fX/n6+pZlLQAAAAAAAECx%0AnEq7Y3Jycr4nGwIAAAAAAADlodSB1tdff61BgwbZshYAAAAAAACgWFbfcggAAABjM5lM9i6hWGaz%0A2d4lAAAAAyj1DC0AAAAAAADAHoqcodWqVatCf5OXnZ2t9PR0tW7dutiT+Pv7a+PGjaWrEAAAAAAA%0AAPibIgOtIUOG2GRqure393UfAwAAAAAAAJCKCbRGjx5dXnUAAAAAAAAAVrHpGlq7du3S3r17bXlI%0AAAAAAAAAIB+bBVpxcXEaO3as3nzzTVsdEgAAAAAAACjAJoHWiRMn9MQTT6hGjRpauHChLQ4JAAAA%0AAAAAWHTdgVZMTIweeugh1ahRQ2vXrlWtWrVsURcAAAAAAABgUZGLwhcmKytLsbGxWrVqlb7//ntF%0ARkZq/Pjx8vDwsHV9AAAAAAAAQD7FBlpRUVE6fPiwJCknJ0eJiYk6fvy4MjIy1LZtW61Zs0bBwcFl%0AXigAAAAAAAAgWXHLYXp6ui5dupT3ceXKFWVlZclsNstsNisjI6M86rRoy5YtioyMVFBQkFq2bKnQ%0A0FAdPHgwX5+NGzeqd+/eat68udq3b69p06YpLS3NThUDAAAAAADgehU7Q+vZZ58tsC0jI0O7du3S%0AunXrNGTIEPXo0UMvv/yyfH19y6RISyZNmqSNGzeqW7du6tWrl8xms44fP54vrFqwYIEWLlyoHj16%0AKCIiQidOnNDatWv1888/67333pOLS6nuuAQAAAAAAIAdlSrRcXNzU5cuXdSlSxd9++23Gj9+vMLC%0AwrRo0SLdfvvttq6xgHXr1mnz5s1asmSJ7rnnHot9Tpw4oUWLFmnw4MGaMGFC3vbAwEBNnTpVW7du%0AVd++fcu8VgAAAAAAANjWdT/lsE2bNtqyZYtuueUW9e/fX/v377dFXYXKyMjQ/Pnz9fjjjxcaZknS%0A+vXr5erqqpEjR+bbHh4erlq1aikmJqZM6wQAAAAAAEDZuO5AS5Jq1qypqKgo3XbbbXrqqaf0119/%0A2eKwFsXGxioxMVEDBgyQdC3gunTpUoF+e/bsUYsWLeTl5ZVvu7Ozs0JCQvTjjz/KbDaXWZ0AAAAA%0AAAAoGzYJtKRrtyHm3uLn5+dnq8MW8M0336hhw4bKyMjQo48+qubNm6t169bq1auXYmNjJV17GmN8%0AfLwCAwMtHsPf319XrlzR+fPny6xOAAAAAAAAlA2bBVrStZlaI0aMsOUhCzh27Ji8vb01ZMgQ+fr6%0Aavbs2Zo4caLS0tL01FNP6bvvvlNycrIyMjIKDdZ8fHwkSSkpKWVaKwAAAAAAAGzPcI/5u3jxoo4f%0AP64hQ4Zo3Lhxedt79uyp7t27a/bs2VqwYIGka7PGLMndnpmZWeLzHzlypBRV21dQUJC9SyhXZb2O%0AGyoX3k+AdRgr9lXZvtcDgJHxPbP8VMbvj5Xp/WW4QCs9PV3Ozs4aNWpUvu21a9dWaGio1q1bJ5PJ%0AJEnKzs62eIzcIMvd3b3E52/WrFmp9kP5qYz/aKFs7N+/n/cTYAXGCgAA1uN7JsqSEd9f6enppZo8%0AZNNbDsuDp6en6tWrpypVqhRoCwgIkCQlJSVJkpKTky0eI7c999ZDAAAAAAAAGIfhAq0bbrhBiYmJ%0AFttyZ2S5u7urbt26io+Pt9gvPj5efn5+qlmzZpnVCQAAAAAAgLJhuECrdevWunTpksXpaEeOHFHV%0AqlXVoEEDBQcHa//+/UpPT8/XJzs7W99++63uvvvu8ioZAAAAAAAANmS4QCs0NFRubm6aN2+ezGZz%0A3vajR4/qk08+0YMPPihnZ2c9+OCDSklJ0apVq/LtHx0drYSEBEVGRpZz5QAAAAAAALAFwy0KX7du%0AXT399NOaPXu2Bg0apJ49eyoxMVFr1qzRTTfdpDFjxkiS2rdvr+7du+utt97SyZMn1bx5c/3666+K%0Ajo5WZGSkgoOD7XwlAAAAAAAAKA3DBVqSNGzYMPn6+urdd9/Vq6++qurVq6t79+4aM2aMqlevntdv%0A9uzZioqK0pYtW7Rt2zY1aNBA48eP16BBg+xYPQAAAAAAAK6HIQMtSerbt6/69u1bZB83NzeNHTtW%0AY8eOLaeqAAAAAAAAUNYMt4YWAAAAAAAAKjcCLQAAAAAAABgKgRYAAAAAAAAMhUALAAAAAAAAhkKg%0ABQAAAAAAAEMh0AIAAAAAAIChEGgBAAAAAADAUAi0AAAAAAAAYCgEWgAAAAAAADAUAi0AAAAAAAAY%0ACoEWAAAAAAAADIVACwAAAAAAAIZCoAUAAAAAAABDIdACAAAAAACAoRBoAQAAAAAAwFAItAAAAAAA%0AAGAoBFoAAAAAAAAwFAItAAAAAAAAGAqBFgAAAAAAAAyFQAsAAAAAAACGQqAFAAAAAAAAQyHQAgAA%0AAAAAgKEQaAEAAAAAAMBQCLQAAAAAAABgKARaAAAAAAAAMBQCLQAAAAAAABgKgRYAAAAAAAAMhUAL%0AAAAAAAAAhkKgBQAAAAAAAEMh0AIAAAAAAIChEGgBAAAAAADAUAi0AAAAAAAAYCgEWgAAAAAAADAU%0AAi0AAAAAAAAYCoEWAAAAAAAADIVACwAAAAAAAIZCoAUAAAAAAABDIdACAAAAAACAoRBoAQAAAAAA%0AwFAItAAAwHUJCgqydwkAAACoZAi0AAAAAAAAYCgEWgAAAAAAADAUF3sXAAAAAABAZWEymexdQrHM%0AZrO9SwCKxQwtAAAAAAAAGAqBFgAAAAAAAAyFQAsAAAAAAACGQqAFAAAAAAAAQyHQAgAAAAAAgKEQ%0AaAEAAAAAAMBQXOxdAAAA14vHX1c8vCYAAAAoS8zQAgAAAAAAgKEQaAEAAAAAAMBQCLQAAAAAAABg%0AKKyhBQAAUATWAwMAAKh4mKEFAAAAAAAAQyHQAgAAAAAAgKEQaAEAAAAAAMBQCLQAAAAAAABgKARa%0AAAAAAAAAMBQCLQAoRFBQkL1LAAAAAABY4DCB1vz589W4cWOtWLEi3/acnBytXLlSPXr00B133KHO%0AnTtr7ty5ysjIsFOlAAAAAAAAuB4u9i7AFpKTk7V69WqLbRMnTtSWLVsUFhamQYMG6eDBg1q8eLHi%0A4uI0f/78cq4UAAAAAAAA18shAq0lS5bI2dm5wPavv/5aH330kV566SUNGjRIkvTII4+oVq1aWrZs%0Amb777juFhISUd7kAAAAAAAC4Doa/5fDYsWNavXq1nn322QJta9euVe3atdW/f/9824cNGyZXV1fF%0AxMSUV5kAAAAAAACwEUMHWmazWVOmTFHnzp3Vrl27Au3ffPON2rdvX2D2Vo0aNdSsWTP98MMP5VUq%0AAAAAAAAAbMTQgdaKFSt09OhRvfjiiwXaEhISlJqaqoCAAIv7+vv768yZMzKbzWVdJgAAAAAAAGzI%0AsIHWTz/9pLlz52rixImqX79+gfbz589Lkvz8/Czu7+Pjo4yMDF29erVM6wQAAAAAAIBtGXJR+LS0%0AND377LPq1KmTHn74YYt9coMqNzc3i+252zMzM+Xp6Wn1uY8cOVLCau0vKCjI3iWUq/3799u7BBhQ%0AZRsnkjHGCq9LxVMZXxMAAGAZP7dUPBX9NbElwwVaZrNZzz//vK5evarp06cX2s/F5dqlZWdnW2zP%0AzMyUJHl4eJTo/M2aNZO7u3uJ9kH5qoz/aAGlwVipmHhdAACAUfBzS8VjxNckPT29VJOHDBdozZ8/%0AX19++aVef/11JScnKzk5WdK1NbMkKSkpSadOnVL16tUlKa/9n5KSklStWrVCZ3ABgCUmk8neJRSL%0AtQEBAAAAODrDBVpbtmyRJI0bN85i+9KlS7V06VItX75czs7OOnnypMV+8fHxhS4YDwAAAAAAgIrL%0AcIHWlClTdOXKlQLbExMT9e9//1t9+vRRp06d1LRpUzVv3lxff/11gb6pqak6fPiwHnvssfIoGQAA%0AAAAAADZkuECrY8eOFrefPXtWknTrrbeqR48ekqQHH3xQkydP1rZt29SrV6+8vkuWLFF2drYeeuih%0Asi8YAAAAAAAANmW4QKsk+vbtq48++kgvvviiDh48qJtvvln79u3Ttm3b9Nxzz6lBgwb2LhEAAAAA%0AAAAl5NCBlqurq5YvX64333xTO3bsUGpqqgICAvTGG2/ogQcesHd5AAAAAAAAKAWTmcdhWSX3MZLN%0AmjWTu7u7vcspExX96W28VVERVPRxIlXOscLrUvE40mvCtZQvR7kWR7kOiWupiBzlOiSupaLi55aK%0Ax5Ffk9LmLU5lWBMAAAAAAABgcwRaAAAAAAAAMBQCLQAAAAAAABgKgRYAAAAAAAAMxaGfcggAKByL%0AXwIAAAAwKmZoAQAAAAAAwFAItAAAAAAAAGAoBFoAAAAAAAAwFAItAAAAAAAAGAqBFgAAAAAAAAyF%0AQAsAAAAAAACGQqAFAAAAAAAAQyHQAgAAAAAAgKEQaAEAAAAAAMBQCLQAAAAAAABgKARaAAAAAAAA%0AMBQCLQAAAAAAABgKgRYAAAAAAAAMhUALAAAAAAAAhkKgBQAAAAAAAEMh0AIAAAAAAIChEGgBAAAA%0AAADAUAi0AAAAAAAAYCgEWgAAAAAAADAUAi0AAAAAAAAYCoEWAAAAAAAADIVACwAAAAAAAIZCoAUA%0AAAAAAABDIdACAAAAAACAoRBoAQAAAAAAwFAItAAAAAAAAGAoBFoAAAAAAAAwFAItAAAAAAAAGAqB%0AFgAAAAAAAAyFQAsAAAAAAACGQqAFAAAAAAAAQyHQAgAAAAAAgKEQaAEAAAAAAMBQCLQAAAAAAABg%0AKARaAAAAAAAAMBQCLQAAAAAAABgKgRYAAAAAAAAMhUALAAAAAAAAhkKgBQAAAAAAAEMh0AIAAAAA%0AAIChEGgBAAAAAADAUAi0AAAAAAAAYCgEWgAAAAAAADAUAi0AAAAAAAAYCoEWAAAAAAAADIVACwAA%0AAAAAAIZCoAUAAAAAAABDIdACAAAAAACAoRBoAQAAAAAAwFAItAAAAAAAAGAoBFoAAAAAAAAwFAIt%0AAAAAAAAAGAqBFgAAAAAAAAzFxd4FAACA/zGZTPYuoUhms9neJQAAAADM0AIAAAAAAICxEGgBAAAA%0AAADAUAwZaB08eFAjRoxQSEiImjVrph49emj58uXKyckp0Hfnzp2KiIhQy5YtFRISohdeeEHnz5+3%0AQ9UAAAAAAACwBcMFWj/88IMeeeQR/fXXXxo2bJief/551apVS2+88YZeeumlfH03bdqkp556SlWq%0AVNELL7yg8PBwffHFF+rfv79SU1PtdAUAAAAAAAC4HoZbFP7ChQuaNGmS+vXrl7dt8ODBGjt2rDZt%0A2qTBgwercePGSkpK0owZM9StWzfNnz8/b5Hd4OBgDR8+XKtWrdLo0aPtdRkAAAAAAAAoJcPN0Orc%0AuXO+MCtX//79JUkHDhyQJMXExOjSpUsaM2ZMvidGdezYUc2aNVNMTEz5FAwAAAAAAACbMlyg5ezs%0AbHG7l5eXpP897nzPnj264YYbFBAQUKBvu3btdOrUKV24cKHsCgUAAAAAwIGZTKYK/QHHZrhAqzA/%0A//yzJKlRo0aSpLi4OAUGBlrs6+/vL0k6ffp0udQGAAAAAAAA23GIQOvy5ctatmyZGjRooODgYEnS%0AuXPn5OfnZ7G/j4+PJCklJaXcagQAAAAAAIBtGG5R+H+6dOmSnnnmGZ08eVLLly+Xk9O1jC49PV1u%0Abm4W98ndnpmZWeLzHTlypPTF2klQUJC9SyhX+/fvt3cJlUple38BAAAAQEVVmf4/bOhAKy4uTqNH%0Aj9Zvv/2mefPm6e67785rc3Z2VnZ2tsX9coMsd3f3Ep+zWbNmpdoP5YeABQAAAABQGRnx/8Pp6eml%0Amjxk2FsOP/30U4WFhclsNmvdunXq2rVrvnYvLy8lJydb3DcpKUmS5OvrW+Z1AgAAAAAAwLYMGWht%0A3LhRY8aMUefOnbVx40Y1bty4QJ+GDRsqPj7e4v7x8fFycnLKW0AeAAAAAAAAxmG4QOvXX3/VlClT%0A9OCDD2r27Nny9PS02C84OFjHjx9XQkJCgbY9e/aoZcuWqlKlSlmXCwAAAAAAABszXKD17rvvytPT%0AU5MnT5bJZCq0X+/evSVJUVFR+bbHxsbqwIEDioyMLNM6AQAAAAAAUDYMtyj8Tz/9pJo1a2rHjh0W%0A2729vdWpUycFBARo8ODBWrlypRITE9WuXTudOXNG77//vjp27KjQ0NByrhwAAAAAAAC2YLhAKzU1%0AVb/99psmTJhgsb1p06bq1KmTJGncuHGqXbu2PvzwQ/3f//2f6tSpo6FDh+qJJ56Qk5PhJqcBAAAA%0AAABAkslsNpvtXYQR5D5GslmzZnJ3d7d3OWWiqFs4KwLeqqgIKvo4kawfK1xL+XKUa3GU65C4lorK%0AUa7FUa5D4loqIke5Dolrqagc5Voc5Tokx/7/cGnzFsPN0AJgTBX9m4Qjf4MAAAAAAEfDfXcAAAAA%0AAAAwFAItAAAAAAAAGAqBFgAAAAAAAAyFQAsAAAAAAACGQqAFAAAAAAAAQyHQAgAAAAAAgKEQaAEA%0AAAAAAMBQCLQAAAAAAABgKARaAAAAAAAAMBQCLQAAAAAAABgKgRYAAAAAAAAMhUALAAAAAAAAhkKg%0ABQAAAAAAAEMh0AIAAAAAAIChEGgBAAAAAADAUAi0AAAAAAAAYCgEWgAAAAAAADAUAi0AAAAAAAAY%0Aiou9CwBszWQy2buEYpnNZnuXAAAAAACAYTFDCwAAAAAAAIZCoAUAAAAAAABDIdACAAAAAACAoRBo%0AAQAAAAAAwFAItAAAAAAAAGAoBFoAAAAAAAAwFAItAAAAAAAAGIqLvQsAUDiTyWTvEoplNpvtXQIA%0AAAAAoJJhhhYAAAAAAAAMhUALAAAAAAAAhkKgBQAAAAAAAEMh0AIAAAAAAIChEGgBAAAAAADAUAi0%0AAAAAAAAAYCgEWgAAAAAAADAUAi0AAAAAAAAYCoEWAAAAAAAADIVACwAAAAAAAIZCoAUAAAAAAABD%0AIdACAAAAAACAoRBoAQAAAAAAwFAItAAAAAAAAGAoBFoAAAAAAAAwFAItAAAAAAAAGAqBFgAAAAAA%0AAAyFQAsAAAAAAACGQqAFAAAAAAAAQyHQAgAAAAAAgKEQaAEAAAAAAMBQCLQAAAAAAABgKARaAAAA%0AAAAAMBQCLQAAAAAAABgKgRYAAAAAAAAMhUALAAAAAAAAhkKgBQAAAAAAAEMh0AIAAAAAAIChEGgB%0AAAAAAADAUAi0AAAAAAAAYCgEWgAAAAAAADAUAi0AAAAAAAAYCoEWAAAAAAAADKXSBFobN25U7969%0A1bx5c7Vv317Tpk1TWlqavcsCAAAAAABACbnYu4DysGDBAi1cuFA9evRQRESETpw4obVr1+rnn3/W%0Ae++9JxeXSvFlAAAAAAAAcAgOn+ScOHFCixYt0uDBgzVhwoS87YGBgZo6daq2bt2qvn372rHCisNs%0ANtu7BJtwlOuQuJaKyFGuQ+JaKipHuRZHuQ6Ja6moHOVaHOU6JK6lInKU65C4lorKUa7FUa6jsnH4%0AWw7Xr18vV1dXjRw5Mt/28PBw1apVSzExMXaqDAAAAAAAAKXh8IHWnj171KJFC3l5eeXb7uzsrJCQ%0AEP3444+ksQAAAAAAAAbi0IFWTk6O4uPjFRgYaLHd399fV65c0fnz58u5MgAAAAAAAJSWQ6+hlZyc%0ArIyMDPn5+Vls9/HxkSSlpKSodu3aRR4rdxZXRkaGbYsEAAAAAACopHJzlpLePefQgVZ6erokyc3N%0AzWJ77vbMzMxij5Xb59ixYzaqDgAAAAAAANK13MXDw8Pq/g4daDk7O0uSsrOzLbbnhlTu7u7FHqtq%0A1aq69dZb5erqKpPJZLsiAQAAAAAAKimz2azMzExVrVq1RPs5dKBVvXp1SdduPbQkKSlJ0v9uPSyK%0Ak5NT3vEAAAAAAABgGyWZmZXLoReF9/DwUN26dRUfH2+xPT4+Xn5+fqpZs2Y5VwYAAAAAAIDScuhA%0AS5KCg4O1f//+vPW0cmVnZ+vbb7/V3XffbafKAAAAAAAAUBoOH2g9+OCDSklJ0apVq/Jtj46OVkJC%0AgiIjI+1TGAAAAAAAAErFodfQkqT27dure/fueuutt3Ty5Ek1b95cv/76q6KjoxUZGang4GB7lwgA%0AAAAAAIASMJnNZrO9iyhrGRkZioqK0pYtW3ThwgU1aNBAERERGjRoEE8sBAAAAAAAMJhKEWgBAAAA%0AAADAcTj8GloAAAAAAABwLARaAAAAAAAAMBQCLQAAAAAAABiKwz/lsDJLSEjQjz/+qNOnTyslJUWZ%0AmZny8PCQj4+PAgICFBQUJE9PT3uXCRhGWlqa/vzzTwUGBtq7FKBCSUxM1BtvvKEBAwaoadOm9i4H%0AqHBOnDihXbt2KSEhQe7u7rrtttvUqVMnubm52bs0oMJJTEzUli1bdPr0aXl7e6tLly58bwFgEYvC%0AO6BffvlFr776qr7//nsV9fK6u7urd+/eGjNmjHx8fMqxQqBiuHDhglasWKEff/xRJpNJjRo1Ut++%0AfRUcHGyx/0cffaSJEyfql19+KedKgYrt9OnT6tatmxYsWKB//etf9i4HsItFixYpPT1dY8eOzduW%0AnZ2tqVOnasOGDQV+JvP19dUrr7yijh07lnepgN199dVXmjNnjk6dOqUmTZpo/PjxatWqlb744gu9%0A8MILunLlipydnZWdnS2TyaShQ4fqueees3fZACoYAi0Hc+jQIQ0YMECenp4KCwtTu3bt5O/vL19f%0AX7m5uSkzM1MXL15UfHy8vv76a0VHR6tatWqKjo6Wr6+vvcsHys2ff/6p8PBwnTt3Tg0aNJCXl5fi%0A4+N15coVhYWFadq0aXJyyn9XNoEWKqPQ0NBi+2RmZurkyZOqX7++qlatKkkymUzaunVrWZcHVBj3%0A3HOPHn74YY0ePTpv2+zZs7V8+XJ169ZNjz/+uAICApSVlaXDhw8rKipKR44c0apVqwr9RQrgiA4d%0AOqTIyEjVqVNHISEhOnbsmE6cOKGZM2fqxRdfVGhoqEaPHq169eopPj5ec+bM0X/+8x/Nnj1b999/%0Av73LB+yGO7AKItByMIMHD9bZs2f1wQcfqHbt2sX2T0hIUGRkpO6++2698sor5VAhUDGMGzdOH3/8%0AsRYtWqQOHTpIkq5cuaJly5Zp8eLF6tOnj1599dV8+xBooTK6/fbblZOTo5o1a+qWW26x2Cc9PV2H%0ADh1SYGCgvL2987avWbOmvMoE7O6OO+7Qyy+/rPDwcEmS2WxWSEiIgoODtWjRogL9s7Oz1b9/f7m5%0AuWn16tXlXS5gN0OHDtXvv/+u9evX5/0SZNy4cYqJiVH79u21bNmyfP1zcnIUHh4uFxcXrV271h4l%0AA3bFHViFYw0tB3Po0CGNGjXKqjBLkurUqaN+/frxgxQqnd27dys8PDwvzJIkT09PPf3006pbt64m%0AT56s5s2bq1+/fnasErC/Tz75RAsXLtT27dtVp04djR8/XrVq1crX59SpU+revbuefvppdevWzU6V%0AAvZVo0YNJSYm5n2empqqlJQU9ezZ02J/Z2dnhYaGavbs2eVVIlAh/PTTTxo2bFhemCVJjz/+uLZu%0A3ar77ruvQH8nJyd1797dYjAMOLq/34H12GOPWXUHVu6fleEOLJ5y6GBcXV1lMplKtI+Hh4fS0tLK%0AqCKgYkpNTS10cffw8HD169dPs2bN0tGjR8u5MqBiuemmm/T6669r06ZN+u2339SzZ0+9++67+fqU%0A9PsO4IhCQkK0Y8cO5eTkSJK8vLxUpUoVXbp0qdB9UlJS5OrqWl4lAhVCZmZmobNMCvt+8s9lIIDK%0AYs6cOapdu7ZiYmI0btw4tWvXTvXr15e7u7tMJpPc3NxUp04dtWnTRs8995y2bt2qnJwcvfnmm/Yu%0AvVzwL4ODad26taKjo4v84envMjIytHnzZjVu3LiMKwMqlnr16unMmTOFtk+cOFGBgYEaNWqUzp8/%0AX46VARVT48aN9eGHH+qFF17Q/PnzNWjQICUkJNi7LKDCeOqpp3TmzBlNnjxZWVlZkqSBAwdq9erV%0AunLlSoH+Z8+e1fvvv68777yzvEsF7Kp58+bauHFjvnGxcuVKSddmBVvy+eef8/8VVEqHDh3SI488%0AUuI7sGJjY8u4soqBQMvBPP/880pISFDv3r0VHR2tP/74w2K/lJQU7dixQ+Hh4Tp69KhGjRpVzpUC%0A9tW1a1dt3bq10NmJrq6uioqKUk5OjiIiIrRjxw6CLUBSRESENm/erPT0dD3wwAP69NNP7V0SUCEE%0ABgZq4cKF+uyzz3Tfffdp5cqVuvfee9WiRQv16dNH69ev1/79+/XFF19oxowZCg0NVWZmJk9uQ6Uz%0AYsQInTp1Svfff78mTJigsLAwffzxx3r99de1e/duTZ48Oe8XJmfOnNELL7yggwcPatCgQXauHCh/%0A3IFVNBaFd0DHjh3TlClT9OOPP8pkMsnT01N+fn5yc3NTVlaWkpOTlZSUJLPZrPr16+vll19Wp06d%0A7F02UK5SUlIUGRmp2267TbNnzy70G8Uff/yhMWPG6ODBg5KuTYVnUXjg2oLWc+fO1YoVK9S1a1d9%0A/vnnmjdvHmtoodK7cOGC3n77bW3bti3v5y3pf7dSmc1mOTk5qUOHDnrxxRfl7+9vz3IBu4iNjdVb%0Ab72luLg43XLLLRo/frzuvPNO7dixQxMmTFBGRoacnZ2VnZ0ts9ms4cOH69lnn7V32UC5e+qpp3Ty%0A5Elt2LAh37pz4sAKAwAAE69JREFUhcnIyFBkZKRcXV21bt26cqjQvgi0HNixY8e0Z88excXF6dy5%0Ac0pPT5ezs7O8vLzUsGFDBQcHKyQkRC4uPBsAKM6+ffv0008/KTU1lRmNwN988sknmjBhgq5evUqg%0ABfxNTk6OfvnlF/33v/9VYmKi0tPT5enpqRtvvFEtW7aUn5+fvUsEKqS//vpLmzdv1pkzZ+Tt7a1u%0A3brp9ttvt3dZgF2cOHFCDz/8sHx8fDR8+HB16NBB9erVK9AvJSVFu3fv1tKlS3Xs2DEtWbIk38Ov%0AHBWBFgAAuC6//vqrPv/8c/Xs2VMBAQH2LgcAAMBhcAdW4Qi0oD/++EPu7u7y8fGxdylAhcZYAazD%0AWAGsw1gBrMNYAbgDyxICrUouKSlJ9957r3x8fLRz5057lwNUWIwVwDqMFcA6jBXAOowVAIWpPNEd%0ALKpataqCg4NVp04de5cCVGiMFcA6jBXAOowVwDqMFaBkKtOMRmZoVQJ//fWXkpOTlZmZKQ8PD/n4%0A+MjLy8veZQEVDmMFsA5jBbAOYwWwDmMFsI3KNqORGVoOKCcnR1u3blVMTIx++OEHXb16tUAfX19f%0AtWvXTpGRkWrVqpUdqgTsj7ECWIexAliHsQJYh7EClI3KNqORGVoO5tKlSxo6dKgOHDggX19fhYSE%0AyN/fX76+vnJzc1NmZqaSkpIUHx+vb7/9VufOnVO/fv00efJke5cOlCvGCmAdxgpgHcYKYB3GCgBb%0AYYaWg5kzZ44OHz6sKVOmKDw8XE5OToX2zcnJ0bp16zRjxgzdfPPNGjBgQDlWCtgXYwWwDmMFsA5j%0ABbAOYwWArTBDy8G0b99ePXr00KRJk6zeZ+rUqdq3b5+2bdtWhpUBFQtjBbAOYwWwDmMFsA5jBYCt%0AFB6Hw5BSU1MVGBhYon2aNGmiM2fOlFFFQMXEWAGsw1gBrMNYAazDWAFgK9xy6GD8/f21d+9eRUZG%0AWr3PoUOH5OvrW4ZVARUPYwWwDmMFsA5jBbAOYwWwXtu2bS0+NKE4JpNJ+/fvL4OKKhbnqVOnTrV3%0AEbAdV1dXLVmyRJcuXVLLli3l5uZWaN+MjAytWLFCq1atUv/+/dWmTZtyrBSwL8YKYB3GCmAdxgpg%0AHcYKYD1fX199/PHHuvXWWxUSEqLAwECrPgICAtS1a1d7l1/mWEPLAS1YsECLFy+Wm5ubWrRoocDA%0AQPn5+cnNzU3Z2dlKSkrSyZMntX//fiUnJ6tbt26aM2eOXFyYsIfKhbECWIexAliHsQJYh7ECWG/I%0AkCH673//q08++URVq1a1dzkVCoGWg4qLi1N0dLS++eYbxcfHKyMjI1973bp1FRQUpL59+6pdu3Z2%0AqhKwP8YKYB3GCmAdxgpgHcYKYJ0jR47ooYce0qhRozRq1Ch7l1OhEGhVAmazWcnJyUpPT5ezs7Oq%0AV68ud3d3e5cFVDiMFcA6jBXAOowVwDqMFaBoAwYM0MWLF7V9+3Z7l1KhEGgBAAAAAADAUJzsXQAA%0AAAAAAABQEgRaAAAAAAAAMBQeEwEAAEpk4MCBqlKlipYsWVKg7fTp08rMzCxyfzc3NzVo0CDv88mT%0AJ2v37t3auXNniWs5f/68UlJSSrRPjRo15OfnV2j72bNnlZ6ebtWxPDw8dMMNN5To/EXZtGmTJkyY%0AoG+++UY+Pj4l2rckdecqrn57fi2u530hSX/++afCw8M1ZcoUdenSRYcPH9ZDDz2k1atXKyQkxGZ1%0AWlLUGPm7xMRERUdHa9euXYqPj897L3t5ealRo0Zq3769IiMjS/xeAACgMiDQAgCgEtu9e7cuXLhQ%0AbL+uXbta9ajowYMH67fffiuyzy233KJt27ZZXWNR5s6dqw0bNpRon4iICE2bNq3Q9pEjR+ro0aNW%0AHatp06batGlTsf3i4uIUGxurc+fOycvLS8HBwQoODra6ZmuUpO5cLVq0UHR0tE2OWdTX4tKlSxo4%0AcGCR+8+dO1c33XSTVec6c+aM1q1bp4EDB6pOnToW+2RlZSkhIUFXr1616piF+eKLL7R161bNnz/f%0AYvvUqVN12223KSIiokTHPXjwoIYPH66qVauqd+/eeuKJJ+Tr66ucnBwlJiZq3759+vDDD/Xuu+9q%0A6dKlatGixXVdBwAAjoZACwCASmzVqlU6cOBA3udXr15VVlaWqlWrlq9f69atrQq0/jmbZuDAgapa%0Atarefvtt2xT8DzNnztTMmTOVkJCg5cuXa8CAAWrYsGG+PvHx8frggw80fPhw1apVy6rjhoaGavbs%0A2UX2GTt2rE6dOlVkn8zMTE2fPl3R0dHy8fFRo0aNdO7cOb311lu66667NGfOHKtrKs6WLVsKbEtP%0AT1e7du3k4eGhr776Ss7OziU+ri2+Fi4uLurQoYPFtr179+rw4cOqW7eu1TX9/vvvWrZsmbp3715o%0AoGUrcXFx+vTTTwttj42NVU5OTomPO3HiRNWvX18ffPCBPD09C7R37NhRTzzxhCIjIzVp0iTFxMSU%0A+BwAADgyAi0AACqx5cuX5/t85syZ2rFjh77++mubHD8hIaFcHr1++fJlrV69Wu3atSsQaJ04cUKr%0AV6/WoEGDyryOf5o+fbo2bNigqVOnKiIiQiaTSZL0/fff67nnntOwYcO0fv16ubq6lsn5FyxYoKtX%0Ar+ry5ctauXKlhg0bVibnKY67u7vGjh1rse3RRx/VXXfdJTc3t3Kuyn6ysrJ0/PhxjRo1ymKYlata%0AtWrq3Lmzli1bJrPZnPf+AQAALAoPAAD+xmw2l2q2iSUnT57UqVOndOzYMR0/fjxve6tWrdS4ceO8%0Aj3Xr1l33uapUqSJJSk1NLdCWu82aGWa2dPbsWUVHR2v48OGKjIzMF0bceeedmjVrln755Rft2LHD%0A5ufOzs7WW2+9pWXLlmncuHEaN26c5syZoxUrVshsNtv8fKUVFxenvXv3qnfv3vYupVy5uLjolltu%0A0c6dO4u8JTItLU07d+7ULbfcQpgFAMA/MEMLAADkSUlJUWpqqk1mgyxatEhNmjSRl5eXZsyYoXfe%0AeUcmk0mbNm3KF5otXLhQBw8eLNU5fv/9d2VmZury5cuSpFOnThW49e306dOSpL/++kupqalyc3NT%0AvXr1ijxuWlqaTpw4UWSfS5cuFdl++PBhmc1mde7c2WJ7mzZtVKVKFR04cMBmgY7ZbFZsbKzmzp2r%0AkydP6tVXX1Xfvn0lSd7e3po2bZo+/fRTjRw5Uh06dJCTk31/t/n666+rYcOG6tWrl13rsIeZM2dq%0A+PDh6tWrl/r06aOgoCB5e3tLki5cuKC9e/dq8+bNunr1qpYtW2bnagEAqHgItAAAQJ7jx48rMzNT%0AcXFxCggIKPVxNm3apO3bt2v16tXy8/NTeHi4JkyYoJkzZ8rf3z9f3+rVq5f6PEOGDFF8fHze5wsW%0ALNCCBQss9g0NDZVk3aL0X375pb788stiz9+0adNC21xcrv2YVdS6VU5OTqVa1+qfNm/erAMHDig2%0ANlYJCQkKDQ3VggULdOONN+b16d27t9q0aaNly5bpmWeeUbVq1dSmTRu1atVK/fv3L/TYMTExVq3f%0AVNTXwpJVq1bpq6++0rvvvitnZ2cNHDgw3xMr//zzz3KfVVeUwkK3c+fOlep4LVq00Mcff6y1a9dq%0A9+7dev/995WSkiKTyaTq1avL399fERERPOUQAIBCEGgBAABJUmJion799VdJ0q5du0odaG3dulUv%0AvfSSJkyYoKCgIEnS4sWLNWzYMF28eFFTp04tdoaUtbZv317iW+iKm3lmaXH1gQMHytnZWatWrbL6%0APK1bt5arq6s++ugji2HPF198obS0NIWEhFh9zMJcunRJ8fHxioiI0H333acGDRpY7FenTh1NmjRJ%0AI0eO1M6dO7Vv3768WUGWREVFKT093aoaPDw8rK53/fr1mjVrlsaOHau77rpLknTPPffku/3uyy+/%0AVFJSktXHLGv33Xefxe3vvPNOqY/p4+OjESNGaMSIEaU+BgAAlRWBFgAAkHQtyHF2dlZwcLA2bNig%0ARx99tES3HV64cEGvvPKKtm3bpueeey7fIuytW7fWhx9+qFGjRum+++5TTExMvtlDJfX777/rypUr%0Apd5furbuVkmCNbPZrKysrELbnZyc8t3C5+vrqyeffDJvxtiIESPk4+OjjIwMffTRR5o1a5buuusu%0Ade3atfQX8f/179+/yFlW/+Tt7a2wsDCFhYUV2e96XiNLMjIyNHfuXK1YsUJPPvmkhg8fntf2zwXr%0Az58/r927d1/3OcePH68XX3zxutcOKyx02rBhg9XHGDhwoPbu3Xtdddx9990lClYBAHBUBFoAAEBp%0AaWlauXKlevbsqbCwMA0cOFDbtm3Lu03PGllZWTp79qzmzZunHj16FGi/9dZbtXXrVh08ePC6g5Lx%0A48fbNBiwNmgo6rY6S0HDqFGj5OHhoaioKK1Zs0Y+Pj5KTk6W2WxWaGioJk+efN1rlV29elXZ2dnX%0AdQwXF5e8p1GWVVi4e/duzZo1S/Hx8Zo+fbrCw8Ov6xzWGjhwoIKCgnT69GnNmjWrXM5ZmFmzZhX4%0A2r700ktycnLS9OnTrdqe+wAEAAAqOwItAACgadOmKS0tTWPHjlXdunUVGhqq1157TW3btpWvr69V%0Ax6hTp06xTyz08PAocItdUFCQvLy8SlTvmjVrimwv6S2CloKGkiosaBg6dKgiIyO1d+9enT9/XtWq%0AVVOrVq1Uv3796zpfrmHDhtk03LN1WJiYmKjHH39cP//8s1q1aqXNmzcrMDDwuo5fEs2aNVPXrl11%0A+PDhcjtnYSy95h4eHnJ2di5wi29h2wEAwDUEWgAAVHIxMTHasmWLpk2bprp160qSJk2apPDwcI0c%0AOVIrVqwo9eLcqampWr9+vb766iudOHEib3ZS1apV1bBhQ7Vp00YRERE2e8pfadkqXCpMtWrVCn3a%0A4fWaN2+eMjIyCm1/5pln5OzsrDlz5hTax83NLe/vxYWFL730kg4ePFjswvq5fHx8FBYWplGjRqlL%0Aly5W7WOtzMxMXblyRdnZ2crIyNDly5eVlpYmk8lUoRaUt+TUqVPKysrS1atX5eTkVOCpmn/f7urq%0AqptuuslOlQIAUDERaAEAUIlFR0fr3//+tyIiIhQREZG3vWbNmlq6dKkiIyM1aNAgzZ07t9CFxgtz%0A9OhRDR06VGazWeHh4Ro6dKhq1aolJycnJSUl6ZdfftGGDRu0atUqzZo1Sz179izVNXTu3Fm//fab%0AxbbGjRvn+9zf31+ffPJJocfas2ePHnvsMavPXdzxykNxT8Bzc3OTs7NzXlhZEgsXLlSbNm0UHBxc%0A2vIkSQMGDMj7e1RUlOLi4vTmm29e1zElqV+/fha3t23btsCtetfrxRdftLj94sWLpTpeeHh4vkXv%0AC1t0/r777lOdOnUUGxtbqvMAAOCoCLQAAKik9u3bp5dfflm9evXS5MmTC7Q3atRI77//voYOHar/%0A/Oc/Gjx4cImOP2HCBHl6eio6Otrik/Tuuusu9e/fX6NGjdKECRPUrl27Et96mKtPnz75Fhi3ZPHi%0AxTpy5EiRfVq1aqUdO3ZYdc558+bp2LFjVtdoSWZmptLT03Xp0iVVr179uo5VFhYtWiQ3N7frDrT+%0A7syZM3lP0yxKgwYNdNttt1lsu+2227R69eq8hfhdXFzk6uoqT09PVa9eXT4+Pvr9999tUu/NN9+s%0A7t276/LlyxbbO3ToUOTaaoX57rvvrOo3a9Ysbd++vcTHBwDA0RFoAQBQSQUHB+udd97R3XffXejC%0A5AEBAdqyZUuJgyaz2ayjR4+qf//+FsOsXC4uLurVq5e+/PJLxcfHq0WLFiU6Ty4vL69i1xqy5ho8%0APT2tXrOoqABq8uTJ2rt3r3JycpSdna3s7GxlZWUpKytLmZmZeX/+fTH32bNnW3Vee/P29ladOnXK%0A/Dz/fOrh33l5eRVYi62sdO3a1SZPovynkJCQfDO0ilIeX28AAIyGQAsAgEqsbdu2xfYpzawpk8mk%0AJk2aKDY2VsnJyapRo4bFftnZ2dq+fbuqVKkif3//Ep+novrXv/6lgIAAOTk5ydnZWc7OznJxccmb%0ASeTm5iZXV1d5eHjI09Mz76mAn376qb1LL9bzzz9v7xIcRu4tvcVxdXUth2oAADAWAi0AAFAmXn31%0AVQ0dOlT333+/IiMj1apVK/n5+cnJyUnJycl5a2idPHlSr7/+eqlvN5SklJSUAotqW+pTXjp06KAO%0AHTqU2/nKUmJiYrFf21z169eXp6dnsf0yMzOtPmatWrWu673hCDIzM5Wamlohb0sFAMBeCLQAAECZ%0AaNKkiT7++OO8pxyuXbtWSUlJMpvNqlatmho2bKiOHTtq8eLF1/2Uwc2bN2vz5s3F9nOkWWDl5Z13%0A3tE777xjVd/Vq1dbdSvgyZMnC10E/Z+mTp1a6OLvRrd27VqtXbvWqr4zZszQww8/XMYVAQBgHARa%0AAACgROrVq2fVLBzp2jpTQ4YM0ZAhQ8qsnp07d5bZsYsSFhame++916bHrF69uvz9/eXiYrsf0Vq2%0AbCknJ6dS7fvzzz/brI5cr732ml577TWbH/efbrzxxnyLz3t4eMjf39/q9+71sGaMWLsoPAAAsMxk%0ANpvN9i4CAAAAAAAAsFbpfl0HAAAAAAAA2AmBFgAAAAAAAAyFQAsAAAAAAACGQqAFAAAAAAAAQyHQ%0AAgAAAAAAgKEQaAEAAAAAAMBQCLQAAAAAAABgKARaAAAAAAAAMJT/B+Jqubegtci8AAAAAElFTkSu%0A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78" y="1866742"/>
            <a:ext cx="7558444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일반상품 </a:t>
            </a:r>
            <a:r>
              <a:rPr lang="ko-KR" altLang="en-US" dirty="0" err="1"/>
              <a:t>비중별</a:t>
            </a:r>
            <a:r>
              <a:rPr lang="ko-KR" altLang="en-US" dirty="0"/>
              <a:t> </a:t>
            </a:r>
            <a:r>
              <a:rPr lang="ko-KR" altLang="en-US" dirty="0" err="1" smtClean="0"/>
              <a:t>사업장수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pPr marL="0" indent="0"/>
            <a:r>
              <a:rPr lang="en-US" altLang="ko-KR" dirty="0"/>
              <a:t>- </a:t>
            </a:r>
            <a:r>
              <a:rPr lang="ko-KR" altLang="en-US" spc="-80" dirty="0" smtClean="0"/>
              <a:t>일반상품 비중이 낮은 쪽으로 </a:t>
            </a:r>
            <a:r>
              <a:rPr lang="ko-KR" altLang="en-US" spc="-80" dirty="0" err="1" smtClean="0"/>
              <a:t>사업장수가</a:t>
            </a:r>
            <a:r>
              <a:rPr lang="ko-KR" altLang="en-US" spc="-80" dirty="0" smtClean="0"/>
              <a:t> </a:t>
            </a:r>
            <a:r>
              <a:rPr lang="ko-KR" altLang="en-US" spc="-80" dirty="0"/>
              <a:t>몰리는 </a:t>
            </a:r>
            <a:r>
              <a:rPr lang="ko-KR" altLang="en-US" spc="-80" dirty="0" smtClean="0"/>
              <a:t>그래프 형태가 나타난다</a:t>
            </a:r>
            <a:r>
              <a:rPr lang="en-US" altLang="ko-KR" spc="-8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78" y="1773238"/>
            <a:ext cx="7558444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공사유형별</a:t>
            </a:r>
            <a:r>
              <a:rPr lang="ko-KR" altLang="en-US" dirty="0"/>
              <a:t> </a:t>
            </a:r>
            <a:r>
              <a:rPr lang="ko-KR" altLang="en-US" dirty="0" smtClean="0"/>
              <a:t>지정상품 </a:t>
            </a:r>
            <a:r>
              <a:rPr lang="ko-KR" altLang="en-US" dirty="0"/>
              <a:t>주문 비중 </a:t>
            </a:r>
            <a:r>
              <a:rPr lang="ko-KR" altLang="en-US" dirty="0" smtClean="0"/>
              <a:t>높은</a:t>
            </a:r>
            <a:r>
              <a:rPr lang="en-US" altLang="ko-KR" dirty="0" smtClean="0"/>
              <a:t>(90%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사업장의 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1" y="1377032"/>
            <a:ext cx="6616938" cy="4680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29614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pc="-150" dirty="0" err="1" smtClean="0"/>
              <a:t>지정상품과</a:t>
            </a:r>
            <a:r>
              <a:rPr lang="ko-KR" altLang="en-US" spc="-150" dirty="0" smtClean="0"/>
              <a:t> </a:t>
            </a:r>
            <a:r>
              <a:rPr lang="ko-KR" altLang="en-US" spc="-150" dirty="0"/>
              <a:t>일반상품 모두 </a:t>
            </a:r>
            <a:r>
              <a:rPr lang="ko-KR" altLang="en-US" spc="-150" dirty="0" err="1"/>
              <a:t>결측값</a:t>
            </a:r>
            <a:r>
              <a:rPr lang="en-US" altLang="ko-KR" spc="-150" dirty="0"/>
              <a:t>('Unknown') </a:t>
            </a:r>
            <a:r>
              <a:rPr lang="ko-KR" altLang="en-US" spc="-150" dirty="0"/>
              <a:t>비중이 높은 상황이기 때문에 정확한 정보를 </a:t>
            </a:r>
            <a:r>
              <a:rPr lang="ko-KR" altLang="en-US" spc="-150" dirty="0" smtClean="0"/>
              <a:t>파악하기는 </a:t>
            </a:r>
            <a:r>
              <a:rPr lang="ko-KR" altLang="en-US" spc="-150" dirty="0"/>
              <a:t>어렵다</a:t>
            </a:r>
            <a:r>
              <a:rPr lang="en-US" altLang="ko-KR" spc="-15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29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구매사별</a:t>
            </a:r>
            <a:r>
              <a:rPr lang="ko-KR" altLang="en-US" dirty="0" smtClean="0"/>
              <a:t> 지정상품 </a:t>
            </a:r>
            <a:r>
              <a:rPr lang="ko-KR" altLang="en-US" dirty="0"/>
              <a:t>주문 비중 높은</a:t>
            </a:r>
            <a:r>
              <a:rPr lang="en-US" altLang="ko-KR" dirty="0"/>
              <a:t>(90%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  <a:r>
              <a:rPr lang="ko-KR" altLang="en-US" dirty="0"/>
              <a:t> 사업장의 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00" y="1533860"/>
            <a:ext cx="6588000" cy="3790281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29614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pc="-150" dirty="0" err="1" smtClean="0"/>
              <a:t>지정상품과</a:t>
            </a:r>
            <a:r>
              <a:rPr lang="ko-KR" altLang="en-US" spc="-150" dirty="0" smtClean="0"/>
              <a:t> </a:t>
            </a:r>
            <a:r>
              <a:rPr lang="ko-KR" altLang="en-US" spc="-150" dirty="0"/>
              <a:t>일반상품 모두 </a:t>
            </a:r>
            <a:r>
              <a:rPr lang="ko-KR" altLang="en-US" spc="-150" dirty="0" err="1"/>
              <a:t>결측값</a:t>
            </a:r>
            <a:r>
              <a:rPr lang="en-US" altLang="ko-KR" spc="-150" dirty="0"/>
              <a:t>('Unknown') </a:t>
            </a:r>
            <a:r>
              <a:rPr lang="ko-KR" altLang="en-US" spc="-150" dirty="0"/>
              <a:t>비중이 높은 상황이기 때문에 정확한 정보를 </a:t>
            </a:r>
            <a:r>
              <a:rPr lang="ko-KR" altLang="en-US" spc="-150" dirty="0" smtClean="0"/>
              <a:t>파악하기는 </a:t>
            </a:r>
            <a:r>
              <a:rPr lang="ko-KR" altLang="en-US" spc="-150" dirty="0"/>
              <a:t>어렵다</a:t>
            </a:r>
            <a:r>
              <a:rPr lang="en-US" altLang="ko-KR" spc="-15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6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공사유형별</a:t>
            </a:r>
            <a:r>
              <a:rPr lang="ko-KR" altLang="en-US" dirty="0"/>
              <a:t> </a:t>
            </a:r>
            <a:r>
              <a:rPr lang="ko-KR" altLang="en-US" dirty="0" smtClean="0"/>
              <a:t>일반상품 </a:t>
            </a:r>
            <a:r>
              <a:rPr lang="ko-KR" altLang="en-US" dirty="0"/>
              <a:t>주문 비중 높은</a:t>
            </a:r>
            <a:r>
              <a:rPr lang="en-US" altLang="ko-KR" dirty="0"/>
              <a:t>(90%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  <a:r>
              <a:rPr lang="ko-KR" altLang="en-US" dirty="0"/>
              <a:t> 사업장의 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84" y="1340768"/>
            <a:ext cx="6609032" cy="4680000"/>
          </a:xfrm>
          <a:prstGeom prst="rect">
            <a:avLst/>
          </a:prstGeom>
        </p:spPr>
      </p:pic>
      <p:sp>
        <p:nvSpPr>
          <p:cNvPr id="7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29614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pc="-150" dirty="0" err="1" smtClean="0"/>
              <a:t>지정상품과</a:t>
            </a:r>
            <a:r>
              <a:rPr lang="ko-KR" altLang="en-US" spc="-150" dirty="0" smtClean="0"/>
              <a:t> </a:t>
            </a:r>
            <a:r>
              <a:rPr lang="ko-KR" altLang="en-US" spc="-150" dirty="0"/>
              <a:t>일반상품 모두 </a:t>
            </a:r>
            <a:r>
              <a:rPr lang="ko-KR" altLang="en-US" spc="-150" dirty="0" err="1"/>
              <a:t>결측값</a:t>
            </a:r>
            <a:r>
              <a:rPr lang="en-US" altLang="ko-KR" spc="-150" dirty="0"/>
              <a:t>('Unknown') </a:t>
            </a:r>
            <a:r>
              <a:rPr lang="ko-KR" altLang="en-US" spc="-150" dirty="0"/>
              <a:t>비중이 높은 상황이기 때문에 정확한 정보를 </a:t>
            </a:r>
            <a:r>
              <a:rPr lang="ko-KR" altLang="en-US" spc="-150" dirty="0" smtClean="0"/>
              <a:t>파악하기는 </a:t>
            </a:r>
            <a:r>
              <a:rPr lang="ko-KR" altLang="en-US" spc="-150" dirty="0"/>
              <a:t>어렵다</a:t>
            </a:r>
            <a:r>
              <a:rPr lang="en-US" altLang="ko-KR" spc="-15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88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구매사별</a:t>
            </a:r>
            <a:r>
              <a:rPr lang="ko-KR" altLang="en-US" dirty="0"/>
              <a:t> </a:t>
            </a:r>
            <a:r>
              <a:rPr lang="ko-KR" altLang="en-US" dirty="0" smtClean="0"/>
              <a:t>일반상품 </a:t>
            </a:r>
            <a:r>
              <a:rPr lang="ko-KR" altLang="en-US" dirty="0"/>
              <a:t>주문 비중 높은</a:t>
            </a:r>
            <a:r>
              <a:rPr lang="en-US" altLang="ko-KR" dirty="0"/>
              <a:t>(90%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  <a:r>
              <a:rPr lang="ko-KR" altLang="en-US" dirty="0"/>
              <a:t> 사업장의 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pc="-150" dirty="0" err="1" smtClean="0"/>
              <a:t>지정상품과</a:t>
            </a:r>
            <a:r>
              <a:rPr lang="ko-KR" altLang="en-US" spc="-150" dirty="0" smtClean="0"/>
              <a:t> </a:t>
            </a:r>
            <a:r>
              <a:rPr lang="ko-KR" altLang="en-US" spc="-150" dirty="0"/>
              <a:t>일반상품 모두 </a:t>
            </a:r>
            <a:r>
              <a:rPr lang="ko-KR" altLang="en-US" spc="-150" dirty="0" err="1"/>
              <a:t>결측값</a:t>
            </a:r>
            <a:r>
              <a:rPr lang="en-US" altLang="ko-KR" spc="-150" dirty="0"/>
              <a:t>('Unknown') </a:t>
            </a:r>
            <a:r>
              <a:rPr lang="ko-KR" altLang="en-US" spc="-150" dirty="0"/>
              <a:t>비중이 높은 상황이기 때문에 정확한 정보를 </a:t>
            </a:r>
            <a:r>
              <a:rPr lang="ko-KR" altLang="en-US" spc="-150" dirty="0" smtClean="0"/>
              <a:t>파악하기는 </a:t>
            </a:r>
            <a:r>
              <a:rPr lang="ko-KR" altLang="en-US" spc="-150" dirty="0"/>
              <a:t>어렵다</a:t>
            </a:r>
            <a:r>
              <a:rPr lang="en-US" altLang="ko-KR" spc="-150" dirty="0"/>
              <a:t>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00" y="1772816"/>
            <a:ext cx="6588000" cy="387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</a:t>
            </a:r>
            <a:r>
              <a:rPr lang="ko-KR" altLang="en-US" dirty="0" err="1"/>
              <a:t>텔레시스</a:t>
            </a:r>
            <a:r>
              <a:rPr lang="en-US" altLang="ko-KR" dirty="0"/>
              <a:t> </a:t>
            </a:r>
            <a:r>
              <a:rPr lang="ko-KR" altLang="en-US" dirty="0"/>
              <a:t>제공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pPr marL="0" lvl="0" indent="0"/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- SK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텔레시스로부터 제공받은 데이터 중 시각적 데이터 분석에 활용한 데이터는 다음과 같습니다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. 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2A70D607-C040-4B6A-9F9D-1721ED404DD9}"/>
              </a:ext>
            </a:extLst>
          </p:cNvPr>
          <p:cNvSpPr/>
          <p:nvPr/>
        </p:nvSpPr>
        <p:spPr bwMode="gray">
          <a:xfrm>
            <a:off x="299238" y="2246011"/>
            <a:ext cx="9334796" cy="125830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08000" rIns="36000" rtlCol="0" anchor="ctr"/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rgbClr val="333333"/>
                </a:solidFill>
                <a:latin typeface="+mn-ea"/>
                <a:ea typeface="+mn-ea"/>
              </a:rPr>
              <a:t>한 개의 상품에 여러 개의 가격 정보 존재하는 경우 발생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-&gt; ‘</a:t>
            </a:r>
            <a:r>
              <a:rPr lang="ko-KR" altLang="en-US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상품코드</a:t>
            </a:r>
            <a:r>
              <a:rPr lang="ko-KR" altLang="en-US" sz="1200" b="1" kern="0" dirty="0">
                <a:solidFill>
                  <a:srgbClr val="333333"/>
                </a:solidFill>
                <a:latin typeface="+mn-ea"/>
                <a:ea typeface="+mn-ea"/>
              </a:rPr>
              <a:t>’ 별로 정렬해서 가격 평균값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사용</a:t>
            </a: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>
                <a:solidFill>
                  <a:srgbClr val="333333"/>
                </a:solidFill>
                <a:latin typeface="+mn-ea"/>
                <a:ea typeface="+mn-ea"/>
              </a:rPr>
              <a:t>한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)  	: '[</a:t>
            </a:r>
            <a:r>
              <a:rPr lang="ko-KR" altLang="en-US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상품코드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Join_Key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)]','</a:t>
            </a:r>
            <a:r>
              <a:rPr lang="ko-KR" altLang="en-US" sz="1200" b="1" kern="0" dirty="0">
                <a:solidFill>
                  <a:srgbClr val="333333"/>
                </a:solidFill>
                <a:latin typeface="+mn-ea"/>
                <a:ea typeface="+mn-ea"/>
              </a:rPr>
              <a:t>구분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',</a:t>
            </a:r>
            <a:r>
              <a:rPr lang="en-US" altLang="ko-KR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['</a:t>
            </a:r>
            <a:r>
              <a:rPr lang="ko-KR" altLang="en-US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상품명</a:t>
            </a:r>
            <a:r>
              <a:rPr lang="en-US" altLang="ko-KR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’,’</a:t>
            </a:r>
            <a:r>
              <a:rPr lang="ko-KR" altLang="en-US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규격</a:t>
            </a:r>
            <a:r>
              <a:rPr lang="en-US" altLang="ko-KR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‘(</a:t>
            </a:r>
            <a:r>
              <a:rPr lang="ko-KR" altLang="en-US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통합</a:t>
            </a:r>
            <a:r>
              <a:rPr lang="en-US" altLang="ko-KR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)]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,'</a:t>
            </a:r>
            <a:r>
              <a:rPr lang="ko-KR" altLang="en-US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대카테고리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ko-KR" altLang="en-US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중카테고리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ko-KR" altLang="en-US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소카테고리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ko-KR" altLang="en-US" sz="1200" b="1" kern="0" dirty="0">
                <a:solidFill>
                  <a:srgbClr val="333333"/>
                </a:solidFill>
                <a:latin typeface="+mn-ea"/>
                <a:ea typeface="+mn-ea"/>
              </a:rPr>
              <a:t>판매가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Eng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)	: '[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ProductCode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]', '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ProductType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', </a:t>
            </a:r>
            <a:r>
              <a:rPr lang="en-US" altLang="ko-KR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['</a:t>
            </a:r>
            <a:r>
              <a:rPr lang="en-US" altLang="ko-KR" sz="1200" b="1" kern="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Productnm</a:t>
            </a:r>
            <a:r>
              <a:rPr lang="en-US" altLang="ko-KR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‘]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  <a:ea typeface="+mn-ea"/>
              </a:rPr>
              <a:t>, 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LCategory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MCategory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SCategory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200" b="1" kern="0" dirty="0" err="1">
                <a:solidFill>
                  <a:srgbClr val="333333"/>
                </a:solidFill>
                <a:latin typeface="+mn-ea"/>
                <a:ea typeface="+mn-ea"/>
              </a:rPr>
              <a:t>UnitPrice</a:t>
            </a:r>
            <a:r>
              <a:rPr lang="en-US" altLang="ko-KR" sz="12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99234" y="1528820"/>
            <a:ext cx="9334800" cy="648494"/>
            <a:chOff x="299234" y="1340768"/>
            <a:chExt cx="9334800" cy="648494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0FC7B336-3259-4C83-9C26-063E5A441EFD}"/>
                </a:ext>
              </a:extLst>
            </p:cNvPr>
            <p:cNvSpPr/>
            <p:nvPr/>
          </p:nvSpPr>
          <p:spPr bwMode="gray">
            <a:xfrm>
              <a:off x="299235" y="1340768"/>
              <a:ext cx="9334799" cy="64849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r>
                <a:rPr lang="ko-KR" altLang="en-US" sz="1500" b="1" kern="0" dirty="0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상품 정보 </a:t>
              </a:r>
              <a:r>
                <a:rPr lang="en-US" altLang="ko-KR" sz="1500" b="1" kern="0" dirty="0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1500" b="1" kern="0" dirty="0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상품 </a:t>
              </a:r>
              <a:r>
                <a:rPr lang="en-US" altLang="ko-KR" sz="1500" b="1" kern="0" dirty="0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DB.xlsx, </a:t>
              </a:r>
              <a:r>
                <a:rPr lang="ko-KR" altLang="en-US" sz="1500" b="1" kern="0" dirty="0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상품 리스트</a:t>
              </a:r>
              <a:r>
                <a:rPr lang="en-US" altLang="ko-KR" sz="1500" b="1" kern="0" dirty="0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.</a:t>
              </a:r>
              <a:r>
                <a:rPr lang="en-US" altLang="ko-KR" sz="1500" b="1" kern="0" dirty="0" err="1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xls</a:t>
              </a:r>
              <a:r>
                <a:rPr lang="en-US" altLang="ko-KR" sz="1500" b="1" kern="0" dirty="0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)</a:t>
              </a:r>
              <a:endParaRPr lang="ko-KR" altLang="en-US" sz="1500" b="1" kern="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4CEAD4-4DD3-42C2-89FE-FE38A008AEBB}"/>
                </a:ext>
              </a:extLst>
            </p:cNvPr>
            <p:cNvSpPr txBox="1"/>
            <p:nvPr/>
          </p:nvSpPr>
          <p:spPr>
            <a:xfrm>
              <a:off x="299234" y="1340768"/>
              <a:ext cx="30328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atin typeface="+mn-ea"/>
                  <a:ea typeface="+mn-ea"/>
                </a:rPr>
                <a:t>2</a:t>
              </a:r>
              <a:endParaRPr lang="ko-KR" altLang="en-US" sz="2000" b="1" dirty="0">
                <a:latin typeface="+mn-ea"/>
                <a:ea typeface="+mn-ea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85600" y="3573016"/>
          <a:ext cx="9348433" cy="2385420"/>
        </p:xfrm>
        <a:graphic>
          <a:graphicData uri="http://schemas.openxmlformats.org/drawingml/2006/table">
            <a:tbl>
              <a:tblPr/>
              <a:tblGrid>
                <a:gridCol w="1039364">
                  <a:extLst>
                    <a:ext uri="{9D8B030D-6E8A-4147-A177-3AD203B41FA5}">
                      <a16:colId xmlns:a16="http://schemas.microsoft.com/office/drawing/2014/main" val="1638643845"/>
                    </a:ext>
                  </a:extLst>
                </a:gridCol>
                <a:gridCol w="1039364">
                  <a:extLst>
                    <a:ext uri="{9D8B030D-6E8A-4147-A177-3AD203B41FA5}">
                      <a16:colId xmlns:a16="http://schemas.microsoft.com/office/drawing/2014/main" val="2661679632"/>
                    </a:ext>
                  </a:extLst>
                </a:gridCol>
                <a:gridCol w="1039364">
                  <a:extLst>
                    <a:ext uri="{9D8B030D-6E8A-4147-A177-3AD203B41FA5}">
                      <a16:colId xmlns:a16="http://schemas.microsoft.com/office/drawing/2014/main" val="1513646109"/>
                    </a:ext>
                  </a:extLst>
                </a:gridCol>
                <a:gridCol w="1039364">
                  <a:extLst>
                    <a:ext uri="{9D8B030D-6E8A-4147-A177-3AD203B41FA5}">
                      <a16:colId xmlns:a16="http://schemas.microsoft.com/office/drawing/2014/main" val="3144619375"/>
                    </a:ext>
                  </a:extLst>
                </a:gridCol>
                <a:gridCol w="1039364">
                  <a:extLst>
                    <a:ext uri="{9D8B030D-6E8A-4147-A177-3AD203B41FA5}">
                      <a16:colId xmlns:a16="http://schemas.microsoft.com/office/drawing/2014/main" val="89634573"/>
                    </a:ext>
                  </a:extLst>
                </a:gridCol>
                <a:gridCol w="1039364">
                  <a:extLst>
                    <a:ext uri="{9D8B030D-6E8A-4147-A177-3AD203B41FA5}">
                      <a16:colId xmlns:a16="http://schemas.microsoft.com/office/drawing/2014/main" val="3859995279"/>
                    </a:ext>
                  </a:extLst>
                </a:gridCol>
                <a:gridCol w="1039364">
                  <a:extLst>
                    <a:ext uri="{9D8B030D-6E8A-4147-A177-3AD203B41FA5}">
                      <a16:colId xmlns:a16="http://schemas.microsoft.com/office/drawing/2014/main" val="249732436"/>
                    </a:ext>
                  </a:extLst>
                </a:gridCol>
                <a:gridCol w="1039364">
                  <a:extLst>
                    <a:ext uri="{9D8B030D-6E8A-4147-A177-3AD203B41FA5}">
                      <a16:colId xmlns:a16="http://schemas.microsoft.com/office/drawing/2014/main" val="3953501166"/>
                    </a:ext>
                  </a:extLst>
                </a:gridCol>
                <a:gridCol w="1033521">
                  <a:extLst>
                    <a:ext uri="{9D8B030D-6E8A-4147-A177-3AD203B41FA5}">
                      <a16:colId xmlns:a16="http://schemas.microsoft.com/office/drawing/2014/main" val="2616825010"/>
                    </a:ext>
                  </a:extLst>
                </a:gridCol>
              </a:tblGrid>
              <a:tr h="22667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dirty="0" err="1" smtClean="0">
                          <a:effectLst/>
                        </a:rPr>
                        <a:t>변수명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상품코드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83344" marR="83344" marT="41672" marB="41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구분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상품명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규격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대카테고리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중카테고리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소카테고리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판매가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395636"/>
                  </a:ext>
                </a:extLst>
              </a:tr>
              <a:tr h="420958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smtClean="0">
                          <a:effectLst/>
                        </a:rPr>
                        <a:t>변수타입</a:t>
                      </a:r>
                      <a:endParaRPr lang="en-US" altLang="ko-KR" sz="1000" b="1" smtClean="0">
                        <a:effectLst/>
                      </a:endParaRPr>
                    </a:p>
                    <a:p>
                      <a:pPr algn="r" fontAlgn="ctr"/>
                      <a:r>
                        <a:rPr lang="en-US" altLang="ko-KR" sz="900" b="1" smtClean="0">
                          <a:effectLst/>
                        </a:rPr>
                        <a:t>(</a:t>
                      </a:r>
                      <a:r>
                        <a:rPr lang="en-US" sz="900" b="1" smtClean="0">
                          <a:effectLst/>
                        </a:rPr>
                        <a:t>Python)</a:t>
                      </a:r>
                      <a:endParaRPr lang="en-US" sz="900" b="1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int64</a:t>
                      </a:r>
                    </a:p>
                  </a:txBody>
                  <a:tcPr marL="83344" marR="83344" marT="41672" marB="41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object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object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object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object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int64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89054"/>
                  </a:ext>
                </a:extLst>
              </a:tr>
              <a:tr h="323815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smtClean="0">
                          <a:effectLst/>
                        </a:rPr>
                        <a:t>결측값 개수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83344" marR="83344" marT="41672" marB="41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136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182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182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182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91842"/>
                  </a:ext>
                </a:extLst>
              </a:tr>
              <a:tr h="323815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smtClean="0">
                          <a:effectLst/>
                        </a:rPr>
                        <a:t>고유값 개수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20179</a:t>
                      </a:r>
                    </a:p>
                  </a:txBody>
                  <a:tcPr marL="83344" marR="83344" marT="41672" marB="41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5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7180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15465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7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30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118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8515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07424"/>
                  </a:ext>
                </a:extLst>
              </a:tr>
              <a:tr h="36226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최소값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1000025672</a:t>
                      </a:r>
                    </a:p>
                  </a:txBody>
                  <a:tcPr marL="83344" marR="83344" marT="41672" marB="41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공구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Air Blown </a:t>
                      </a:r>
                      <a:r>
                        <a:rPr lang="ko-KR" altLang="en-US" sz="1000">
                          <a:effectLst/>
                        </a:rPr>
                        <a:t>광케이블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dirty="0">
                        <a:effectLst/>
                      </a:endParaRP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NaN</a:t>
                      </a:r>
                      <a:endParaRPr lang="en-US" sz="1000" dirty="0">
                        <a:effectLst/>
                      </a:endParaRP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NaN</a:t>
                      </a:r>
                      <a:endParaRPr lang="en-US" sz="1000" dirty="0">
                        <a:effectLst/>
                      </a:endParaRP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BOX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50402"/>
                  </a:ext>
                </a:extLst>
              </a:tr>
              <a:tr h="646737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smtClean="0">
                          <a:effectLst/>
                        </a:rPr>
                        <a:t>최대값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10000062259</a:t>
                      </a:r>
                    </a:p>
                  </a:txBody>
                  <a:tcPr marL="83344" marR="83344" marT="41672" marB="41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지정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흡출기형사각위장재백현마을</a:t>
                      </a:r>
                      <a:r>
                        <a:rPr lang="en-US" altLang="ko-KR" sz="1000">
                          <a:effectLst/>
                        </a:rPr>
                        <a:t>3</a:t>
                      </a:r>
                      <a:r>
                        <a:rPr lang="ko-KR" altLang="en-US" sz="1000">
                          <a:effectLst/>
                        </a:rPr>
                        <a:t>단지시설공사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￠</a:t>
                      </a:r>
                      <a:r>
                        <a:rPr lang="en-US" altLang="ko-KR" sz="1000" dirty="0">
                          <a:effectLst/>
                        </a:rPr>
                        <a:t>650-</a:t>
                      </a:r>
                      <a:r>
                        <a:rPr lang="ko-KR" altLang="en-US" sz="1000" dirty="0">
                          <a:effectLst/>
                        </a:rPr>
                        <a:t>￠ </a:t>
                      </a:r>
                      <a:r>
                        <a:rPr lang="ko-KR" altLang="en-US" sz="1000" dirty="0" err="1">
                          <a:effectLst/>
                        </a:rPr>
                        <a:t>총중량</a:t>
                      </a:r>
                      <a:r>
                        <a:rPr lang="en-US" altLang="ko-KR" sz="1000" dirty="0">
                          <a:effectLst/>
                        </a:rPr>
                        <a:t>(KG,</a:t>
                      </a:r>
                      <a:r>
                        <a:rPr lang="ko-KR" altLang="en-US" sz="1000" dirty="0" err="1">
                          <a:effectLst/>
                        </a:rPr>
                        <a:t>할증포함</a:t>
                      </a:r>
                      <a:r>
                        <a:rPr lang="en-US" altLang="ko-KR" sz="1000" dirty="0">
                          <a:effectLst/>
                        </a:rPr>
                        <a:t>):1.66 </a:t>
                      </a:r>
                      <a:r>
                        <a:rPr lang="ko-KR" altLang="en-US" sz="1000" dirty="0" err="1">
                          <a:effectLst/>
                        </a:rPr>
                        <a:t>실중량</a:t>
                      </a:r>
                      <a:r>
                        <a:rPr lang="en-US" altLang="ko-KR" sz="1000" dirty="0">
                          <a:effectLst/>
                        </a:rPr>
                        <a:t>(KG):1.58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토목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통신함</a:t>
                      </a:r>
                      <a:r>
                        <a:rPr lang="en-US" altLang="ko-KR" sz="1000">
                          <a:effectLst/>
                        </a:rPr>
                        <a:t>/</a:t>
                      </a:r>
                      <a:r>
                        <a:rPr lang="ko-KR" altLang="en-US" sz="1000">
                          <a:effectLst/>
                        </a:rPr>
                        <a:t>기구물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 err="1">
                          <a:effectLst/>
                        </a:rPr>
                        <a:t>황동볼트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187091075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20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5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공사유형별</a:t>
            </a:r>
            <a:r>
              <a:rPr lang="ko-KR" altLang="en-US" dirty="0"/>
              <a:t> 누적 주문 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9" y="1916832"/>
            <a:ext cx="4745804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08" y="1916832"/>
            <a:ext cx="4660645" cy="3240000"/>
          </a:xfrm>
          <a:prstGeom prst="rect">
            <a:avLst/>
          </a:prstGeom>
        </p:spPr>
      </p:pic>
      <p:sp>
        <p:nvSpPr>
          <p:cNvPr id="7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29614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공사유형간</a:t>
            </a:r>
            <a:r>
              <a:rPr lang="ko-KR" altLang="en-US" dirty="0" smtClean="0"/>
              <a:t> </a:t>
            </a:r>
            <a:r>
              <a:rPr lang="ko-KR" altLang="en-US" dirty="0"/>
              <a:t>주문 수의 격차가 크다</a:t>
            </a:r>
            <a:r>
              <a:rPr lang="en-US" altLang="ko-KR" dirty="0"/>
              <a:t>. </a:t>
            </a:r>
            <a:r>
              <a:rPr lang="en-US" altLang="ko-KR" spc="-150" dirty="0"/>
              <a:t>(MAX : SKT A</a:t>
            </a:r>
            <a:r>
              <a:rPr lang="ko-KR" altLang="en-US" spc="-150" dirty="0"/>
              <a:t>망 </a:t>
            </a:r>
            <a:r>
              <a:rPr lang="en-US" altLang="ko-KR" spc="-150" dirty="0"/>
              <a:t>1</a:t>
            </a:r>
            <a:r>
              <a:rPr lang="ko-KR" altLang="en-US" spc="-150" dirty="0"/>
              <a:t>군 </a:t>
            </a:r>
            <a:r>
              <a:rPr lang="en-US" altLang="ko-KR" spc="-150" dirty="0"/>
              <a:t>45036</a:t>
            </a:r>
            <a:r>
              <a:rPr lang="ko-KR" altLang="en-US" spc="-150" dirty="0"/>
              <a:t>건</a:t>
            </a:r>
            <a:r>
              <a:rPr lang="en-US" altLang="ko-KR" spc="-150" dirty="0"/>
              <a:t>, </a:t>
            </a:r>
            <a:r>
              <a:rPr lang="en-US" altLang="ko-KR" spc="-150" dirty="0" smtClean="0"/>
              <a:t>min </a:t>
            </a:r>
            <a:r>
              <a:rPr lang="en-US" altLang="ko-KR" spc="-150" dirty="0"/>
              <a:t>: SKT </a:t>
            </a:r>
            <a:r>
              <a:rPr lang="ko-KR" altLang="en-US" spc="-150" dirty="0"/>
              <a:t>운용</a:t>
            </a:r>
            <a:r>
              <a:rPr lang="en-US" altLang="ko-KR" spc="-150" dirty="0"/>
              <a:t>/</a:t>
            </a:r>
            <a:r>
              <a:rPr lang="ko-KR" altLang="en-US" spc="-150" dirty="0"/>
              <a:t>유지보수 공사 </a:t>
            </a:r>
            <a:r>
              <a:rPr lang="en-US" altLang="ko-KR" spc="-150" dirty="0"/>
              <a:t>2</a:t>
            </a:r>
            <a:r>
              <a:rPr lang="ko-KR" altLang="en-US" spc="-150" dirty="0"/>
              <a:t>건</a:t>
            </a:r>
            <a:r>
              <a:rPr lang="en-US" altLang="ko-KR" spc="-150" dirty="0" smtClean="0"/>
              <a:t>)</a:t>
            </a:r>
          </a:p>
          <a:p>
            <a:r>
              <a:rPr lang="en-US" altLang="ko-KR" dirty="0" smtClean="0"/>
              <a:t>- </a:t>
            </a:r>
            <a:r>
              <a:rPr lang="ko-KR" altLang="en-US" spc="-80" dirty="0" err="1" smtClean="0"/>
              <a:t>공사유형</a:t>
            </a:r>
            <a:r>
              <a:rPr lang="ko-KR" altLang="en-US" spc="-80" dirty="0" smtClean="0"/>
              <a:t> </a:t>
            </a:r>
            <a:r>
              <a:rPr lang="ko-KR" altLang="en-US" spc="-80" dirty="0"/>
              <a:t>중 </a:t>
            </a:r>
            <a:r>
              <a:rPr lang="ko-KR" altLang="en-US" spc="-80" dirty="0" err="1"/>
              <a:t>결측값</a:t>
            </a:r>
            <a:r>
              <a:rPr lang="en-US" altLang="ko-KR" spc="-80" dirty="0"/>
              <a:t>('Unknown')</a:t>
            </a:r>
            <a:r>
              <a:rPr lang="ko-KR" altLang="en-US" spc="-80" dirty="0"/>
              <a:t>이 많기 때문에 적은 주문 수의 공사유형에서 정보를 </a:t>
            </a:r>
            <a:r>
              <a:rPr lang="ko-KR" altLang="en-US" spc="-80" dirty="0" smtClean="0"/>
              <a:t>확인하기는 </a:t>
            </a:r>
            <a:r>
              <a:rPr lang="ko-KR" altLang="en-US" spc="-80" dirty="0"/>
              <a:t>어렵다</a:t>
            </a:r>
            <a:r>
              <a:rPr lang="en-US" altLang="ko-KR" spc="-80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8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0" rtlCol="0" anchor="ctr">
            <a:normAutofit/>
          </a:bodyPr>
          <a:lstStyle/>
          <a:p>
            <a:r>
              <a:rPr lang="ko-KR" altLang="en-US" dirty="0"/>
              <a:t>주문수가 많은 상위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ko-KR" altLang="en-US" dirty="0" err="1"/>
              <a:t>공사유형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/>
              <a:t>주문수가 적은 하위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ko-KR" altLang="en-US" dirty="0" err="1" smtClean="0"/>
              <a:t>공사유형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29614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공사유형간</a:t>
            </a:r>
            <a:r>
              <a:rPr lang="ko-KR" altLang="en-US" dirty="0" smtClean="0"/>
              <a:t> </a:t>
            </a:r>
            <a:r>
              <a:rPr lang="ko-KR" altLang="en-US" dirty="0"/>
              <a:t>주문 수의 격차가 크다</a:t>
            </a:r>
            <a:r>
              <a:rPr lang="en-US" altLang="ko-KR" dirty="0"/>
              <a:t>. </a:t>
            </a:r>
            <a:r>
              <a:rPr lang="en-US" altLang="ko-KR" spc="-150" dirty="0"/>
              <a:t>(MAX : SKT A</a:t>
            </a:r>
            <a:r>
              <a:rPr lang="ko-KR" altLang="en-US" spc="-150" dirty="0"/>
              <a:t>망 </a:t>
            </a:r>
            <a:r>
              <a:rPr lang="en-US" altLang="ko-KR" spc="-150" dirty="0"/>
              <a:t>1</a:t>
            </a:r>
            <a:r>
              <a:rPr lang="ko-KR" altLang="en-US" spc="-150" dirty="0"/>
              <a:t>군 </a:t>
            </a:r>
            <a:r>
              <a:rPr lang="en-US" altLang="ko-KR" spc="-150" dirty="0"/>
              <a:t>45036</a:t>
            </a:r>
            <a:r>
              <a:rPr lang="ko-KR" altLang="en-US" spc="-150" dirty="0"/>
              <a:t>건</a:t>
            </a:r>
            <a:r>
              <a:rPr lang="en-US" altLang="ko-KR" spc="-150" dirty="0"/>
              <a:t>, </a:t>
            </a:r>
            <a:r>
              <a:rPr lang="en-US" altLang="ko-KR" spc="-150" dirty="0" smtClean="0"/>
              <a:t>min </a:t>
            </a:r>
            <a:r>
              <a:rPr lang="en-US" altLang="ko-KR" spc="-150" dirty="0"/>
              <a:t>: SKT </a:t>
            </a:r>
            <a:r>
              <a:rPr lang="ko-KR" altLang="en-US" spc="-150" dirty="0"/>
              <a:t>운용</a:t>
            </a:r>
            <a:r>
              <a:rPr lang="en-US" altLang="ko-KR" spc="-150" dirty="0"/>
              <a:t>/</a:t>
            </a:r>
            <a:r>
              <a:rPr lang="ko-KR" altLang="en-US" spc="-150" dirty="0"/>
              <a:t>유지보수 공사 </a:t>
            </a:r>
            <a:r>
              <a:rPr lang="en-US" altLang="ko-KR" spc="-150" dirty="0"/>
              <a:t>2</a:t>
            </a:r>
            <a:r>
              <a:rPr lang="ko-KR" altLang="en-US" spc="-150" dirty="0"/>
              <a:t>건</a:t>
            </a:r>
            <a:r>
              <a:rPr lang="en-US" altLang="ko-KR" spc="-150" dirty="0" smtClean="0"/>
              <a:t>)</a:t>
            </a:r>
          </a:p>
          <a:p>
            <a:r>
              <a:rPr lang="en-US" altLang="ko-KR" dirty="0" smtClean="0"/>
              <a:t>- </a:t>
            </a:r>
            <a:r>
              <a:rPr lang="ko-KR" altLang="en-US" spc="-80" dirty="0" err="1" smtClean="0"/>
              <a:t>공사유형</a:t>
            </a:r>
            <a:r>
              <a:rPr lang="ko-KR" altLang="en-US" spc="-80" dirty="0" smtClean="0"/>
              <a:t> </a:t>
            </a:r>
            <a:r>
              <a:rPr lang="ko-KR" altLang="en-US" spc="-80" dirty="0"/>
              <a:t>중 </a:t>
            </a:r>
            <a:r>
              <a:rPr lang="ko-KR" altLang="en-US" spc="-80" dirty="0" err="1"/>
              <a:t>결측값</a:t>
            </a:r>
            <a:r>
              <a:rPr lang="en-US" altLang="ko-KR" spc="-80" dirty="0"/>
              <a:t>('Unknown')</a:t>
            </a:r>
            <a:r>
              <a:rPr lang="ko-KR" altLang="en-US" spc="-80" dirty="0"/>
              <a:t>이 많기 때문에 적은 주문 수의 공사유형에서 정보를 </a:t>
            </a:r>
            <a:r>
              <a:rPr lang="ko-KR" altLang="en-US" spc="-80" dirty="0" smtClean="0"/>
              <a:t>확인하기는 </a:t>
            </a:r>
            <a:r>
              <a:rPr lang="ko-KR" altLang="en-US" spc="-80" dirty="0"/>
              <a:t>어렵다</a:t>
            </a:r>
            <a:r>
              <a:rPr lang="en-US" altLang="ko-KR" spc="-80" dirty="0"/>
              <a:t>.</a:t>
            </a:r>
          </a:p>
          <a:p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227008"/>
              </p:ext>
            </p:extLst>
          </p:nvPr>
        </p:nvGraphicFramePr>
        <p:xfrm>
          <a:off x="652110" y="2864989"/>
          <a:ext cx="3024126" cy="1886292"/>
        </p:xfrm>
        <a:graphic>
          <a:graphicData uri="http://schemas.openxmlformats.org/drawingml/2006/table">
            <a:tbl>
              <a:tblPr/>
              <a:tblGrid>
                <a:gridCol w="1944126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ConstructionType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 err="1" smtClean="0">
                          <a:effectLst/>
                        </a:rPr>
                        <a:t>주문갯수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Unknown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dirty="0">
                          <a:effectLst/>
                        </a:rPr>
                        <a:t>59109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SKT A</a:t>
                      </a:r>
                      <a:r>
                        <a:rPr lang="ko-KR" altLang="en-US" sz="1200" dirty="0">
                          <a:effectLst/>
                        </a:rPr>
                        <a:t>망 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dirty="0">
                          <a:effectLst/>
                        </a:rPr>
                        <a:t>45652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SKB 1</a:t>
                      </a:r>
                      <a:r>
                        <a:rPr lang="ko-KR" altLang="en-US" sz="1200" dirty="0">
                          <a:effectLst/>
                        </a:rPr>
                        <a:t>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dirty="0">
                          <a:effectLst/>
                        </a:rPr>
                        <a:t>22591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SKT </a:t>
                      </a:r>
                      <a:r>
                        <a:rPr lang="ko-KR" altLang="en-US" sz="1200">
                          <a:effectLst/>
                        </a:rPr>
                        <a:t>전송선로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dirty="0">
                          <a:effectLst/>
                        </a:rPr>
                        <a:t>20900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SKB 2</a:t>
                      </a:r>
                      <a:r>
                        <a:rPr lang="ko-KR" altLang="en-US" sz="1200" dirty="0">
                          <a:effectLst/>
                        </a:rPr>
                        <a:t>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dirty="0">
                          <a:effectLst/>
                        </a:rPr>
                        <a:t>6731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52110" y="2154352"/>
            <a:ext cx="4300890" cy="35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주문수가 많은 상위 </a:t>
            </a:r>
            <a:r>
              <a:rPr lang="en-US" altLang="ko-KR" sz="14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400" b="1" kern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공사유형</a:t>
            </a:r>
            <a:endParaRPr lang="en-US" altLang="ko-KR" sz="14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16816" y="2154352"/>
            <a:ext cx="4300890" cy="35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주문수가 </a:t>
            </a:r>
            <a:r>
              <a:rPr lang="ko-KR" altLang="en-US" sz="14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 하위 </a:t>
            </a:r>
            <a:r>
              <a:rPr lang="en-US" altLang="ko-KR" sz="14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400" b="1" kern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공사유형</a:t>
            </a:r>
            <a:endParaRPr lang="en-US" altLang="ko-KR" sz="14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42420"/>
              </p:ext>
            </p:extLst>
          </p:nvPr>
        </p:nvGraphicFramePr>
        <p:xfrm>
          <a:off x="5422496" y="2864989"/>
          <a:ext cx="3024126" cy="1886292"/>
        </p:xfrm>
        <a:graphic>
          <a:graphicData uri="http://schemas.openxmlformats.org/drawingml/2006/table">
            <a:tbl>
              <a:tblPr/>
              <a:tblGrid>
                <a:gridCol w="1944126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ConstructionType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 err="1" smtClean="0">
                          <a:effectLst/>
                        </a:rPr>
                        <a:t>주문갯수</a:t>
                      </a:r>
                      <a:endParaRPr lang="en-US" altLang="ko-KR" sz="12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네트웍</a:t>
                      </a:r>
                      <a:r>
                        <a:rPr lang="en-US" sz="1200" dirty="0">
                          <a:effectLst/>
                        </a:rPr>
                        <a:t>O&amp;S </a:t>
                      </a:r>
                      <a:r>
                        <a:rPr lang="ko-KR" altLang="en-US" sz="1200" dirty="0">
                          <a:effectLst/>
                        </a:rPr>
                        <a:t>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SKB BCN</a:t>
                      </a:r>
                      <a:r>
                        <a:rPr lang="ko-KR" altLang="en-US" sz="1200" dirty="0">
                          <a:effectLst/>
                        </a:rPr>
                        <a:t>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dirty="0">
                          <a:effectLst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SKT ICT </a:t>
                      </a:r>
                      <a:r>
                        <a:rPr lang="ko-KR" altLang="en-US" sz="1200">
                          <a:effectLst/>
                        </a:rPr>
                        <a:t>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dirty="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SKB SKT</a:t>
                      </a:r>
                      <a:r>
                        <a:rPr lang="ko-KR" altLang="en-US" sz="1200">
                          <a:effectLst/>
                        </a:rPr>
                        <a:t>수주공사 </a:t>
                      </a:r>
                      <a:r>
                        <a:rPr lang="en-US" altLang="ko-KR" sz="1200">
                          <a:effectLst/>
                        </a:rPr>
                        <a:t>(</a:t>
                      </a:r>
                      <a:r>
                        <a:rPr lang="ko-KR" altLang="en-US" sz="1200">
                          <a:effectLst/>
                        </a:rPr>
                        <a:t>사급</a:t>
                      </a:r>
                      <a:r>
                        <a:rPr lang="en-US" altLang="ko-KR" sz="120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dirty="0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dirty="0">
                          <a:effectLst/>
                        </a:rPr>
                        <a:t>SKT </a:t>
                      </a:r>
                      <a:r>
                        <a:rPr lang="ko-KR" altLang="en-US" sz="1200" dirty="0">
                          <a:effectLst/>
                        </a:rPr>
                        <a:t>운용</a:t>
                      </a:r>
                      <a:r>
                        <a:rPr lang="en-US" altLang="ko-KR" sz="1200" dirty="0">
                          <a:effectLst/>
                        </a:rPr>
                        <a:t>/</a:t>
                      </a:r>
                      <a:r>
                        <a:rPr lang="ko-KR" altLang="en-US" sz="1200" dirty="0">
                          <a:effectLst/>
                        </a:rPr>
                        <a:t>유지보수 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94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공사유형별</a:t>
            </a:r>
            <a:r>
              <a:rPr lang="ko-KR" altLang="en-US" dirty="0"/>
              <a:t> </a:t>
            </a:r>
            <a:r>
              <a:rPr lang="ko-KR" altLang="en-US" dirty="0" smtClean="0"/>
              <a:t>지정</a:t>
            </a:r>
            <a:r>
              <a:rPr lang="ko-KR" altLang="en-US" dirty="0" smtClean="0"/>
              <a:t>상품 비중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465168" y="4038013"/>
            <a:ext cx="4300890" cy="319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지정상품 비중이 낮은 하위 </a:t>
            </a: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200" b="1" kern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공사유형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65168" y="1542251"/>
            <a:ext cx="4300890" cy="319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지정상품 비중이 높은 상위 </a:t>
            </a: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200" b="1" kern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공사유형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747545"/>
              </p:ext>
            </p:extLst>
          </p:nvPr>
        </p:nvGraphicFramePr>
        <p:xfrm>
          <a:off x="6596274" y="1903314"/>
          <a:ext cx="3024126" cy="1886292"/>
        </p:xfrm>
        <a:graphic>
          <a:graphicData uri="http://schemas.openxmlformats.org/drawingml/2006/table">
            <a:tbl>
              <a:tblPr/>
              <a:tblGrid>
                <a:gridCol w="1944126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ConstructionType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 smtClean="0">
                          <a:effectLst/>
                        </a:rPr>
                        <a:t>지정상품 비중</a:t>
                      </a:r>
                      <a:endParaRPr lang="en-US" sz="11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SKB BCN</a:t>
                      </a:r>
                      <a:r>
                        <a:rPr lang="ko-KR" altLang="en-US" sz="1000" dirty="0">
                          <a:effectLst/>
                        </a:rPr>
                        <a:t>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0.884615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SKB 1</a:t>
                      </a:r>
                      <a:r>
                        <a:rPr lang="ko-KR" altLang="en-US" sz="1000" dirty="0">
                          <a:effectLst/>
                        </a:rPr>
                        <a:t>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0.751209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SKB FTTH</a:t>
                      </a:r>
                      <a:r>
                        <a:rPr lang="ko-KR" altLang="en-US" sz="1000" dirty="0" err="1">
                          <a:effectLst/>
                        </a:rPr>
                        <a:t>전환공사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0.747927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SKT </a:t>
                      </a:r>
                      <a:r>
                        <a:rPr lang="ko-KR" altLang="en-US" sz="1000">
                          <a:effectLst/>
                        </a:rPr>
                        <a:t>사급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0.746479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SKB 2</a:t>
                      </a:r>
                      <a:r>
                        <a:rPr lang="ko-KR" altLang="en-US" sz="1000">
                          <a:effectLst/>
                        </a:rPr>
                        <a:t>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0.738382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378234"/>
              </p:ext>
            </p:extLst>
          </p:nvPr>
        </p:nvGraphicFramePr>
        <p:xfrm>
          <a:off x="6596274" y="4391292"/>
          <a:ext cx="3024126" cy="1886292"/>
        </p:xfrm>
        <a:graphic>
          <a:graphicData uri="http://schemas.openxmlformats.org/drawingml/2006/table">
            <a:tbl>
              <a:tblPr/>
              <a:tblGrid>
                <a:gridCol w="1944126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ConstructionType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지정상품 비중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SKB SKT</a:t>
                      </a:r>
                      <a:r>
                        <a:rPr lang="ko-KR" altLang="en-US" sz="1000" dirty="0" err="1">
                          <a:effectLst/>
                        </a:rPr>
                        <a:t>수주공사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ko-KR" altLang="en-US" sz="1000" dirty="0" err="1">
                          <a:effectLst/>
                        </a:rPr>
                        <a:t>사급</a:t>
                      </a:r>
                      <a:r>
                        <a:rPr lang="en-US" altLang="ko-KR" sz="10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0.133333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네트웍</a:t>
                      </a:r>
                      <a:r>
                        <a:rPr lang="en-US" sz="1000" dirty="0">
                          <a:effectLst/>
                        </a:rPr>
                        <a:t>O&amp;S </a:t>
                      </a:r>
                      <a:r>
                        <a:rPr lang="ko-KR" altLang="en-US" sz="1000" dirty="0">
                          <a:effectLst/>
                        </a:rPr>
                        <a:t>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0.128205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SKB </a:t>
                      </a:r>
                      <a:r>
                        <a:rPr lang="ko-KR" altLang="en-US" sz="1000" dirty="0">
                          <a:effectLst/>
                        </a:rPr>
                        <a:t>가입자망장비공사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0.108696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SKT </a:t>
                      </a:r>
                      <a:r>
                        <a:rPr lang="ko-KR" altLang="en-US" sz="1000" dirty="0">
                          <a:effectLst/>
                        </a:rPr>
                        <a:t>운용</a:t>
                      </a:r>
                      <a:r>
                        <a:rPr lang="en-US" altLang="ko-KR" sz="1000" dirty="0">
                          <a:effectLst/>
                        </a:rPr>
                        <a:t>/</a:t>
                      </a:r>
                      <a:r>
                        <a:rPr lang="ko-KR" altLang="en-US" sz="1000" dirty="0">
                          <a:effectLst/>
                        </a:rPr>
                        <a:t>유지보수 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0.000000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SKT ICT </a:t>
                      </a:r>
                      <a:r>
                        <a:rPr lang="ko-KR" altLang="en-US" sz="1000">
                          <a:effectLst/>
                        </a:rPr>
                        <a:t>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0.000000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45" y="1880697"/>
            <a:ext cx="5663226" cy="3960000"/>
          </a:xfrm>
          <a:prstGeom prst="rect">
            <a:avLst/>
          </a:prstGeom>
        </p:spPr>
      </p:pic>
      <p:sp>
        <p:nvSpPr>
          <p:cNvPr id="17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29614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공사유형간</a:t>
            </a:r>
            <a:r>
              <a:rPr lang="ko-KR" altLang="en-US" dirty="0" smtClean="0"/>
              <a:t> 지정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일반</a:t>
            </a:r>
            <a:r>
              <a:rPr lang="ko-KR" altLang="en-US" dirty="0" smtClean="0"/>
              <a:t>상품 </a:t>
            </a:r>
            <a:r>
              <a:rPr lang="ko-KR" altLang="en-US" dirty="0"/>
              <a:t>비중 격차가 크게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공사유형</a:t>
            </a:r>
            <a:r>
              <a:rPr lang="ko-KR" altLang="en-US" dirty="0" smtClean="0"/>
              <a:t> </a:t>
            </a:r>
            <a:r>
              <a:rPr lang="ko-KR" altLang="en-US" dirty="0"/>
              <a:t>중 </a:t>
            </a:r>
            <a:r>
              <a:rPr lang="ko-KR" altLang="en-US" dirty="0" err="1"/>
              <a:t>결측값</a:t>
            </a:r>
            <a:r>
              <a:rPr lang="en-US" altLang="ko-KR" dirty="0"/>
              <a:t>('Unknown')</a:t>
            </a:r>
            <a:r>
              <a:rPr lang="ko-KR" altLang="en-US" dirty="0"/>
              <a:t>이 </a:t>
            </a:r>
            <a:r>
              <a:rPr lang="ko-KR" altLang="en-US" dirty="0" smtClean="0"/>
              <a:t>많아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적은 </a:t>
            </a:r>
            <a:r>
              <a:rPr lang="ko-KR" altLang="en-US" dirty="0"/>
              <a:t>주문 수의 공사유형에서 정보를 </a:t>
            </a:r>
            <a:r>
              <a:rPr lang="ko-KR" altLang="en-US" dirty="0" smtClean="0"/>
              <a:t>확인하기는 </a:t>
            </a:r>
            <a:r>
              <a:rPr lang="ko-KR" altLang="en-US" dirty="0"/>
              <a:t>어렵다</a:t>
            </a:r>
            <a:r>
              <a:rPr lang="en-US" altLang="ko-KR" dirty="0" smtClean="0"/>
              <a:t>.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99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공사유형별</a:t>
            </a:r>
            <a:r>
              <a:rPr lang="ko-KR" altLang="en-US" dirty="0"/>
              <a:t> </a:t>
            </a:r>
            <a:r>
              <a:rPr lang="ko-KR" altLang="en-US" dirty="0" smtClean="0"/>
              <a:t>일반</a:t>
            </a:r>
            <a:r>
              <a:rPr lang="ko-KR" altLang="en-US" dirty="0" smtClean="0"/>
              <a:t>상품 비중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465168" y="4038013"/>
            <a:ext cx="4300890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일반상품 비중이 낮은 하위 </a:t>
            </a: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200" b="1" kern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공사유형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65168" y="1542251"/>
            <a:ext cx="4300890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일반상품 비중이 높은 상위 </a:t>
            </a: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200" b="1" kern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공사유형</a:t>
            </a:r>
            <a:endParaRPr lang="en-US" altLang="ko-KR" sz="1200" b="1" kern="0" spc="-8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371311"/>
              </p:ext>
            </p:extLst>
          </p:nvPr>
        </p:nvGraphicFramePr>
        <p:xfrm>
          <a:off x="6596274" y="1903314"/>
          <a:ext cx="3024126" cy="1886292"/>
        </p:xfrm>
        <a:graphic>
          <a:graphicData uri="http://schemas.openxmlformats.org/drawingml/2006/table">
            <a:tbl>
              <a:tblPr/>
              <a:tblGrid>
                <a:gridCol w="1944126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ConstructionType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 smtClean="0">
                          <a:effectLst/>
                        </a:rPr>
                        <a:t>일반상품 비중</a:t>
                      </a:r>
                      <a:endParaRPr lang="en-US" sz="11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SKT </a:t>
                      </a:r>
                      <a:r>
                        <a:rPr lang="ko-KR" altLang="en-US" sz="1000" dirty="0">
                          <a:effectLst/>
                        </a:rPr>
                        <a:t>운용</a:t>
                      </a:r>
                      <a:r>
                        <a:rPr lang="en-US" altLang="ko-KR" sz="1000" dirty="0">
                          <a:effectLst/>
                        </a:rPr>
                        <a:t>/</a:t>
                      </a:r>
                      <a:r>
                        <a:rPr lang="ko-KR" altLang="en-US" sz="1000" dirty="0">
                          <a:effectLst/>
                        </a:rPr>
                        <a:t>유지보수 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1.000000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SKB </a:t>
                      </a:r>
                      <a:r>
                        <a:rPr lang="ko-KR" altLang="en-US" sz="1000" dirty="0">
                          <a:effectLst/>
                        </a:rPr>
                        <a:t>가입자망장비공사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0.847826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>
                          <a:effectLst/>
                        </a:rPr>
                        <a:t>제조</a:t>
                      </a:r>
                      <a:r>
                        <a:rPr lang="en-US" altLang="ko-KR" sz="1000">
                          <a:effectLst/>
                        </a:rPr>
                        <a:t>/</a:t>
                      </a:r>
                      <a:r>
                        <a:rPr lang="ko-KR" altLang="en-US" sz="1000">
                          <a:effectLst/>
                        </a:rPr>
                        <a:t>유통 </a:t>
                      </a:r>
                      <a:r>
                        <a:rPr lang="en-US" altLang="ko-KR" sz="1000">
                          <a:effectLst/>
                        </a:rPr>
                        <a:t>(</a:t>
                      </a:r>
                      <a:r>
                        <a:rPr lang="en-US" sz="1000">
                          <a:effectLst/>
                        </a:rPr>
                        <a:t>FM)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0.762626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SKB </a:t>
                      </a:r>
                      <a:r>
                        <a:rPr lang="ko-KR" altLang="en-US" sz="1000" dirty="0" err="1">
                          <a:effectLst/>
                        </a:rPr>
                        <a:t>운용사급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0.614130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SKB </a:t>
                      </a:r>
                      <a:r>
                        <a:rPr lang="ko-KR" altLang="en-US" sz="1000">
                          <a:effectLst/>
                        </a:rPr>
                        <a:t>개통공사 </a:t>
                      </a:r>
                      <a:r>
                        <a:rPr lang="en-US" altLang="ko-KR" sz="1000">
                          <a:effectLst/>
                        </a:rPr>
                        <a:t>(3</a:t>
                      </a:r>
                      <a:r>
                        <a:rPr lang="ko-KR" altLang="en-US" sz="1000">
                          <a:effectLst/>
                        </a:rPr>
                        <a:t>군</a:t>
                      </a:r>
                      <a:r>
                        <a:rPr lang="en-US" altLang="ko-KR" sz="100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0.578947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255690"/>
              </p:ext>
            </p:extLst>
          </p:nvPr>
        </p:nvGraphicFramePr>
        <p:xfrm>
          <a:off x="6596274" y="4391292"/>
          <a:ext cx="3024126" cy="1886292"/>
        </p:xfrm>
        <a:graphic>
          <a:graphicData uri="http://schemas.openxmlformats.org/drawingml/2006/table">
            <a:tbl>
              <a:tblPr/>
              <a:tblGrid>
                <a:gridCol w="1944126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ConstructionType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일반상품 비중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SKT </a:t>
                      </a:r>
                      <a:r>
                        <a:rPr lang="ko-KR" altLang="en-US" sz="1000" dirty="0" err="1">
                          <a:effectLst/>
                        </a:rPr>
                        <a:t>사급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0.197183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effectLst/>
                        </a:rPr>
                        <a:t>제조</a:t>
                      </a:r>
                      <a:r>
                        <a:rPr lang="en-US" altLang="ko-KR" sz="1000" dirty="0">
                          <a:effectLst/>
                        </a:rPr>
                        <a:t>/</a:t>
                      </a:r>
                      <a:r>
                        <a:rPr lang="ko-KR" altLang="en-US" sz="1000" dirty="0">
                          <a:effectLst/>
                        </a:rPr>
                        <a:t>유통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0.177465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SKB BCN</a:t>
                      </a:r>
                      <a:r>
                        <a:rPr lang="ko-KR" altLang="en-US" sz="1000" dirty="0">
                          <a:effectLst/>
                        </a:rPr>
                        <a:t>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0.115385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SKT </a:t>
                      </a:r>
                      <a:r>
                        <a:rPr lang="ko-KR" altLang="en-US" sz="1000">
                          <a:effectLst/>
                        </a:rPr>
                        <a:t>전송장비시설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0.044021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SKT ICT </a:t>
                      </a:r>
                      <a:r>
                        <a:rPr lang="ko-KR" altLang="en-US" sz="1000" dirty="0">
                          <a:effectLst/>
                        </a:rPr>
                        <a:t>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0.000000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2" y="1760341"/>
            <a:ext cx="5817677" cy="4068000"/>
          </a:xfrm>
          <a:prstGeom prst="rect">
            <a:avLst/>
          </a:prstGeom>
        </p:spPr>
      </p:pic>
      <p:sp>
        <p:nvSpPr>
          <p:cNvPr id="10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29614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공사유형간</a:t>
            </a:r>
            <a:r>
              <a:rPr lang="ko-KR" altLang="en-US" dirty="0" smtClean="0"/>
              <a:t> 지정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일반</a:t>
            </a:r>
            <a:r>
              <a:rPr lang="ko-KR" altLang="en-US" dirty="0" smtClean="0"/>
              <a:t>상품 </a:t>
            </a:r>
            <a:r>
              <a:rPr lang="ko-KR" altLang="en-US" dirty="0"/>
              <a:t>비중 격차가 크게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공사유형</a:t>
            </a:r>
            <a:r>
              <a:rPr lang="ko-KR" altLang="en-US" dirty="0" smtClean="0"/>
              <a:t> </a:t>
            </a:r>
            <a:r>
              <a:rPr lang="ko-KR" altLang="en-US" dirty="0"/>
              <a:t>중 </a:t>
            </a:r>
            <a:r>
              <a:rPr lang="ko-KR" altLang="en-US" dirty="0" err="1"/>
              <a:t>결측값</a:t>
            </a:r>
            <a:r>
              <a:rPr lang="en-US" altLang="ko-KR" dirty="0"/>
              <a:t>('Unknown')</a:t>
            </a:r>
            <a:r>
              <a:rPr lang="ko-KR" altLang="en-US" dirty="0"/>
              <a:t>이 </a:t>
            </a:r>
            <a:r>
              <a:rPr lang="ko-KR" altLang="en-US" dirty="0" smtClean="0"/>
              <a:t>많아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적은 </a:t>
            </a:r>
            <a:r>
              <a:rPr lang="ko-KR" altLang="en-US" dirty="0"/>
              <a:t>주문 수의 공사유형에서 정보를 </a:t>
            </a:r>
            <a:r>
              <a:rPr lang="ko-KR" altLang="en-US" dirty="0" smtClean="0"/>
              <a:t>확인하기는 </a:t>
            </a:r>
            <a:r>
              <a:rPr lang="ko-KR" altLang="en-US" dirty="0"/>
              <a:t>어렵다</a:t>
            </a:r>
            <a:r>
              <a:rPr lang="en-US" altLang="ko-KR" dirty="0" smtClean="0"/>
              <a:t>.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40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공사유형별</a:t>
            </a:r>
            <a:r>
              <a:rPr lang="ko-KR" altLang="en-US" dirty="0"/>
              <a:t> 노출 품목 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altLang="ko-KR" dirty="0" smtClean="0"/>
              <a:t>SKT </a:t>
            </a:r>
            <a:r>
              <a:rPr lang="en-US" altLang="ko-KR" dirty="0"/>
              <a:t>A</a:t>
            </a:r>
            <a:r>
              <a:rPr lang="ko-KR" altLang="en-US" dirty="0"/>
              <a:t>망 </a:t>
            </a:r>
            <a:r>
              <a:rPr lang="en-US" altLang="ko-KR" dirty="0" smtClean="0"/>
              <a:t>1</a:t>
            </a:r>
            <a:r>
              <a:rPr lang="ko-KR" altLang="en-US" dirty="0" smtClean="0"/>
              <a:t>군</a:t>
            </a:r>
            <a:r>
              <a:rPr lang="en-US" altLang="ko-KR" dirty="0" smtClean="0"/>
              <a:t>,2</a:t>
            </a:r>
            <a:r>
              <a:rPr lang="ko-KR" altLang="en-US" dirty="0" smtClean="0"/>
              <a:t>군 </a:t>
            </a:r>
            <a:r>
              <a:rPr lang="ko-KR" altLang="en-US" dirty="0" err="1"/>
              <a:t>사업유형에</a:t>
            </a:r>
            <a:r>
              <a:rPr lang="ko-KR" altLang="en-US" dirty="0"/>
              <a:t> 해당되는 </a:t>
            </a:r>
            <a:r>
              <a:rPr lang="ko-KR" altLang="en-US" dirty="0" err="1"/>
              <a:t>품목수가</a:t>
            </a:r>
            <a:r>
              <a:rPr lang="ko-KR" altLang="en-US" dirty="0"/>
              <a:t> 두드러지게 많다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검토결과 현재 상품 품목 수는 </a:t>
            </a:r>
            <a:r>
              <a:rPr lang="en-US" altLang="ko-KR" dirty="0"/>
              <a:t>1</a:t>
            </a:r>
            <a:r>
              <a:rPr lang="ko-KR" altLang="en-US" dirty="0" err="1"/>
              <a:t>회용성</a:t>
            </a:r>
            <a:r>
              <a:rPr lang="ko-KR" altLang="en-US" dirty="0"/>
              <a:t> 상품들</a:t>
            </a:r>
            <a:r>
              <a:rPr lang="en-US" altLang="ko-KR" dirty="0"/>
              <a:t>(</a:t>
            </a:r>
            <a:r>
              <a:rPr lang="ko-KR" altLang="en-US" dirty="0" err="1"/>
              <a:t>공사장마다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회성 주문제작되는 상품들</a:t>
            </a:r>
            <a:r>
              <a:rPr lang="en-US" altLang="ko-KR" dirty="0"/>
              <a:t>)</a:t>
            </a:r>
            <a:r>
              <a:rPr lang="ko-KR" altLang="en-US" dirty="0"/>
              <a:t>에 의해 과대 </a:t>
            </a:r>
            <a:r>
              <a:rPr lang="ko-KR" altLang="en-US" dirty="0" err="1" smtClean="0"/>
              <a:t>취합되있는</a:t>
            </a:r>
            <a:r>
              <a:rPr lang="ko-KR" altLang="en-US" dirty="0" smtClean="0"/>
              <a:t> 것으로 </a:t>
            </a:r>
            <a:r>
              <a:rPr lang="ko-KR" altLang="en-US" dirty="0"/>
              <a:t>판단됨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33" y="1772816"/>
            <a:ext cx="625873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공사유형별</a:t>
            </a:r>
            <a:r>
              <a:rPr lang="ko-KR" altLang="en-US" dirty="0"/>
              <a:t> </a:t>
            </a:r>
            <a:r>
              <a:rPr lang="ko-KR" altLang="en-US" dirty="0" err="1"/>
              <a:t>구매이력</a:t>
            </a:r>
            <a:r>
              <a:rPr lang="ko-KR" altLang="en-US" dirty="0"/>
              <a:t> </a:t>
            </a:r>
            <a:r>
              <a:rPr lang="ko-KR" altLang="en-US" dirty="0" smtClean="0"/>
              <a:t>있는 품목</a:t>
            </a:r>
            <a:r>
              <a:rPr lang="ko-KR" altLang="en-US" dirty="0" smtClean="0"/>
              <a:t> 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altLang="ko-KR" dirty="0"/>
              <a:t>SKT A</a:t>
            </a:r>
            <a:r>
              <a:rPr lang="ko-KR" altLang="en-US" dirty="0"/>
              <a:t>망 </a:t>
            </a:r>
            <a:r>
              <a:rPr lang="en-US" altLang="ko-KR" dirty="0"/>
              <a:t>1</a:t>
            </a:r>
            <a:r>
              <a:rPr lang="ko-KR" altLang="en-US" dirty="0"/>
              <a:t>군</a:t>
            </a:r>
            <a:r>
              <a:rPr lang="en-US" altLang="ko-KR" dirty="0"/>
              <a:t>,2</a:t>
            </a:r>
            <a:r>
              <a:rPr lang="ko-KR" altLang="en-US" dirty="0"/>
              <a:t>군 </a:t>
            </a:r>
            <a:r>
              <a:rPr lang="ko-KR" altLang="en-US" dirty="0" err="1"/>
              <a:t>사업유형에</a:t>
            </a:r>
            <a:r>
              <a:rPr lang="ko-KR" altLang="en-US" dirty="0"/>
              <a:t> 해당되는 </a:t>
            </a:r>
            <a:r>
              <a:rPr lang="ko-KR" altLang="en-US" dirty="0" err="1"/>
              <a:t>품목수가</a:t>
            </a:r>
            <a:r>
              <a:rPr lang="ko-KR" altLang="en-US" dirty="0"/>
              <a:t> 두드러지게 많다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검토결과 현재 상품 품목 수는 </a:t>
            </a:r>
            <a:r>
              <a:rPr lang="en-US" altLang="ko-KR" dirty="0"/>
              <a:t>1</a:t>
            </a:r>
            <a:r>
              <a:rPr lang="ko-KR" altLang="en-US" dirty="0" err="1"/>
              <a:t>회용성</a:t>
            </a:r>
            <a:r>
              <a:rPr lang="ko-KR" altLang="en-US" dirty="0"/>
              <a:t> 상품들</a:t>
            </a:r>
            <a:r>
              <a:rPr lang="en-US" altLang="ko-KR" dirty="0"/>
              <a:t>(</a:t>
            </a:r>
            <a:r>
              <a:rPr lang="ko-KR" altLang="en-US" dirty="0" err="1"/>
              <a:t>공사장마다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회성 주문제작되는 상품들</a:t>
            </a:r>
            <a:r>
              <a:rPr lang="en-US" altLang="ko-KR" dirty="0"/>
              <a:t>)</a:t>
            </a:r>
            <a:r>
              <a:rPr lang="ko-KR" altLang="en-US" dirty="0"/>
              <a:t>에 의해 과대 </a:t>
            </a:r>
            <a:r>
              <a:rPr lang="ko-KR" altLang="en-US" dirty="0" err="1"/>
              <a:t>취합되있는</a:t>
            </a:r>
            <a:r>
              <a:rPr lang="ko-KR" altLang="en-US" dirty="0"/>
              <a:t> 것으로 판단됨</a:t>
            </a:r>
            <a:r>
              <a:rPr lang="en-US" altLang="ko-KR" dirty="0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79" y="1700808"/>
            <a:ext cx="620764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2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공사유형별</a:t>
            </a:r>
            <a:r>
              <a:rPr lang="ko-KR" altLang="en-US" dirty="0"/>
              <a:t> </a:t>
            </a:r>
            <a:r>
              <a:rPr lang="ko-KR" altLang="en-US" dirty="0" err="1"/>
              <a:t>구매이력</a:t>
            </a:r>
            <a:r>
              <a:rPr lang="ko-KR" altLang="en-US" dirty="0"/>
              <a:t> 있는 </a:t>
            </a:r>
            <a:r>
              <a:rPr lang="ko-KR" altLang="en-US" dirty="0" smtClean="0"/>
              <a:t>품목 수 </a:t>
            </a:r>
            <a:r>
              <a:rPr lang="en-US" altLang="ko-KR" dirty="0" smtClean="0"/>
              <a:t>(2018</a:t>
            </a:r>
            <a:r>
              <a:rPr lang="ko-KR" altLang="en-US" dirty="0" smtClean="0"/>
              <a:t>년도 기준 적용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현재 정상상태인 상품들로 구성된 노출 품목 대비 </a:t>
            </a:r>
            <a:r>
              <a:rPr lang="en-US" altLang="ko-KR" dirty="0" smtClean="0"/>
              <a:t>2018</a:t>
            </a:r>
            <a:r>
              <a:rPr lang="ko-KR" altLang="en-US" dirty="0" smtClean="0"/>
              <a:t>년도에 실제 </a:t>
            </a:r>
            <a:r>
              <a:rPr lang="ko-KR" altLang="en-US" dirty="0" err="1" smtClean="0"/>
              <a:t>구매이력</a:t>
            </a:r>
            <a:r>
              <a:rPr lang="ko-KR" altLang="en-US" dirty="0" smtClean="0"/>
              <a:t> 있는 품목 수 비교</a:t>
            </a:r>
            <a:endParaRPr lang="en-US" altLang="ko-KR" dirty="0" smtClean="0"/>
          </a:p>
          <a:p>
            <a:pPr>
              <a:buFontTx/>
              <a:buChar char="-"/>
            </a:pPr>
            <a:endParaRPr lang="ko-KR" altLang="en-US" dirty="0"/>
          </a:p>
          <a:p>
            <a:pPr>
              <a:buFontTx/>
              <a:buChar char="-"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840301"/>
            <a:ext cx="4775109" cy="36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3" y="1844824"/>
            <a:ext cx="458971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사업장 테이블에 존재하지 않는 사업장 정보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주문데이터</a:t>
            </a:r>
            <a:r>
              <a:rPr lang="ko-KR" altLang="en-US" dirty="0" smtClean="0"/>
              <a:t> 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833126"/>
              </p:ext>
            </p:extLst>
          </p:nvPr>
        </p:nvGraphicFramePr>
        <p:xfrm>
          <a:off x="1928664" y="2204864"/>
          <a:ext cx="6120000" cy="4086966"/>
        </p:xfrm>
        <a:graphic>
          <a:graphicData uri="http://schemas.openxmlformats.org/drawingml/2006/table">
            <a:tbl>
              <a:tblPr/>
              <a:tblGrid>
                <a:gridCol w="1080000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11279885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</a:rPr>
                        <a:t>사업장 </a:t>
                      </a:r>
                      <a:r>
                        <a:rPr lang="en-US" sz="1200" b="1" dirty="0">
                          <a:effectLst/>
                        </a:rPr>
                        <a:t>ID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</a:rPr>
                        <a:t>거래내역테이블에 </a:t>
                      </a:r>
                      <a:r>
                        <a:rPr lang="ko-KR" altLang="en-US" sz="1200" b="1" dirty="0" err="1">
                          <a:effectLst/>
                        </a:rPr>
                        <a:t>존재사업장</a:t>
                      </a:r>
                      <a:r>
                        <a:rPr lang="en-US" altLang="ko-KR" sz="1200" b="1" dirty="0">
                          <a:effectLst/>
                        </a:rPr>
                        <a:t>YN</a:t>
                      </a:r>
                    </a:p>
                  </a:txBody>
                  <a:tcPr marL="28575" marR="28575" marT="19050" marB="1905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</a:rPr>
                        <a:t>사업장테이블에 </a:t>
                      </a:r>
                      <a:r>
                        <a:rPr lang="ko-KR" altLang="en-US" sz="1200" b="1" dirty="0" err="1">
                          <a:effectLst/>
                        </a:rPr>
                        <a:t>존재사업장</a:t>
                      </a:r>
                      <a:r>
                        <a:rPr lang="en-US" altLang="ko-KR" sz="1200" b="1" dirty="0">
                          <a:effectLst/>
                        </a:rPr>
                        <a:t>YN</a:t>
                      </a:r>
                    </a:p>
                  </a:txBody>
                  <a:tcPr marL="28575" marR="28575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304576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304582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304593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304608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854583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>
                          <a:effectLst/>
                        </a:rPr>
                        <a:t>304628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41348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>
                          <a:effectLst/>
                        </a:rPr>
                        <a:t>304630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281326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304639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94765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>
                          <a:effectLst/>
                        </a:rPr>
                        <a:t>304655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191325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304657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732092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304659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32120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304660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314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smtClean="0">
                          <a:effectLst/>
                        </a:rPr>
                        <a:t>…</a:t>
                      </a:r>
                      <a:endParaRPr lang="en-US" altLang="ko-KR" sz="1100" b="1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smtClean="0">
                          <a:effectLst/>
                        </a:rPr>
                        <a:t>…</a:t>
                      </a:r>
                      <a:endParaRPr lang="en-US" altLang="ko-KR" sz="1100" b="1" dirty="0">
                        <a:effectLst/>
                      </a:endParaRP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smtClean="0">
                          <a:effectLst/>
                        </a:rPr>
                        <a:t>…</a:t>
                      </a:r>
                      <a:endParaRPr lang="en-US" altLang="ko-KR" sz="1100" b="1" dirty="0">
                        <a:effectLst/>
                      </a:endParaRPr>
                    </a:p>
                  </a:txBody>
                  <a:tcPr marL="28575" marR="28575" marT="19050" marB="1905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</a:tbl>
          </a:graphicData>
        </a:graphic>
      </p:graphicFrame>
      <p:sp>
        <p:nvSpPr>
          <p:cNvPr id="22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29614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kern="0" dirty="0" smtClean="0">
                <a:solidFill>
                  <a:srgbClr val="333333"/>
                </a:solidFill>
                <a:latin typeface="+mn-ea"/>
              </a:rPr>
              <a:t>현재 </a:t>
            </a:r>
            <a:r>
              <a:rPr lang="ko-KR" altLang="en-US" kern="0" dirty="0">
                <a:solidFill>
                  <a:srgbClr val="333333"/>
                </a:solidFill>
                <a:latin typeface="+mn-ea"/>
              </a:rPr>
              <a:t>사업장테이블에는 존재하지 않는 사업장이 </a:t>
            </a:r>
            <a:r>
              <a:rPr lang="ko-KR" altLang="en-US" kern="0" dirty="0" err="1">
                <a:solidFill>
                  <a:srgbClr val="333333"/>
                </a:solidFill>
                <a:latin typeface="+mn-ea"/>
              </a:rPr>
              <a:t>주문정보에</a:t>
            </a:r>
            <a:r>
              <a:rPr lang="ko-KR" altLang="en-US" kern="0" dirty="0">
                <a:solidFill>
                  <a:srgbClr val="333333"/>
                </a:solidFill>
                <a:latin typeface="+mn-ea"/>
              </a:rPr>
              <a:t> 기록되어있는 </a:t>
            </a:r>
            <a:r>
              <a:rPr lang="ko-KR" altLang="en-US" kern="0" dirty="0" smtClean="0">
                <a:solidFill>
                  <a:srgbClr val="333333"/>
                </a:solidFill>
                <a:latin typeface="+mn-ea"/>
              </a:rPr>
              <a:t>경우가 존재함</a:t>
            </a:r>
            <a:r>
              <a:rPr lang="en-US" altLang="ko-KR" kern="0" dirty="0" smtClean="0">
                <a:solidFill>
                  <a:srgbClr val="333333"/>
                </a:solidFill>
                <a:latin typeface="+mn-ea"/>
              </a:rPr>
              <a:t>.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kern="0" dirty="0" smtClean="0">
                <a:solidFill>
                  <a:srgbClr val="333333"/>
                </a:solidFill>
                <a:latin typeface="+mn-ea"/>
              </a:rPr>
              <a:t>사업장테이블은 </a:t>
            </a:r>
            <a:r>
              <a:rPr lang="ko-KR" altLang="en-US" kern="0" dirty="0">
                <a:solidFill>
                  <a:srgbClr val="333333"/>
                </a:solidFill>
                <a:latin typeface="+mn-ea"/>
              </a:rPr>
              <a:t>사업장의 </a:t>
            </a:r>
            <a:r>
              <a:rPr lang="ko-KR" altLang="en-US" kern="0" dirty="0" smtClean="0">
                <a:solidFill>
                  <a:srgbClr val="333333"/>
                </a:solidFill>
                <a:latin typeface="+mn-ea"/>
              </a:rPr>
              <a:t>현재 시점만 반영되는 </a:t>
            </a:r>
            <a:r>
              <a:rPr lang="ko-KR" altLang="en-US" kern="0" dirty="0">
                <a:solidFill>
                  <a:srgbClr val="333333"/>
                </a:solidFill>
                <a:latin typeface="+mn-ea"/>
              </a:rPr>
              <a:t>현황 데이터라 </a:t>
            </a:r>
            <a:r>
              <a:rPr lang="ko-KR" altLang="en-US" kern="0" dirty="0" smtClean="0">
                <a:solidFill>
                  <a:srgbClr val="333333"/>
                </a:solidFill>
                <a:latin typeface="+mn-ea"/>
              </a:rPr>
              <a:t>사료됨</a:t>
            </a:r>
            <a:r>
              <a:rPr lang="en-US" altLang="ko-KR" kern="0" dirty="0" smtClean="0">
                <a:solidFill>
                  <a:srgbClr val="333333"/>
                </a:solidFill>
                <a:latin typeface="+mn-ea"/>
              </a:rPr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제공받은 데이터 안에 </a:t>
            </a:r>
            <a:r>
              <a:rPr lang="ko-KR" altLang="en-US" dirty="0" smtClean="0"/>
              <a:t>이 조건에 해당하는</a:t>
            </a:r>
            <a:r>
              <a:rPr lang="ko-KR" altLang="en-US" dirty="0" smtClean="0"/>
              <a:t> 사업장 숫자는 현재 </a:t>
            </a:r>
            <a:r>
              <a:rPr lang="en-US" altLang="ko-KR" dirty="0" smtClean="0"/>
              <a:t>654</a:t>
            </a:r>
            <a:r>
              <a:rPr lang="ko-KR" altLang="en-US" dirty="0" smtClean="0"/>
              <a:t>개가 있음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1928664" y="1753633"/>
            <a:ext cx="5313040" cy="35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공사유형정보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누락 사업장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59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지정상품 </a:t>
            </a:r>
            <a:r>
              <a:rPr lang="ko-KR" altLang="en-US" dirty="0"/>
              <a:t>수요예측을 위한 트렌드 분석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pPr marL="0" lvl="0" indent="0"/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앞서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통합한 데이터셋에서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새로운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 panose="020B0503020000020004" pitchFamily="50" charset="-127"/>
              </a:rPr>
              <a:t>필터링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요소 추가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2A70D607-C040-4B6A-9F9D-1721ED404DD9}"/>
              </a:ext>
            </a:extLst>
          </p:cNvPr>
          <p:cNvSpPr/>
          <p:nvPr/>
        </p:nvSpPr>
        <p:spPr bwMode="gray">
          <a:xfrm>
            <a:off x="297774" y="1917476"/>
            <a:ext cx="9334796" cy="235434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08000" rIns="36000" rtlCol="0" anchor="ctr"/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반영된</a:t>
            </a: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조건 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en-US" altLang="ko-KR" sz="1200" b="1" kern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-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지정상품을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대상으로 수요예측이 진행되기 때문에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지정상품만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endParaRPr lang="en-US" altLang="ko-KR" sz="1200" b="1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-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중 중카테고리가 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구조물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경우는 제외 요청</a:t>
            </a:r>
            <a:endParaRPr lang="en-US" altLang="ko-KR" sz="1200" b="1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중분류중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구조물은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철가류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 </a:t>
            </a:r>
            <a:r>
              <a:rPr lang="ko-KR" altLang="en-US" sz="1200" b="1" kern="0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사업장별로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주문하여 제작되는 상품이기 정확한 수요 및 납기일을 예측하기 어렵기 때문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구조물 중 앞으로 주문제작 상품에서 제외될 </a:t>
            </a: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예정인 “축전지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받침대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제외하지 않고 분석을 진행한다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endParaRPr lang="en-US" altLang="ko-KR" sz="1200" b="1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 </a:t>
            </a:r>
            <a:r>
              <a:rPr lang="ko-KR" altLang="en-US" sz="1200" b="1" kern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크기	</a:t>
            </a: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Rows : 498928 </a:t>
            </a: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Cols : 22 </a:t>
            </a: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Rows : </a:t>
            </a:r>
            <a:r>
              <a:rPr lang="en-US" altLang="ko-KR" sz="1200" b="1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247637 </a:t>
            </a: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Cols : 22 </a:t>
            </a:r>
            <a:r>
              <a:rPr lang="ko-KR" altLang="en-US" sz="1200" b="1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sz="1200" b="1" kern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FC7B336-3259-4C83-9C26-063E5A441EFD}"/>
              </a:ext>
            </a:extLst>
          </p:cNvPr>
          <p:cNvSpPr/>
          <p:nvPr/>
        </p:nvSpPr>
        <p:spPr bwMode="gray">
          <a:xfrm>
            <a:off x="297771" y="1175699"/>
            <a:ext cx="9334799" cy="648494"/>
          </a:xfrm>
          <a:prstGeom prst="rect">
            <a:avLst/>
          </a:prstGeom>
          <a:solidFill>
            <a:srgbClr val="558ED5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5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지정상품 수요예측 분석을 위한 </a:t>
            </a:r>
            <a:r>
              <a:rPr lang="ko-KR" altLang="en-US" sz="15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통합 </a:t>
            </a:r>
            <a:r>
              <a:rPr lang="ko-KR" altLang="en-US" sz="1500" b="1" kern="0" dirty="0" err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데이터셋</a:t>
            </a:r>
            <a:endParaRPr lang="ko-KR" altLang="en-US" sz="1500" b="1" kern="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22247"/>
              </p:ext>
            </p:extLst>
          </p:nvPr>
        </p:nvGraphicFramePr>
        <p:xfrm>
          <a:off x="297754" y="4365104"/>
          <a:ext cx="9334815" cy="1781318"/>
        </p:xfrm>
        <a:graphic>
          <a:graphicData uri="http://schemas.openxmlformats.org/drawingml/2006/table">
            <a:tbl>
              <a:tblPr/>
              <a:tblGrid>
                <a:gridCol w="622321">
                  <a:extLst>
                    <a:ext uri="{9D8B030D-6E8A-4147-A177-3AD203B41FA5}">
                      <a16:colId xmlns:a16="http://schemas.microsoft.com/office/drawing/2014/main" val="3850744761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2671459581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1149287433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771843950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1408078113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2333233458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2296806780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1356603139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399261620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1856736446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1588892641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469625029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579582664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325950998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404196211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OrderNum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SubOrderNum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CompanyID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BpID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OrderAmt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ProductCode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OrderTime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ShipDate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strike="noStrike" spc="0" baseline="0" dirty="0">
                          <a:effectLst/>
                        </a:rPr>
                        <a:t>...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Companynm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Bpnm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ConstructionType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BusinessType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OptionProductTF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Supplynm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07134"/>
                  </a:ext>
                </a:extLst>
              </a:tr>
              <a:tr h="4658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>
                          <a:effectLst/>
                        </a:rPr>
                        <a:t>GEN1401020001</a:t>
                      </a:r>
                    </a:p>
                  </a:txBody>
                  <a:tcPr marL="17630" marR="17630" marT="8815" marB="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1.0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GEN126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BUY0103847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100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6602300001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2014-01-02 08:19:04.760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2014-01-10 17:03:20.490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...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(</a:t>
                      </a:r>
                      <a:r>
                        <a:rPr lang="ko-KR" altLang="en-US" sz="500" dirty="0">
                          <a:effectLst/>
                        </a:rPr>
                        <a:t>주</a:t>
                      </a:r>
                      <a:r>
                        <a:rPr lang="en-US" altLang="ko-KR" sz="500" dirty="0">
                          <a:effectLst/>
                        </a:rPr>
                        <a:t>)</a:t>
                      </a:r>
                      <a:r>
                        <a:rPr lang="ko-KR" altLang="en-US" sz="500" dirty="0" err="1">
                          <a:effectLst/>
                        </a:rPr>
                        <a:t>클라우드정보통신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500">
                          <a:effectLst/>
                        </a:rPr>
                        <a:t>클라우드정보통신</a:t>
                      </a:r>
                      <a:r>
                        <a:rPr lang="en-US" altLang="ko-KR" sz="500">
                          <a:effectLst/>
                        </a:rPr>
                        <a:t>_</a:t>
                      </a:r>
                      <a:r>
                        <a:rPr lang="ko-KR" altLang="en-US" sz="500">
                          <a:effectLst/>
                        </a:rPr>
                        <a:t>안산</a:t>
                      </a:r>
                      <a:r>
                        <a:rPr lang="en-US" altLang="ko-KR" sz="500">
                          <a:effectLst/>
                        </a:rPr>
                        <a:t>Home</a:t>
                      </a:r>
                      <a:r>
                        <a:rPr lang="ko-KR" altLang="en-US" sz="500">
                          <a:effectLst/>
                        </a:rPr>
                        <a:t>고객센터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SKB </a:t>
                      </a:r>
                      <a:r>
                        <a:rPr lang="ko-KR" altLang="en-US" sz="500" dirty="0" err="1">
                          <a:effectLst/>
                        </a:rPr>
                        <a:t>개통공사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Unknown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0.0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500" dirty="0" err="1">
                          <a:effectLst/>
                        </a:rPr>
                        <a:t>유빈스</a:t>
                      </a:r>
                      <a:r>
                        <a:rPr lang="ko-KR" altLang="en-US" sz="500" dirty="0">
                          <a:effectLst/>
                        </a:rPr>
                        <a:t> 주식회사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448"/>
                  </a:ext>
                </a:extLst>
              </a:tr>
              <a:tr h="4658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GEN1401020001</a:t>
                      </a:r>
                    </a:p>
                  </a:txBody>
                  <a:tcPr marL="17630" marR="17630" marT="8815" marB="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2.0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GEN126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>
                          <a:effectLst/>
                        </a:rPr>
                        <a:t>BUY0103847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3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10000007695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2014-01-02 08:19:04.760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2014-01-02 11:21:05.203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...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(</a:t>
                      </a:r>
                      <a:r>
                        <a:rPr lang="ko-KR" altLang="en-US" sz="500" dirty="0">
                          <a:effectLst/>
                        </a:rPr>
                        <a:t>주</a:t>
                      </a:r>
                      <a:r>
                        <a:rPr lang="en-US" altLang="ko-KR" sz="500" dirty="0">
                          <a:effectLst/>
                        </a:rPr>
                        <a:t>)</a:t>
                      </a:r>
                      <a:r>
                        <a:rPr lang="ko-KR" altLang="en-US" sz="500" dirty="0" err="1">
                          <a:effectLst/>
                        </a:rPr>
                        <a:t>클라우드정보통신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500" dirty="0" err="1">
                          <a:effectLst/>
                        </a:rPr>
                        <a:t>클라우드정보통신</a:t>
                      </a:r>
                      <a:r>
                        <a:rPr lang="en-US" altLang="ko-KR" sz="500" dirty="0">
                          <a:effectLst/>
                        </a:rPr>
                        <a:t>_</a:t>
                      </a:r>
                      <a:r>
                        <a:rPr lang="ko-KR" altLang="en-US" sz="500" dirty="0">
                          <a:effectLst/>
                        </a:rPr>
                        <a:t>안산</a:t>
                      </a:r>
                      <a:r>
                        <a:rPr lang="en-US" altLang="ko-KR" sz="500" dirty="0">
                          <a:effectLst/>
                        </a:rPr>
                        <a:t>Home</a:t>
                      </a:r>
                      <a:r>
                        <a:rPr lang="ko-KR" altLang="en-US" sz="500" dirty="0">
                          <a:effectLst/>
                        </a:rPr>
                        <a:t>고객센터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SKB </a:t>
                      </a:r>
                      <a:r>
                        <a:rPr lang="ko-KR" altLang="en-US" sz="500" dirty="0" err="1">
                          <a:effectLst/>
                        </a:rPr>
                        <a:t>개통공사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Unknown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0.0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500" dirty="0" err="1">
                          <a:effectLst/>
                        </a:rPr>
                        <a:t>화정산업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227435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GEN1401020002</a:t>
                      </a:r>
                    </a:p>
                  </a:txBody>
                  <a:tcPr marL="17630" marR="17630" marT="8815" marB="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1.0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GEN055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BUY0103396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20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2800100866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2014-01-02 08:25:39.427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2014-01-02 15:46:16.130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...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(</a:t>
                      </a:r>
                      <a:r>
                        <a:rPr lang="ko-KR" altLang="en-US" sz="500" dirty="0">
                          <a:effectLst/>
                        </a:rPr>
                        <a:t>주</a:t>
                      </a:r>
                      <a:r>
                        <a:rPr lang="en-US" altLang="ko-KR" sz="500" dirty="0">
                          <a:effectLst/>
                        </a:rPr>
                        <a:t>)</a:t>
                      </a:r>
                      <a:r>
                        <a:rPr lang="ko-KR" altLang="en-US" sz="500" dirty="0" err="1">
                          <a:effectLst/>
                        </a:rPr>
                        <a:t>에스엔아이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500" dirty="0" err="1">
                          <a:effectLst/>
                        </a:rPr>
                        <a:t>에스엔아이</a:t>
                      </a:r>
                      <a:r>
                        <a:rPr lang="ko-KR" altLang="en-US" sz="500" dirty="0">
                          <a:effectLst/>
                        </a:rPr>
                        <a:t> </a:t>
                      </a:r>
                      <a:r>
                        <a:rPr lang="en-US" altLang="ko-KR" sz="500" dirty="0">
                          <a:effectLst/>
                        </a:rPr>
                        <a:t>SKT A</a:t>
                      </a:r>
                      <a:r>
                        <a:rPr lang="ko-KR" altLang="en-US" sz="500" dirty="0">
                          <a:effectLst/>
                        </a:rPr>
                        <a:t>망 </a:t>
                      </a:r>
                      <a:r>
                        <a:rPr lang="en-US" altLang="ko-KR" sz="500" dirty="0">
                          <a:effectLst/>
                        </a:rPr>
                        <a:t>2</a:t>
                      </a:r>
                      <a:r>
                        <a:rPr lang="ko-KR" altLang="en-US" sz="500" dirty="0">
                          <a:effectLst/>
                        </a:rPr>
                        <a:t>군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SKT A</a:t>
                      </a:r>
                      <a:r>
                        <a:rPr lang="ko-KR" altLang="en-US" sz="500" dirty="0">
                          <a:effectLst/>
                        </a:rPr>
                        <a:t>망 </a:t>
                      </a:r>
                      <a:r>
                        <a:rPr lang="en-US" altLang="ko-KR" sz="500" dirty="0">
                          <a:effectLst/>
                        </a:rPr>
                        <a:t>1</a:t>
                      </a:r>
                      <a:r>
                        <a:rPr lang="ko-KR" altLang="en-US" sz="500" dirty="0">
                          <a:effectLst/>
                        </a:rPr>
                        <a:t>군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Unknown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0.0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(</a:t>
                      </a:r>
                      <a:r>
                        <a:rPr lang="ko-KR" altLang="en-US" sz="500" dirty="0">
                          <a:effectLst/>
                        </a:rPr>
                        <a:t>주</a:t>
                      </a:r>
                      <a:r>
                        <a:rPr lang="en-US" altLang="ko-KR" sz="500" dirty="0">
                          <a:effectLst/>
                        </a:rPr>
                        <a:t>)</a:t>
                      </a:r>
                      <a:r>
                        <a:rPr lang="ko-KR" altLang="en-US" sz="500" dirty="0" err="1">
                          <a:effectLst/>
                        </a:rPr>
                        <a:t>티알에프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2292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818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90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지정상품별</a:t>
            </a:r>
            <a:r>
              <a:rPr lang="ko-KR" altLang="en-US" dirty="0" smtClean="0"/>
              <a:t> </a:t>
            </a:r>
            <a:r>
              <a:rPr lang="ko-KR" altLang="en-US" dirty="0" smtClean="0"/>
              <a:t>판매수량 </a:t>
            </a:r>
            <a:r>
              <a:rPr lang="en-US" altLang="ko-KR" dirty="0"/>
              <a:t>Top100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- Top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개가 광케이블</a:t>
            </a:r>
            <a:endParaRPr lang="ko-KR" altLang="en-US" dirty="0"/>
          </a:p>
        </p:txBody>
      </p:sp>
      <p:sp>
        <p:nvSpPr>
          <p:cNvPr id="3" name="AutoShape 2" descr="data:image/png;base64,iVBORw0KGgoAAAANSUhEUgAABK0AAAS1CAYAAABpvCgkAAAABHNCSVQICAgIfAhkiAAAAAlwSFlzAAALEgAACxIB0t1+/AAAADl0RVh0U29mdHdhcmUAbWF0cGxvdGxpYiB2ZXJzaW9uIDIuMi4yLCBodHRwOi8vbWF0cGxvdGxpYi5vcmcvhp/UCwAAIABJREFUeJzs3Xu85XO9x/HXGMYIFVMi3Uh90OhiOBWRRHW6nlzqdBORo45O5UipHELpQikqp3Jc0vW4hO6p3EqqUSfT5SMVySURQmaEff74/pZZs2evvW6/tfdvz7yej8d+rL3W7/ZdM/u23uvz/XxnjY2NIUmSJEmSJDXJKtM9AEmSJEmSJGk8QytJkiRJkiQ1jqGVJEmSJEmSGsfQSpIkSZIkSY2z6nQPQJIEEbEqsEN19+LMXDyF134asBbwy8y8fqqu24+IeAYwF/h5Zt403eMZpYjYDfhf4OrMfMw0D2eFFhGzgUdWd6/JzHunczySmiMiNgf2BW7NzMOm+NrrAlsCd2fmhVN5bUlqGkMrSWqGtYDvVJ9vBFw1hdf+DPAEYC/g5Cm87nKqEGFhdfdFmXlN9fkXgQ2BFwFf7XKO1wIfr3FYB2Tmp7rtFBGHAc8DTsrM/+6y7ycoL0iOzszTaxllFxGxGXBJzafdKTN/2uP1v0D5/xvGdzLzpUOeo91DgT9Un28A3FDjubUSiYiLgC1qPOWnMvOgHq/9L8BpNVzz0Zl5cw3nWU5EXAk8dsjTfDwz9+/hWusB2/d57h9n5h/HPbYx8GbgWuCwPs83rC0pfxPcDDxkiq8tSY1iaCVJM0xE/BRYMMChF2TmDjUPp26zgCdVn68+4DlWA9asZzgAzOlxv02ApwLn9bDv5tW+6w86qAHMBh5U8zn7+TtiDYb/f1ljyOPHe3Db5w/E0EqDW5t6v78e0Me+q1LPz7xZNZyjm5uBfiuJH0x/z++JlGrVfryGeoK/aVEFl2fVfNqHruiVzZJmBkMrSRpQRBzK4JUje2fm/w147N+BOyd4fA4lsPkHcPcE2+8a8Hp9iYiDgf/s87CXZOYP6rh+Zn6GUj3WGs9syouxezNzrNNxETGLEuyMrYjTxDJzEV1elLZNTQTYJTPrfhEEcEhmHtnPARFxIPChEYxlq7bPFwBXjOAaWglk5pMn2x4Rc4AbKcHWmZm562iGkZv2c0BErA9M5bTwPTNz0mrZ8SLiBODf+jjkT8Ck1a5tdgPm9TOeTiLi4cCHBzj0dZn59yEvfx/Qy++t2dVtL/t2/H0pSVPJ0EqSBrcRg1U8QXlXfiCZOeG0h4j4OPBG4LjM7Dc0qtOa9P8iYLVRDKTyPcpUkf2Y/IXMa4GTgEuBp41wPO0+GBHjA5xR/lt088a2z/ej/nfuG6MKM9u/Tw6IiC9l5n0jvOZVwKMHOHTS/mYR8UBgF8r01CcD61G+D/8CXA18G/hSZv6mhzEeCbxrgk33ALcAvwS+CXw6M//az5OIiP2AjwLPzMwf9XjME4H9gR0pU4RvBy6nTMPtWhlThUV7A68ENqX8u/wJ+DpwbGZe1eM4Xg98ivLcnz9ZAN7Ba1haifX8iHjUBNPRVIPq63y/XvatejrWElpRqjVf3ucx9wCvGPbCmXkOXV7XRcRbgI9Ud7fMzF/0e52IeB1wIvB9YOcV8Q0eSc1jaCVJgzsImKhi5HnAcZQ+GDt0OPZPIxjPvHG30+Uwlv932R74FmVqyCMmOGaiyrC63F7ddpu609p++6R7dffoiNihyz6taWlLWL5qbg36mxpUi4jYH3hWNaZ7gedExD5V5dqK6BhKwHMb5fluBRwFvH06B9WPqjpwf+C/mLjvzYbVxzbAIRFxEvC2zLx1gMutSukBtkP1cVBE7JGZX+thnJsAxwPP7eeC1dfkh1k2yJ1LCbB2jIiXAbtl5oQ/PyJiQ+Bsln9z4XGUXkV7RcTLMvNbXcaxGfAxSqXUHv0GVhGxMfDB6u4twDrAiRHx/Mz8Rz/n0rTYICLGT5N7WmZeOe6xa+i9+vrpwDuBmwYIQPtWVYEd3PbQMRHx3H5D+sz8n4jYGfhXys+dQ2scpiRNyNBKkgaUmTdSXsQsIyJafXHumeCP2lHarLodtPqrFpl5D+Xd4/tFxN1t26dsZcRKK4R6YJf9WtuHDa1eXX304pDMPL79gXFT9KZEROxLqYABOJAyBfVE4ISIuDszT53K8YxSRKxGea5voIRVe1Km1pxJCWLmAv9ZfR3XqlO1VEScTKn0+25m7tTLuSJideAUllZ2/AE4AfgG5cXzEuBhlMDqVcDzgX2Ap0XEP2dmt+B8malmEbEmpbr0RZTAfl3gzIh4dmZe3GGMG1NCwD3pvTdc69jdKeE/wBeAD1Cmb24IvAX492osx7JshWDr+LksDaxuBN5G+bdZQgndjq2ez5cjYkGXn9UnUMKy12fmX/p8HkGpdFsX+AGl4upHwE7AFyLiNZk5JVO3NbBVWP7NoOVeQ2XmnXRZKKQlIp5Sffr74YbW07U2onztrwdcSKn23An4bETs1Sn0ncSbKQH0wRFxemZeXuuAJWkcQytJqt8q425HLiIeRWk+CzA/IrZo/0OympbzyakaT8P8rbrttdLqb5Pu1d0vgJ912ed5lEBhWkXEOpTpIq+tHro/RKtCio8Ap0TEdsBBmXnL9Iy0HhGxJSWA2JoSzL02M79Sbdsd+CzwH5Rg5997XRlxmpzM0sDqOMr/z/hA+Krq4/MR8UJK+DMf+GZE/FM/fXSqF+SLgEURcToleFkXOD4intJeLRIR8ygh4HYs7aN2CaW6pKvqa+8T1d1PZWZ7P6Mrgf0j4k5KePZvEfGxCaY+vpkSWN0BbJeZ7f3KzomIhZRphusAh1OmD040lpdSKkV/0st0xLbjZlHCuo9RVof9EfDCzLw1InakTDPcFdg0IvZs+NfajBIRm1KCzV5MVPk73rXAY9ofqCHUbr25VEsvx4lUU6D3pQS+a1OqnV9GWQDkm5Sv+flVRe1Pej1vZt4YEe8Fjq4++qqglKR+GVpJUv1a4ceDJ92rXuP/QD8SeEnb/X8wcfN2KNPRRh2wtX7fzJ50r9GY6umB52bmuyfbISLOZxpDq6oH0t7AuynBw62UKpLTW/tk5nER8WtKOLIPsGtEfBA4sd9qk+kWEVtTvkf+lfK1/jPKNK9FrX0y86yI+CdKX7N/Ai6NiHOAjwPfG2Wvq35VfWX+tbr74V562GXmVyPiBZQeb0+gTLvrqe/PBOf6bUQcRWmO/yRgC0pY27IOJegBuI4yDeoHwG97vMS+lOmOt9B5UYdDgb0oUxb3rz6A+6vpDqzuHjUusGo9h2ur/l3HAC+LiLdm5p8nuE7re/k9vQy8Cqt2Bo6gfB1B6YX1H5m5pLr2LyNiAaVS7nnAjyPii8Axmbmwl+vMYOeW4rORegT9NW7vqs7Ky6pK8lnV3QmrFIc8/4MpgfaBlFVt7wAOAD5a/Rz7W0RsRXkj62WUr79zKBWo5/f4s+4TlND4ORHx9My8pO7nIUkthlaSVL9WGLF2RKydmcOGIJOKiPmUqTJQgojjgRdHxN6ZeSJAdXtih+MXUV7EjtI61e3ADeh7FRFfoFR4tLSm/e1WVTh00hrjnlV1RcuPM3OXOsfYZv9qqfJ2643iQhHxCOAZwD9TmnavVW06k/KC+trxx2TmeRHxBEolyn6Unk/viYjvAOdRmtb/tmnLolc9iOZTGuq/EHh8telmSpjw8YlehGbmryJiG0pIdyjwL9XHXyPiPOAy4FeZee7on8XEqkDm8OruZfTRgyszL4yIj1JewO4TER/IzD8MOJSvsnRFx61ZNrS6FzgfOBX4fGYuqfpa9aq1st7nMvOOiXbIzMVV0PMmytd0u2dSQq97aVtJdAKnVs9hNqVaZJlpsFWIuSVl6uXXO52kCoGfUp1jd0pQAKUq7D8y8xsTjP9G4J8j4lWU76tXAK+IiF9QpnJdAPwG+OMK0uz6esoUy2H0W+l5J0vD3W66VcfW6YWU30t/A7477Mmqn9GbUn7mPYMSGM8BFlPCpSMy84b2Y6pFFF4eEZ8G3ge8uPq4ISK+R6mM/B3wiw6/G+6KiP8B3kH5+8PQStLIGFpJUv22bPt8AeXF20hExNrA5yl/oJ5UNUldBfg08ImIuCYzvz2q6/fhUdXt7Ih4eGZeBxARJ1JW82qZtdyR/Xsope/NeGt0eHy8tVga6MCIQqRKVB8jFRFnAu1B3BjwNeD9nfoRtWTmbcCbI+IjlClXrwVeUH1ACb127XD4RI6IiCP62H8Qb6L0rGq5klJV8JnMnHT6ZxUQ/HdEnEIJEvamTGt7WfVxJDBtoRWlgqL1dXzIABUgR1OmQK5KebF54OS7d3RN2+fL9PupgrBnMYDqZ1pr9c7zuux+PuX/euOIWL/thflzqtvLq3BoQpl5U0T8klIptg3jQitKLzCAUzo1y46IXYHTxz18JWVq7ae7NVrPzM9V0y33ovTmemL18Xbgr5RKtl4X7oiIGHlT70Fk5nbd96rdPZnZU4+pKfa66vbz1bTbYW1BmfoL5Wf7z6v7p3aoHrxfZp4HnBdl8ZC9KSH9K6uP+4CnUqZHTuQkSmi1a0T8W03PRZKWY2glSTWqAqNt2h7akRGFVhHxAEpgsAXlj9T9ATLzM1Xj1XcCX6karX5pFGPow1PaPn8yZcoQlLCj27S9vvTayHqEHj9B9dR4rZXeDqIEjO1eTJk2VKc3UBr1Xw18BzgjM6/q5wTV/m+NiLdTKlmeRVmF7fU9nuJvlEqnYdzW435vpVR1/A745iBTrqr+UCcBJ0XEQynVC5tQppNNp+dXt9dQKnL6kpnXV5UUz2FpuDOI9sbqw/aBa7cpS6cRd/t/+3nb548DWqFVq3K0l//3n1N+hj5ugm2tYPacTgdn5hlVI/0tgIuAs4CL+lkRrpo2eAJl4YPNKJVjW1EqzXoJrJYw/PcWlJBCy3tYRIzvmfbPg1QpRsS2lO/hMeC/6xhcZn6xmpb6d+BH3YKqDuc4Hzi/quTclhIc3z5Zr7XMvCIirqBUsu5EWfhAkmpnaCVJ9Xomy/Yqai0LXauI2AA4g1IBcgXlD+j7mypn5rsi4i7KNKIvRsSzKY2aB1nqftixzqKEdy07sXSqza4su5z9KpQKoJls9+qjF3eN/z+JiJ6bY/eqehGzWdcdezvX3ZTg6zt9HrdHHdfv8VpLWFrNUMf5/kL5fmuCVsXKBf0EI+NcSgms5g8xhbn962n8C/phtKZy/oOl4XYnf6K8+J9FWRHtonHnuLqH67Uqxh7d/mBEPBx4LPDXzJx06lhm7tXDdXqSmb8Gft3nMeeyNAifdlUPubOm4FL3dFqRs2arsnxF7Or9nqT6XfiB6u4XMvPnk+3fj8z8Qve9ejrPPyhvtJ3f4yHfo3y/bY+hlaQRMbSSpHrtU91+mdII/XER8Zy6puhVf/S+irJc+zzgJ8ALJmqMnZlHVu8On0KphnlZROyemX2FDTXYBtiA8uLwkcC/RMR/ZuZYZi7TzyMiZvLvpW9TGpr34xfdd5GKqgqitdrZosn27aLVEH0WZfrrIKFVK4S8iXpXQGuFLzd3awidmXdHxB2UXnntU3pb5+g4NbBNq0JprXGPt6Z5u6pf/1ant6nYw+rW62u1iNht3GOrtH2sShnrAym/Tx8NXJuZB4075nqWrs7bMshKqm+nVDHdRZlWtyL4CaXf4VbTPRBJK66Z/OJAkholIjZm6RL0x1KawO5FqbSqq6/Ua1g6dezzwL6T9ZHIzNMj4meU1av+Dny/pnH0o7VC2QmUvkpbURoWf7OuC0TECdS8WlQHp2TmnhNtyMxTWb4njlSndds+/+sQ52mfZrkuZRplz6qFClrTQo/o1repT60ed3f1uP9iSmjV3huvn3MsHndMS6uZevY4DlWqPnk99yeMiGdQquTuzcw6X5s8APjfPo+5mjJtu919wy42US3w0Orl9/bMvGay/Xs859Pps+J1QPdkZqfVkFsrc040vVaSamFoJUn1aa1C9b3MvCQirqc0ct42Il6VmZ8b9gKZeWpEzAVuyMyOfVbGHfM74NkRsVqdy3b3IiI2pAR5/wBOpiy9vRXwNmoMrSgvPPtpArs65XfgPZR+MP1cZ9TOpDSNH7qhckSsx9IXFaP2xMz8Y3Xd9SnVCVNho1Z/rur5/n6Krrt56/lOofYpScN8fbRXqHT9mq4qPB9EaQq+ByWMn0WpKD1uiHFMpPUce/1ZdW/7bTXW1pTjXs5x77jbllZFW8f/44j4CrBDT6MczpGZeXTbdc8Dnj0F1z0kM4+cguvU7U8s2y+q9b1yX9vHvZTfS3dRqqZupvxf1/7zIyK2oCzesCrwpcys63tmNsuHraMwWUVb6/tj/YhYdar/xpC0cjC0kqQaRMSLgF0oL5LeCqVxdbVK2nuBYyPie5k59Av5zPzUgMd1qob4EmUqxygqCo6kvID8dGZeFxEnUSrPdoyI52bmt+q4SGa+BXhLr/u3VWZ9rlPl1HSppkTVFY6tQs2N7rtcq+U++gsRoVRFzKI8927Tftq1TyFbhal5Ede61lRrr65at+Ne3a3T9nmnBt6TrUR3L6Uh/buG6KvVSas6am6P+69R3d4JkJljEbGEEn71co5ljm/zwOp2sibzazE131/jn8dd9Pf9NYfyc7jfkP7uPvZtjMz8DUsrfKdVRGxOqYZaF/gZS1sIDK0hFW2tqs1ZlO+HKe+bKWnFZ2glSUOKiMdQVhkDeG9mtvcp+gBlKtz2wNkR8czM7HXay6DjeQRldaItKSX7D6a8kL+bUul0NaXR73mUlYaO6HCqYcexNaUq4w7gMIDMvD0iPkj5d/lYRDx51P8e0yEi9mH5VQH7dfWwTYYz8wb6e1HTXiF1fwXTANe9keV7BHW79lWUnjIvzcyBqvCGfL4bVMc3VmbeERG3U6bDDdNY/7HV7Z301vcJSnhzFfBd4JOZ+dvJdx/YHdXt2t12jIjZLP06a+8xdAdLexV10wqdxvcoalV8dQyQ+12ptK1CaqgKpsx8UZ/XPRJ4F6XK59WDXncYEXEZnf8/WqHc7Ii4cpLTfCMz31TvyDrLzK/Sx8+T8SLiuZQ3hR5EWaVyp8y8Y/KjZpz2399rYGglaQQMrSRpCBExj7Ic+jxK36plAqDMvDcidgF+BGxNCa5eOlkfqiHG8lhKGLQLk/+h/fTq9j3AlRFxaGZ+vuaxPAA4jVKN8q7MbF8F7Dhgb8qKQ8cAb6zz2g2xmMGXoF+N3l5sa+X0Q5YG4YPaprr90STTeTIzNx3iGoNqTTd6cEQ8MDMnq3TakDJFCpadBvtHys/kR/VwvdaqgeOn0bYqU+f0cA51tzG9VaU9dpJtGwwzgIjYFHgR8AxKz7INKBWeq1IC3Fso/d1+DnwLOK/bYgAdrjOHEhK+i/L1+VPguZk5TB+6pmqvApyRlXmSms/QSpIGFBEPowRVW1Be8Lw8M5eb1pSZN0fE8ynB1c7A+RHxisyc7B3lfseyHaVnxoMogckXga9SVhi7jtKEfTVK1dUmwHbAnpTg6HMR8YzMrCU8qqofTqvOfR7jet5k5l0R8RrKi+83RMSizPxEHdduG8NO9Nag9rUR8dpJtr80M7/S7/Uz8zTKv0HfIuKFlP/LFUpEHEAJAE7LzD9N93hmsG9TQquNI+JZmdnX4gpVn7kdq7vfqHtwNfh12+fzKT8nOplf3d7DsqHTr4GntG2fTGufX417vPXGQl8Vg9Ohquh5CvCzuqZc122SRt5dRcS7GfeGUJ/HPwL4OCWwan9D5xZKpeG9lCqhR1BCzB2BA4DfRcSbM/NrfVxrR+CjLP26Ogl4Y2ZORT9EIuJdlCrFz9T5N8Yk2r8/VrQqMkkNMR39GCRpxqtWAlpIWQb7OuBFmdmxLL6aSrMDcC2lEfnFEVHLi6HqPGdQAqufAZtl5l6ZeUYWt2fmvZm5ODNvyMyLM/MoyvSiQ6vTvCEi9qphLHOBz1JWCfwLsNdEPW8y88fAwdXd4yNi72Gv3cEYpedGvx99v7uurg4HjgIeM83jmOn+h6V9lo6IiH7/lnsH5U3LO4AT6xxYTa6k/EwFeFaXfVvh24XjQoELq9unR8TqdBARD6aEPVAqa9q1xvDILmNogpdSvrdeOt0DaZpqVd+FwIspU9feR6k0fEBmrpuZj8rMjTJzfcqU0ADeAPwfperrqxGxbw/XmRcRP6BMn51PCT3/LTNfN1WBVeVNwNuZup+zrQULbs7MfvqlSVLPrLSaQLXyzL8Ab8nMZ06y396U5edbNgE+lJkfHfEQJU2/1SjvZv4W2Dkzr+52QGZeXi1RfQ5wUI29LXYBHkqZzvKSXpfSrqY9HF6tbLQbpXHtSZMf1dXWlHez7wBeMFlFTWZ+qHoH/LnA+UNet5M/DtIXKiJ+Q3nxMpCI2J3yInIQDxj0ulrxZeatVV+4I4FtKVOQeqpCiYh/Bv69uvuByYL26VI1Uj+XslDCXhFx1ERTtKopWK3+TGeM2/xVSvC8FmX10lM7XO61lL+Fb2D5iq7WKnKb9P0k1CQfAdaj/K7efrK+dVWl9BXAFRHxKeB4SoD1kYg4IzM7TvmuKqq/RQnEzgH27/V38QzX+v6YqlVbJa2EDK0m9jXKO30bTrZTZp5I9S5l9cfTDxj+BZ+kGSAzL4iI7YHrq6bTvR53TUQsGKRPxiQ2qm7/MOAfyRdRQquNhx1IZl4UEU8FHpaZP+nhkLcAa3fpWzMTPYjJe7NoeT+hLFU/viG2lncUpcpoR0rwPBs4crLl5iPi1cBnKNOjLmLwUHUqHAu8nvI99HYmHusRwMMoFVHL/O2VmddGxJeAVwDvi4ivZ+ZN7ftUgfl/VXePmmBq98+q262GeSINcTXlb9RRrBDbk4i4lalbybRdq1n+B/tZaCEz74uIAylfhw+gBMTndDnm8Ij4Ro+/+6bDvZQKsI4/JwbQ+v5YWOM5JWkZhlYT27XqufL81gMRsQNwCKWh4m+AN4yb8rIX8L8r4AsvSR1k5v8NeFzdU8/un8YSEesO0Oz1SdXttXUMJjN/xfL9YTrtO8bkS8rPdJdm5tOmexAzQWbuPt1jmCmqF9S7AmdSptAdCuwaEZ+k9HK7ltICYn3gmZS/UbatDr+QUpG5XP+9psjM30TExyih9vuq/oHHA9dQQvq3AvtSpv++scMKpO8Cnkd5A/KHVQBxPuXf5dnAh4F1gUuAEyY4/nfAn4GHR8QmU9QfaCQy89MMv5ppXa5mkhUZu+jrd1Q1c6LVw2qQ37vLTW3vpsGBFZl5CfX3aGvNSLm45vNK0v0MrSYw/o+fiFgHeBvw/MxcEhEfAl4CfKXaPotSPtxxKqEkjdCZlBdgawFfiIiX9zrtp2pCvmd195TRDE9S3appgs+jvKF2AKWPzscnOeQuSgXTe2ZI75m3Ufrl7Aa8ufpodzfwpsw8e6KDM/MPVbB3BvA4YKL9LqUstrDcqmfVNMWvAa+j/M13zKBPRMvYLTN/OhUXqv4Pvwu8EHhbRJwzvuKuk+pv+/dRXistZvIFAVZK1aIOT6FUcDVxUQdJKwhDq95sC2wOfCsiANYErmrb/mzgh5l529QPTdLKruqlsQfwJeA5wG8i4gTg68CizPx7a9+qafMjKasH7sXSRsbnAB+b0oFLGkoVthwSEZ8A/pVSWRSUHndjlMUQEvgm8OXMvK7TuZqmmuq4e0S8AtiHsujFWpTK0u8Ax2XmL7uc4/sR8WRKqPcCSgh2J2V1wdOAEyebUgl8gRJavRZDq5nqAODpwKbAryPieMrvxsvHN0ivfj9uTHkTej+WTn17W69h10pmD0ol29cHqPCWpJ4ZWvVmNvCVzHxrh+17Af89heORpGVk5lkRsR2l0mIBZbrQoQARcRvwd0rz+AcCc9oOvRX4AKXfx4q4Yt4jI2KQFxsDL88+zlZVL5dBnZGZo1pZcbp8OyKG+Vp7c9VTcoWRmXuytOJxkOOvpzSc/kgNY3k38O5hzzPBea9k6VStfo77AiU8GvS6f6RMM3zLAId/l9LAe4uI2C4zLxp0HFNk76p32aB+mJnPqW00EzsrIoap9Duk+proSWb+NiK2pvydvjNwWPVB9bvhTsrUwTWAh7Dsa6NrgAMy8/Qhxjtdzo2IYaYAvzAzz++0MSJWpUzRhckrPCVpaIZWvbkU+FBEHFlVNGxEWdr1b1X58NNYdhVBSZpymXkpJSTZlrKC31aUaTHrUFZP+gelf9TVwC8p1QrnrOC9+FYB5k3j9WczXPPhNesaSIOsMeTxq9UyCqmLanrZEZTVBw+jVNY32aoM97f9VKxc+oghj+/752lm/gF4TrVS7osplVebUBr5P5zye+Iu4HrgD8DPKb8fv9mlEq/J5g55fLevoz2BxwCXZOa3hryWJE3K0KoHmXlDRLwb+E5E3A7cDryq2rw5ZcWuFbFCQdIMlJk/oKwUNeNULxD6rsaY4Dzn1XGeIa7/GcpKbTPNbZTqYYBap8NkZt0NgOvwV0oj89bn0nifA/4D2DEiXpyZk64g18UHKdMSL6tlZJXM3I8yna2xMrOu6tVhxnA5cPl0j2OUMnP9UV8jIh4IvIdSodZpFook1WbW2FjfC2NIkiRJK4WqL9allNUEt7CHqVZm1Sql+wEfysyDpns8klZ8q0z3ACYSEXtExI19HrN5RHwuIq6PiCURcW1E/NeoxihJkqQVX2b+nLJ64SOBk6Z5ONK0qVbk3A+4EHjnNA9H0kqiUZVWEbEAOIrSKPHOXqcSRMTOwFeA31NWz/oLsCGwWmYe3Ov1Fy5cuDqwNWVO+zDNCyVJkiRJklTMBjYAfrJgwYKeF+VoTE+riLgA2B64gTLXP3o87mHAlylh1b5DNkzcGmj6yjCSJEmSJEkz0XbAxb3u3JjQirKy1eHAMcDH6DG0Ag6mNE/dr4YVPq4HePzjH8+cOXO67StJkiRJkqQu7r77bq644gqocpdeNSm02jwzxwAiesurImI2ZRW/D2Xm3RExC3gwcNuAq/ndCzBnzhxWX331AQ6XJEmSJElSB321YmpMI/ZWYNWnJwMPAX4QEe8F/kapuro5Ij4QEU0K5SSj1A4yAAAgAElEQVRJkiRJktSjmR7qzK9u9wGeDrydEly9DDgImFdtkyRJkiRJ0gwy00Orh1a3zwC2zMzbq/unRcTpwN4R8eHM/FU/J120aFGdY5QkSZIkSVKfZnpoNbe6/VBbYNVyNLAr8Dygr9Bq/vz59rSSJEmSJEmqwZIlSwYqEGpMT6sB3Vnd/nqCba3HNpyisUiSJEmSJKkmMz20uqq6fegE21pVZIunZiiSJEmSJEmqy0wPrS4B7gOeNcG2rarb/5u64UiSJEmSJKkOMyq0iog5ETGvdT8zbwC+CbwuIjZu229V4FDgL8C5Uz5QSZIkSZIkDWVGhVbA2cA1EfHotscOAO4GfhgR746IfwcuBLYGXpeZd03DOCVJkiRJkjSEmRZaXQfcBNwfRGVmAtsAlwIHAh+khFg7ZeZXp2OQkiRJkiRJGs6ssbGx6R5DYyxcuPAxwB/mz5/P6quvPt3DkSRJkiRJmvGWLFnCokWLADZasGDBVb0eN9MqrSRJkiRJkrQSMLSSJEmSJElS4xhaSZIkSZIkqXEMrSRJkiRJktQ4hlaSJEmSJElqHEMrSZIkSZIkNY6hlSRJkiRJkhrH0EqSJEmSJEmNY2glSZIkSZKkxjG0kiRJkiRJUuMYWkmSJEmSJKlxDK0kSZIkSZLUOIZWE1iyZEnXfRYvXjwFI5EkSZIkSVo5rTrdA2ii1VdfnVmzZk26z9jY2BSNRpIkSZIkaeVjp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jQ2tImKPiLhxwGM3iYh7ImJR3eOSJEmSJEnS6K063QMYLyIWAEcBOwN3Dnia/wJm1zYoSZIkSZIkTalGVVpFxAXAT4EtgMsGPMcWwCuBv9Y4NEmSJEmSJE2hRoVWwHrA4UAAl/d7cETMAk4AvjzI8ZIkSZIkSWqGpk0P3DwzxwAiYpDjX0+p0tod+HyN45IkSZIkSdIUalSlVSuwGkREbAwcDRyWmdfVNypJkiRJkiRNtaZVWg0kIlYFPgf8DDh2qq67cOHCqbqUJEmSJEnSSmWFCK2AI4BNgSdl5n1TddEFCxZM1aUkSZIkSZJmpCVLlrBo0aK+j5vxoVVE7Aa8HfjXzPzjdI9HkiRJkiRJw5vRoVVEbAGcDJwFXBYRm7RtXgOYUz32t8y8cRqGKEmSJEmSpAHM6NAK2BVYE9il+pjIb4FTgD2naEySJEmSJEka0kwPrb4MdJoU+R5gbeAA4KqpGpAkSZIkSZKGN+NCq4iYA6ydmTdn5q+AX3XYb39gLDNPn9IBSpIkSZIkaWirTPcABnA2cE1EPHq6ByJJkiRJkqTRmImh1XXATcBd0z0QSZIkSZIkjUZjpwdm5p5M0Dw9M/fu8fgd6h2RJEmSJEmSpspMrLSSJEmSJEnSCs7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WXW6BzCRiNgDODoz1+th33WAg4FdgEcCtwHfAt6ZmdeMdKCSJEmSJEkaiUaFVhGxADgK2Bm4s8fDfgDMAz4L/B54ArAP8OyI2DIzbxjFWCVJkiRJkjQ6jQmtIuICYHvgBuAyIHo89BfAfpl5a9u5zgW+ARxYfUiSJEmSJGkGaVJPq/WAwylh1eV9HPeq9sAKIDO/Sam62qa+4UmSJEmSJGmqNKbSCtg8M8cAInotsoLMvLfDpluAsRrGJUmSJEmSpCnWmEqrVmBVh4hYk1KxdUVd55QkSZIkSdLUaUxoVbODgLWAk6d5HJIkSZIkSRpAk6YH1iIiXg8cApyUmReM8loLFy4c5eklSZIkSZJWWitMaBURc4CPAG8ETgX2HfU1FyxYMOpLSJIkSZIkzWhLlixh0aJFfR+3QoRWEbEhcBawBbB/Zn58mockSZIkSZKkIcz40CoiHgVcWN3dJjN/Np3jkSRJkiRJ0vBmfGgFfInSUP7pmXntdA9GkiRJkiRJw5tRoVXVt2rtzLy5ur8d8DTglQZWkiRJkiRJK44ZFVoBZwPPjIjNMvNqoNUJ/dERsWeHY76SmbdOyegkSZIkSZJUi5kWWl0H3ATcVd1/UHV71CTH/BQwtJIkSZIkSZpBZo2NjU33GBpj4cKFjwH+MH/+fObOnTvpvv67SZIkSZIkdbdkyRIWLVoEsNGCBQuu6vW4VUY2IkmSJEmSJGlA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oNafHixbXsI0mSJEmSpKVWne4BzHRz585l1qxZk+4zNjY2RaORJEmSJElaMVhpJUmSJEmSpMbpu9IqIjYBtge2BR4JzAPWBG4BbgZ+BVwAXJiZt9c3VEmSJEmSJK0seg6tImJX4C2UsGoJ8BPgakpIdQclvJoHvAQ4ELgzIk4GPpKZv6932JIkSZIkSVqRdQ2tImJj4GTgacDpwI7AJZm5ZJJj1gdeDLwJ2Cci3pWZH65lxJIkSZIkSVrh9VJp9Qvgq8BGmXltLyfNzBuATwGfioiXAMdHxKzMPGbwoUqSJEmSJGll0UtotUdmnjnoBTLz7Ig4H9h80HNIkiRJkiRp5dI1tBomsGo7x23AJcOeR5IkSZIkSSuHVaZ7AJIkSZIkSdJ4IwutIuIhEfG+UZ1fkiRJkiRJK66O0wMj4j5grM/zXZqZ21SfzwPeDrxzwLFJkiRJkiRpJTVZT6t3snxoNQt4E/Ar4LwJjulpdcFuImIP4OjMXK/H/TcHjgK2A1YDfgy8MzMvrWM8kiRJkiRJmlodQ6vMfP9Ej0fEy4GLMvMDdQ8mIhZQwqedgTt7PGY+pcn7dcD7KMHaG4ELImKbzLys7nFKkiRJkiRptLquHjhVIuICYHvgBuAyIHo89ATgJuCfqlUKiYjPAYuADwM71D5YSZIkSZIkjVSTVg9cDzicElZd3ssBEbEFsC3wgVZgBZCZ1wEnAs+MiEeMYKySJEmSJEkaoUlDq4jYNiIeM+7hX1Km4tVt88w8NDP/1scxO1W335hg23eq220m2CZJkiRJkqQG6zY98Fhgy4j4LXAKcHxmvnoUA8nMflcqBNgMuDMzr57olNXtYwcflSRJkiRJkqZDL9MDvwFcDBwM/D4iXjHaIfVlA+DPHbbdWN2uM0VjkSRJkiRJUk16acR+WWb+V0S8jdJz6rSI2DYz9x/x2HqxBrCkw7bW43NGdfGFCxeyYMGCnveVJEmSJElSb3pePTAzbwHeFBHfAz4XEWtl5p4jG1lv7qHzc2iFVXeN6uK9Blb97itJkiRJkrSiWLJkCYsWLer7uJ5Dq5bMPCsidgO+EhFXZuaRABHxXWDrtl1n9T2a/t0KrNth27zq9sYO2yVJkiRJktRQvfS0Wk5mfh14B3BoRDy1evjzwDFtH0dTphOO0m+BeRExUXAV1e2vRzyGvixevLiWfSRJkiRJklZkfVdatWTmhyNiF+DTEfGkzDyxxnH16qLq9jnAF8dt25nS1+riKR1RF3PnzmXWrMmL0MbGBllIUZIkSZIkacXRrdLqdibvCXUAMB94VW0jmkREzImIeW0PfR/4I3BwRMxt2+/hwL7AaZl5x1SMTZIkSZIkSfWZNLTKzB0z86hJtv8YOA/4R90D6+Bs4JqIeHR1/X8A+wNbAD+MiDdHxDuAHwF3AO+conFJkiRJkiSpRgP1tBrnhZn5pRrO04vrgJtoq/7KzHOBF1CCs/cDbwW+Bzw1M23CLkmSJEmSNAPNsn/SUgsXLnwM8If58+czd+7cSfdt/3frt0eVPa0kSZIkSdLKYsmSJSxatAhgowULFlzV63F1VFpJkiRJkiRJtepr9cCqwfmVwDaZ+fPRDEmSJEmSJEkru34rrWYBcwc4TpIkSZIkSepZx0qriHjUBA9vAIwB63fYviQz/1wdvwFwTGa+spaRSpIkSZIkaaUx2fTAqygB1XizgHM7HHMpsE31+QOBlwOGVpIkSZIkSerLZKHV7gOc7+ZBByJJkiRJkiS1dAytMvOMqRyIJEmSJEmS1GJDdUmSJEmSJDXOZNMDW83UV+tyjj9l5n31DUmSJEmSJEkru0lDK+BCYONJto9V2/9Y24gkSZIkSZK00usWWgGcApw9weMbA0fXOxxJkiRJkiSpt9BqUWYuF1pFxJNGMB5JkiRJkiTJRuySJEmSJElqnl4qrXoSEesDc9oe2rCuc0uSJEmSJGnlUltoBXwDeGLb/VmURu2SJEmSJElSX3oJrXoNng4EHjzEWCRJkiRJkiSgt9DqyIg4ZILHZ7ffyczv1jMkSZIkSZIkrey6hVYfA9btss+tNY1FkiRJkiRJArqEVpl53FQNRJIkSZIkSWpZZboHIEmSJEmSJI1naCVJkiRJkqTGMbSSJEmSJElS44wstIqItSJil1GdX5IkSZIkSSuujo3YI+JyYKzP8/1fZr6m+nxD4H+B2QOOTZIkSZIkSSupyVYPXMjyodWTKWHU1zoc87s6BiVJkiRJkqSVW8fQKjP3HP9YRBwKPDcz9xrloCRJkiRJkrRysxG7JEmSJEmSGqdraBUR20bERh22PTkiXjPRNkmSJEmSJGlQvVRaHQ/sXn1+I/D7tm3vAI6ICJutS5IkSZIkqTaTNWJfTmZ+EvgkQES8FHgZsGtm3juCsUmSJEmSJGklNVBPq4jYCTgNODYzz6p3SJIkSZIkSVrZday0iohZwKzq7ioRsQrwKGA/4ADgpMw8YPRDlCRJkiRJ0spmsumBd7O0EuuJwHvbth2cmR8c2agkSZIkSZK0UpsstDoAmA0cCPwCuAB4BLAL8LaI+F1mntHaOSLOANZoO37N+ocrSZIkSZKklUHHnlaZeVxmHgv8BTg/Mz+QmW8CHgucCnwxIt7Ydsja4z5WAX44spFLkiRJkiRphdXX6oEAmbkY+M+IuBL4WERcl5lfyczn1D88SZIkSZIkrYwGWj0QIDM/CXwcOCki1q9vSJIkSZIkSVrZ9RJa/RT4Y4dt7wRuBzatbUS63+LFi2vZR5IkSZIkaabpOj0wM18/yba/R8SCzPxLvcMSwNy5c5k1a9ak+4yNjU3RaCRJkiRJkqbOwNMDWwysJEmSJEmSVLeuoVVEHBsRawxzkYh4akS8cphzSJIkSZIkaeXRS6XVDsDlEbF7RPRVmRURD4+IjwDnA3f3PzxJkiRJkiStjLr2tAK2Ag4DTgOOjoj/Ab4P/CgzlwuiqpUEnwm8GNgN+B2wfWb+pK5BS5IkSZIkacXWSyP2e4B3R8TxwP7A64FDgbsj4s/ATcDfgXWBh1QfY8AlwKuAMzPzvtEMX5IkSZIkSSuiXiqtAMjMG4B3UwKsTYBtgUcC84A1gVuAm4FfARdl5m31D1eSJEmSJEkrg55Dq3aZeSVwZc1jkSRJkiRJkoDeGrFLkiRJkiRJU8rQSpIkSZIkSY1jaCVJkiRJkqTGMbSSJEmSJElS4xhaSZIkSZIkqXEMrSRJkiRJktQ4q073AMaLiL2ANwMB3AqcARycmbd3OW474BDgqcDdwELg0My8dLQjliRJkiRJUt0aVWkVEYcB/wNcARwAnA78G/CtiOgYsEXE84DvA48C3gt8EHgM8MOIeOFoRy1JkiRJkqS69VRpFRHnAt/NzGOr+58CfpyZn6lrIBGxKaVS6iOZeUDb478EPgm8Gji5w+HvA64Dtm5VZEXECcAvq21frWuckiRJkiRJGr1eK62eTKliatkMeHjNY3k9ZVrf4eMe/zRwA/CqSY7dDPh++xTC6vPvA4+reZySJEmSJEkasdqnB0bElhGx2QCH7gT8KDNvbX8wM++lhE/bRMSsDscuAua3b68+nw/8YoCxSJIkSZIkaRpN1ifqL8Dq1d01gTdGxD7V/QcAW0fEgdX9jYG/AmcDz6+O/3hm/kcvg4iIVSiN10/ssEtW11wfuH6C7QcC3wZOiYij2x57AiUMkyRJkiRJ0gwyWU+rjwKzezzP34G9gB2AvYF5wPsj4ozMvKCH49ehBGQ3dNh+Y9t+y4VWmXlBROwNfBZ4TdumV2fmxT09gwEsXLiQBQsW9Lwv0Nf+/Z5bkiRJkiRpRdExtMrMI/s5UUTsARyTmSdX97cE9gB6Ca3WqG6XdNjeenxOh2u/jLLq4DeAL1GmPb4cOCki7srMM3t5Dv3qNVTqd99Rn1uSJEmSJGmqLFmyhEWLFvV9XE+rB04kIp4M7JSZrel4/wS8tW2XrwHv6PF093QZTyusumuCcawPnAKcmpn7tG06KSJOBj4bERdn5o3jj5UkSZIkSVIzDdOIfT3g1QARsR4lWPpd2/YrgUf2eK7bqtt1O2yfV93+ZYJtrwHmsvyqgwCHUnph7dHjOCRJkiRJktQAkzVifxwwvlnSWGY+qPr8ekpjdIC1qtu/te17O6WBe1eZeVdE/Al4fKfhAH/OzL9OsO2xwL3AnybYdk217bG9jEOSJEmSJEnNMFml1SqUMOqY6uNUloZTUEKpVgXUfROcb5W2x3txEbBdRMxtfzAiZgM7Aud1OO4mSsP4jSbY9rhq2019jEOSJEmSJEnTrNv0wLHMfE9mvgc4bty2fwCrRMSqwC3ALOAhbdvnAbf2MZaTgQezbF8sgNcDGwInAETEnIiY17a91WT98IiY1XqwCruOqu6e3cc4JEmSJEmSNM0GbsROW3VVZt4WETcDTwS+Uz3+RJbtcTWpzPx2RJwBvLeamvjj6hz7Aidk5sXVrmcDz4yIzTLz6sy8LCLeT2n6vlFEnEUJ43YDtgI+lJk/HeJ5SpIkSZIkaYoN04h9/JTA7wGvA6gqnvYAzu/znK8E3gfsBBwL7AD8J/DGtn2uo0z3u38lwcw8GHgFpdrrMEoD9nuBV2fmQX2OQZIkSZIkSdNsmEqrltaUvOOACyLiAZRpfk8Adu/nRJn/z96dh1lSVocf/zYgNhBUQFTcNcoBBTdEDYLiGjVG4xI3jIKIC6JG3DdEXIian+AKigtqTFzALQkKMSKCyuKIC6IH44IosokgCjNs/fvj1KWr79y6y0z3zJ2Z7+d5+unue8+t+9b21lun3norrwbe0Px0xezb8fpngM9M8n2SJEmSJEmaTqvT06pnBqC5fe8A4P7A7YCnZea5izB9SZIkSZIkbWBG9bSa6f8/Iq7rCs7MI4AjVrtUkiRJkiRJ2qANS1pdBLx2yP89Kxa1RJIkSZIkSdrgdSatMvOPwDu6/pckSZIkSZKWymKMaSVJkiRJkiQtKpNWkiRJkiRJmjqrnLSKiBMi4jaLWRhJkiRJkiQJVq+n1cOBLRarIJIkSZIkSVLPkt0eGBF/FRFPWarpS5IkSZIkaf3V+fTAiDh9wMtzwOMy88K+2LP7Yh4DzAL/AXxuEcopSZIkSZKkDciwnlb3BS4CftH8/Kp57cYDYncAlgHfaP4eFCNJkiRJkiSNZdTtgQdm5tMz8+nAs4GZIbFvycwDRsRIkiRJkiRJI00yptXcar4vSZIkSZIkjWV1B2JvJ6rsYSVJkiRJkqRF0TkQ+5g+HhFXYi8rSZIkSZIkLaLV7Wl1o+ZHkiRJkiRJWjSrm7T6p8x8CN4aKEmSJEmSpEW0mGNaSZIkSZIkSYtiVNJqVFKqq4eVySxJkiRJkiStslEDsb81Ii5v/t6Y8ZNRr8JbBiVJkiRJkrSKhiWtzgbuNuC1qwfE/g64pvn7fOBRrb8lSZIkSZKkiXQmrTJzp3Enkpm3a/1929UtlCRJkiRJkjZsqzsQuyRJkiRJkrToVidpdRJw5WIVRJIkSZIkSeoZNRB7p8x8yGIWRJIkSZIkSerx9kBJkiRJkiRNHZNWkiRJkiRJmjomrSRJkiRJkjR1TFpJkiRJkiRp6pi0kiRJkiRJ0tQxaSVJkiRJkqSpY9JKkiRJkiRJU8ek1Xpi+fLlixIjSZIkSZI0DVYraRURt42IExarMFp1s7OzzMzMDP2ZnZ1d28WUJEmSJEkay+r2tNoCeNhiFESSJEmSJEnqWbLbAyNis4h40FJNX5IkSZIkSeuvTbreiIjbA8cMeGsOeHJmnjdi2rcHTgQ2XvXiSZIkSZIkaUPUmbQCNgPuC3y27/WnNO9JkiRJkiRJS2JY0gpgLjOf3n4hIp66hOWRJEmSJEmSlm5MK0mSJEmSJGlVmbSSJEmSJEnS1Bl1e+A4ZiLiR63/f5eZj16E6UqSJEmSJGkDtRhJK4DTWn9fskjTlCRJkiRJ0gZqMZJWc5m53yJMR5IkSZIkSQIc00qSJEmSJElTyKSVJEmSJEmSps6o2wNnIuKTfa/NDQqMiAcCD2y9tO3qFEySJEmSJEkbrmFJq+XAj4Cd+17/UfNev4cCB/W9dt2qF02SJEmSJEkbqs6kVWaeC9xr3All5luAtyxGoSRJkiRJkrRhc0wrSZIkSZIkTZ3VTVpdCXxrMQoiSZIkSZIk9YwaiH2ozDwPeMgilQWAiNgHeCkQwGXAscBrM/OKMT57N+D11PhaWwOXAB/KzEMWs4ySJEmSJElaWlN1e2BEHAx8DDgHOBA4Bng+cHxEDE2wRcQjgDOAewAfAF4CfBTYbAmLLEmSJEmSpCWwWj2tIuLGwH8CT8vMS1dzWjsAbwQOy8wDW6//BDgCeCZwdMdnbwl8Dvgs8LzMvHZ1yiJJkiRJkqS1a+KeVhHxgoj4x+bfTYCHAbOLUJb9gKuB/lv5jgIuAPYa8tnXApcCLzBhJUmSJEmStO7rTFpFxO0j4jsD3nog8KjW/zOLVJaHA6dm5mXtFzPzOuBEYLeIWOm7ImJjKqH1ocy8OiJmImKriJiqWx8lSZIkSZI0vmGJnc2A+7dfaJJGD2WRnxjYJJgCOLsjJIHNgVsNeO9ewM2Bb0fE24A/Ub2u/hAR7xg1FpYkSZIkSZKmz6QJnb8FbgJ8ZZHLsRVwY+o2wEEuasX9vu+9nZrfzwX+Bng1lbh6CvAqYJvmPUmSJEmSJK0jJk1aHQR8NDP/uMjl6D3hb0XH+73XNx3w3rbN792B+2TmFc3//xYRxwD7RsS7M7OrF9cqW7ZsGbvsssvYscBE8UsVK0mSJEmSNO3GTlpFxMuBuwFPXIJy9AZP7ypPL1l11YD3eoPAv6uVsOr5V+BJ1Bhci560GjdRNGnsUk570nJIkiRJkiStjhUrVnDWWWdN/LmxklYR8Urg7cCzM3PQLXxzE3/zQpc3v7fueH+b5vfFA977S/P7pwPe6712m1UslyRJkiRJktaCUUmrmYj4LXAL4BWZ+e8dcZ+JiK5b+07NzIOGfUlmXtV8z/YdIQFcmJmXDnjv183vbQe815u/5cO+f0OzfPlyZmdnVztGkiRJkiRpqQx7emDPFlRPqmuHxNxoyM/GY5blZGCPiFiQKYmIjaknFn6943PfBa4HHjLgvfs2v384Zhk2CLOzs8zMzAz9MWElSZIkSZLWplE9reaAWwFvBt4bEX/KzIrcuI4AACAASURBVE8NiHtyZp6/mmU5Gng68DLg0Nbr+1G39x0JEBGbAltm5h8AMvOCiPga8JyIOCwzf9nEbQK8ibql8D9Xs2ySJEmSJElag0aOaZWZK4DXRMS1wAci4qTM/M1iFyQzT4iIY4G3RcRdgdOBewDPA47MzFOa0C8DD46IHTPz3Oa1A4FTge9ExPuBPwJ7AbsCT8jMQQO4S5IkSZIkaUqNc3tgz0HAz6neS0vlGdSA7w8HDgf2BF4O7N+KOR+4hNaTBDMzgd2A04BXAO8ErgYenpn/tYTllSRJkiRJ0hIY6+mBAJl5fUS8AfhSRBzS6uW0aDLzauANzU9XzL4dr/8UePxil0mSJEmSJElr3iQ9rcjMr1I9nZ66NMWRJEmSJEmShietlgM/GvD6ccAjWv/PLWqJJEmSJEmStMHrvD2wuf3v3gPeOhU4q/X/zGIXSpIkSZIkSRu2sce06snMT7X+vQ44CVixaCWSJEmSJEnSBm/ipFVbZi4HHrJIZZEkSZIkSZKACQdilyRJkiRJktYEk1aSJEmSJEmaOiatJEmSJEmSNHVMWkmSJEmSJGnqmLSSJEmSJEnS1DFpJUmSJEmSpKlj0kqSJEmSJElTx6SVJEmSJEmSpo5JK0mSJEmSJE0dk1aSJEmSJEmaOiatJEmSJEmSNHVMWkmSJEmSJGnqmLSSJEmSJEnS1DFpJUmSJEmSpKlj0kqSJEmSJElTx6SVJEmSJEmSpo5JK0mSJEmSJE0dk1Yaavny5YsSI0mSJEmSNIlN1nYBNN1mZ2eZmZkZGjM3N7eGSiNJkiRJkjYU9rSSJEmSJEnS1DFpJUmSJEmSpKlj0kqSJEmSJElTx6SVJEmSJEmSpo5JK0mSJEmSJE0dk1aSJEmSJEmaOiattGiWL1++KDGSJEmSJEmbrO0CaP0xOzvLzMzM0Ji5ubk1VBpJkiRJkrQus6eVJEmSJEmSpo5JK0mSJEmSJE0dk1aSJEmSJEmaOiatJEmSJEmSNHVMWkmSJEmSJGnqmLSSJEmSJEnS1DFpJUmSJEmSpKlj0kqSJEmSJElTx6SVJEmSJEmSpo5JK0mSJEmSJE0dk1aSJEmSJEmaOiatJEmSJEmSNHVMWkmSJEmSJGnqmLSSJEmSJEnS1DFpJUmSJEmSpKlj0kqSJEmSJElTx6SVJEmSJEmSpo5JK601y5cvX5QYSZIkSZK0/tlkbRdAG67Z2VlmZmaGxszNza2h0kiSJEmSpGkydUmriNgHeCkQwGXAscBrM/OKCaZxF+BnwM8yc6clKagkSZIkSZKWzFTdHhgRBwMfA84BDgSOAZ4PHB8RkyTYDgI2XvQCSpIkSZIkaY2Ymp5WEbED8EbgsMw8sPX6T4AjgGcCR48xnZ2BZwCXLk1JJUmSJEmStNSmqafVfsDVwCF9rx8FXADsNWoCETEDHAl8DvjxYhdQkiRJkiRJa8Y0Ja0eDpyamZe1X8zM64ATgd2apNQw+wE7A69YmiJKkiRJkiRpTZiKpFVEbEQNvH52R0gCmwO3GjKNOwP/ChycmecveiElSZIkSZK0xkxF0grYCrgxdRvgIBe14lbSDNL+aeBM4PBFL50kSZIkSZLWqGkZiH2z5veKjvd7r2/a8f5bgB2Ae2bm9YtZsGGWLVvGLrvsMnYsMFH8+hwLky0LSZIkSZK0YZmWpNW1ze+u8vSSVVf1vxERTwZeDTwtM3+zBGXrNG7SZdLYpZz2uha7KvGSJEmSJGl6rFixgrPOOmviz01L0ury5vfWHe9v0/y+uP1iROwMHA18Efh+RNyl9fZmwKbNa3/KzIuQJEmSJEnSOmEqxrTKzKuA3wLbd4QEcGFmXtr3+pOALYAnAj/v+7kfcNfm73cuQbElSZIkSZK0RKalpxXAycCjI2I2M5f3XoyIjYGHAl8f8JnPAV39y94MbAkcCPx6cYsqSZIkSZKkpTRNSaujgacDLwMObb2+H3Ab4EiAiNgU2DIz/5CZZwNnD5pYRBwAzGXmMUtZaEmSJEmSJC2+qUlaZeYJEXEs8LaIuCtwOnAP4HnAkZl5ShP6ZeDBEbFjZp67loqrNWz58uXMzs6udowkSZIkSVo3TE3SqvEM4CDgWc3fvwReDry3FXM+cAkDniSo9dfs7CwzMzNDY+bm5tZQaSRJkiRJ0lKbqqRVZl4NvKH56YrZd8xp7blIxZIkSZIkSdIaNhVPD5QkSZIkSZLaTFpJkiRJkiRp6pi0kiRJkiRJ0tQxaSVJkiRJkqSpY9JKkiRJkiRJU8eklSRJkiRJkqaOSStJkiRJkiRNHZNWkiRJkiRJmjomrSRJkiRJkjR1TFpJkiRJkiRp6pi0kiRJkiRJ0tQxaSVJkiRJkqSpY9JKkiRJkiRJU8eklSRJkiRJkqaOSStJkiRJkiRNHZNWkiRJkiRJmjomrSRJkiRJkjR1TFpJkiRJkiRp6pi0kiRJkiRJ0tQxaSVJkiRJkqSpY9JKkiRJkiRJU8ekldY7y5cvX5QYSZIkSZK09myytgsgLbbZ2VlmZmaGxszNza2h0kiSJEmSpFVhTytJkiRJkiRNHZNWkiRJkiRJmjomrSRJkiRJkjR1TFpJkiRJkiRp6pi00gbNJw1KkiRJkjSdTFppg9Z70uCwn9nZWcAElyRJkiRJa9Ima7sA0rqil+AaZm5ubg2VRpIkSZKk9Zs9rSRJkiRJkjR1TFpJS8BbCSVJkiRJWj0mraQlMMlYWTA6gWWCS5IkSZK0oTFpJU2BUUmuSRJc48ZIkiRJkjTNHIhdWsc4ILwkSZIkaUNgTytJkiRJkiRNHZNWkiRJkiRJmjomrSRJkiRJkjR1TFpJkiRJkiRp6pi0kiRJkiRJ0tQxaSVJkiRJkqSpY9JKkiRJkiRJU8eklSRJkiRJkqaOSStJkiRJkiRNHZNWkiRJkiRJmjomrSRJkiRJkjR1TFpJkiRJkiRp6pi0kiRJkiRJ0tQxaSVJkiRJkqSpY9JKkiRJkiRJU8eklSRJkiRJkqbOJmu7AP0iYh/gpUAAlwHHAq/NzCuGfGYr4LXAE4HbAZcDxwOvy8zzlrzQkiRJkiRJWlRT1dMqIg4GPgacAxwIHAM8Hzg+IoYl2L4NPBv4EvAy4PPAU4DTIuJWS1lmSZIkSZIkLb6p6WkVETsAbwQOy8wDW6//BDgCeCZwdMfHfwS8IDMva33uP4GvAq9ofiRJkiRJkrSOmKaeVvsBVwOH9L1+FHABsNeQz+7VTlgBZObXgF8Cuy1mISVJkiRJkrT0pilp9XDg1AHJp+uAE4HdImJm0AebmEH+CMwtaiklSZIkSZK05KYiaRURG1EDr5/dEZLA5sDY41NFxBbNNM9Z7QJKkiRJkiRpjZqKpBWwFXBj6jbAQS5qxY3rVcBf0T0OliRJkiRJkqbUtAzEvlnze0XH+73XNx1nYhGxHzWo+8cz86TVLFunZcuWscsuu4wdC0wUvz7HgsuiFwvjLYtVWW7bb789W2655dC4K664gnPOsUOiJEmSJGm6zMzNrf0hnyLiVsDvgddn5tsHvP8C6gmCO2RmDpnOpsBhwP7AJ4F9M/PaccuxbNmyOwK/2mmnnZidnR0a215uMzMDh9oaGDtp/PocOy3lmIbYUfFrarlJkiRJkrTYVqxYwVlnnQVwp1122eXX435uWnpaXd783rrj/W2a3xd3TSAibgN8EdgZOCAzP7B4xZPWf8uXLx+ZrB0nRpIkSZKkxTAVSavMvCoifgts3xESwIWZeenANyNuD3yr+Xe3zDxzCYoprddmZ2ftlSVJkiRJmhrTMhA7wMnAHhGxoBtHRGwMPBT4+pDPfpaalweasJKW3vLly8eOmSRWkiRJkqSeaUpaHQ3cDHhZ3+v7AbcBjoQatyoiercLEhF7AA8AXp2Zv1szRZU2bL1eWcN+ercRThIrSZIkSVLPVNweCJCZJ0TEscDbIuKuwOnAPYDnAUdm5ilN6JeBB0fEjpl5LtB7lNodImLvjsl/KTMvW8LiS5IkSZIkaRFNTdKq8QzgIOBZzd+/BF4OvLcVcz5wCXBV8/9Nm9+HDpnu9wCTVpIkSZIkSeuIGQdWnrds2bI7Ar/aaaedRt6u1F5ukw5ePUn8+hw7LeWYhthR8RvSchv1hEKfYChJkiRJ65YVK1Zw1llnAdxpl112+fW4n5u2nlaSNnCjnmJool2SJEmSNgzTNBC7JEmSJEmSBJi0krQOW758+dgxk8RKkiRJktY+bw+UtM4adSshzN9OOEmsJEmSJGnts6eVJEmSJEmSpo5JK0nq462EkiRJkrT2mbSSpD69WwmH/czOzgImuCRJkiRpqTimlSStBsfKkiRJkqSlYU8rSVpD7JUlSZIkSeMzaSVJa4i3HUqSJEnS+Lw9UJKmkLcdSpIkSdrQ2dNKkiRJkiRJU8eklSRJkiRJkqaOSStJWg9MMgaW42VJkiRJWhc4ppUkrQcmGQPL8bIkSZIkrQvsaSVJ6rRUPbjs7SVJkiRpFHtaSZI6LVUPLnt7SZIkSRrFnlaSpKk2aa8se3FJkiRJ6wd7WkmSptqkvbLsxSVJkiStH+xpJUmSJEmSpKlj0kqStMFy8HhJkiRpepm0kiRtsHq3Eg77mZ2dnTjWZJgkSZK0+hzTSpKkRbZUT1Jcvnz5DYmxLuPESJIkSesCe1pJkrSOmKS3F4zuoWUPLkmSJE0ze1pJkrSeGtWLy6coSpIkaZrZ00qSJDkOlyRJkqaOPa0kSZLjcEmSJGnq2NNKkiQtGZ+6KEmSpFVl0kqSJE2FSRJcSzko/VIlz6YhVpIkaV3i7YGSJGm9N8mg9Et1q+Q0xHq7piRJWpfY00qSJGkDsdg91Nox0xArSZLWL/a0kiRJ0kDT0DvMnmSSJG24TFpJkiRpvTBJgkuSJE0/bw+UJEnSBsfbDiVJmn72tJIkSdIGx15ZkiRNP3taSZIkSSPYM0uSpDXPnlaSJEnSCPbMkiRpzbOnlSRJkrSIJumVta7FSpK0JtnTSpIkSVpEk/TKWtdioRJYs7OznbGj3pckaVz2tJIkSZI0tl6Sq+unnbCyx5ckaXXY00qSJEnSkliqHl/j9Oayx5ckrftMWkmSJElapzgwviRtGLw9UJIkSdJ6y9sOJWndZdJKkiRJ0npr1Bhc7XG4Jk1wjYqfJLYdsz7HStIkvD1QkiRJkpj8tsNR8ZPEtuPX51hwTDJJ47OnlSRJkiRpjVnK3m+S1i8mrSRJkiRJU2mpElwmw6R1g0krSZIkSdI6b5IEl8kwad1g0kqSJEmSpA5LlQwDE2LSKCatJEmSJElaC9a13mFLmWSbhqdxavr49EBJkiRJktYj0/CkyHXxaZw+2XL62NNKkiRJkiRt8KahN5sWmrqeVhGxD/BSIIDLgGOB12bmFSM+dzfgUGAP4EbA6cDrMvO0pS2xJEmSJEnakCxlr7NRvbna70/SO2xtxq5YsWLo+12mqqdVRBwMfAw4BzgQOAZ4PnB8RHQm2CJiJ+A0YAfg7cAhwJ2BkyLiPktcbEmSJEmSpEUxqsdXO0G0VOOiLXbsjW9841VaFlPT0yoidgDeCByWmQe2Xv8JcATwTODojo8fCVwC3C8zL28+92ngLODdwJ5LVnBJkiRJkiQtumnqabUfcDXVS6rtKOACYK9BH4qInYEHAu/oJawAMvN84KPAgyPitktSYkmSJEmSJC2JaUpaPRw4NTMva7+YmdcBJwK7RcSgm0Af3vz+6oD3/qf5vduilVKSJEmSJElLbiqSVhGxETXw+tkdIQlsDtxqwHs7An/JzHM7Pgfw16tdSEmSJEmSJK0x0zKm1VbAjanbAAe5qBX3+773tgMuHONz49gY4Oqrr2a77bYbGtge+X6S2Enj1+fYaSnHNMSOit+Qltuo+A1pWbg/uSxWN3ZU/Ia03EbFb0jLwv3JZbG6saPiN6TlNip+Q1oW7k8ui9WNHRW/IS23UfHr4rK4+uqre39uPDSwz0z7sYprSzPm1HnAqzPznQPefw41PtW9M/MHfe99Hbh1Zt5twOc2Aq4D3pOZ/zyqHMuWLdsdOHnV5kKSJEmSJElD7LHLLrucMm7wtPS0urb53VWeTZvfV3V8dlU+N8gZwB5Ub67rxvyMJEmSJEmSum1M3Sl3xiQfmpakVe+pf1t3vL9N8/viAe9dNsbnLup4f4FddtllBTB2xk+SJEmSJElj+cWkH5iKgdgz8yrgt8D2HSEBXJiZlw547+fANhExKHEVze+frn4pJUmSJEmStKZMRdKqcTKwR0TMtl+MiI2BhwJfH/I5gEcOeO8RgL2nJEmSJEmS1jHTlLQ6GrgZ8LK+1/cDbgMcCRARm0bENq33TwR+A7y2nfCKiFsDzwP+LTP/vITlliRJkiRJ0iKbiqcH9kTEMcATqQTW6cA9qMTTUZn5wibmq8CDgR0z89zmtb8Hvgz8APgEsBmwPzAH7JqZY41pJUmSJEmSpOkwTT2tAJ4BvB14OHA4sCfwcioB1XM+cAmtJwJm5n8CfwdcA/wL1VvrG8D9TVhJkiRJkiSte6aqp5UkSZIkSZIE09fTSpIkSZIkSTJpJUmSJEmSpOmzydouwDRqnkK4K3A7YBtgC+CPwB+AszPz7FWJnbAMdwYe2DVd4JTM/NOksasYvwlwi/7YzLxkQLmXJHZcq7M+ImLLXnxmrljVMqzOdCNisyb2ssy8tiNm0ZfbpGWYpByTbm9Lbdz5a2In2iZGxU9DfdHET7wNTbLcJij37TrKnJl5RV/sRsDNB5T5sgHTnaQeGmu6S7XuJhERmwMPYPi6/lZmntX6zETrOiJOAPbJzN+NKMvY625a5m/C7W2txy5xOdb6cX1Vj2WtevZlwLOpB/P8cdhnms9tD3wX2LsZC3VQzEbAZpn5l1HTG/Fda+S4t5jtlmk5Pi2miHgKcFrvwU1jxB8MnJiZJy1yOR7TTPeqkcErf3YT4H7AdzNzru+9VZ7umN+9OXAM8JrM/NEY8RNtQ5Mc15fSBO3ZWwMXZOb1E05/0rbk7YCbAL/NzMsn+a7m8/cDfpGZf5j0s61prFbdEhF3A86ZpL0YEc8DvpeZ35/wu2aA7TLz/AmLOWq6twZuy8rb8jmZeeUqTnOqzokW27htyFXhmFaNiLgx8ExgH+C+wKbNW38C/gxsDcxSTyT8A/B/1FMKdxwj9njg8Mxc1lTQ2wPbUknDmVYxtgL+AXhUM41rgYuaafyZ2ri3oSr464DfUxv7zcaIXQacB/wNsN0Y8T8AzqUq8V1b8zjTzBfUgPgnA98DbkrthIsZexzw6TESPZOuu+OBo6j18KCmLLdlYRL3KpoTJOC4zPzGsDK0ynIT4CljTvcb1PLtxd4OuHEr9opW7A+BuzexYy+3EdsbzXJ5cPP+qDIcRz0IYe8xynF68/99GG97OxX4X6r359ATVuBrzfc8aETsSdR2/6gxl/E3qfU11jZBbcvjrOtvN/P/N4y/fR7TzNOw+fsh9YTVvcZcxpPs0/9LPdhitzGW23GZ+S3GFBEPo/bVBwG3YeVtkqa8PwS+A1xNbUf3b5ZTf5kvYL5u2RrYfYz5Ox3Yspm3YdP9NrWedgR2YYK6ftzlATc03Iftp3cFnkQts02B31Lrsn9d7whs3pT97Obv+4xYFgvq2Yi4HtghM88ZUM5J1t1xwBHUdjtqX/0dlax6whLM36+asu4+Rpl707zfWow9Dvgx8HjGW86TTPu7zd/3Ye0d1ydtA3yFahcNqmc3aubn+4xxrI6Il1BthV9l5lP73tsZ+FfqAUCbUNvnfwBvoPb3hzF6Oz6TWgf/wPjHvc9Qx4pRx7JvNcto3PbFWO2WVWw/jazjIuJWwIua6Y67LA4HvkC1he9Hd30IQGZ+bIz5u446gfrkqNgm/kzgiMz88Jjxd2G8tshXqOTqSvXqGN9xS6rttVX/yWwzf6s03TG/+6bUvDy8a3tahW3oFOBi6rg26rh+HPCZzLx6UWeMG9bd3kzQrgauZMTyHuM84DrgHKotu2A/jYhHAO8H7tK8dH0T96LM/M0E8zbpdj/JuctxwG8Yvd2/HLhvZp45Qbkn2v9an+vcRyYVEQ9mvp1zBwbXP9dQ9f1x1PHnHow+NtyRasdNVB/2J6qnSURcDdw9M3/eeq2zDbm6TFoBEfFc6qmFvSsK36R2zHMz87pW3OZUA+YlVMJqI+AnwAuoKyD9sfekGkCPpU5YvwPcCbgVK+8E7f/ngIcCp2bm8r6ybkI1rF4ErKAq+98Be2XmKQPm7bbA+4DHNeW9BHgjcHT/tJv4BwGHAfduynR58/lvsvLO9QjqhHlbqmL9AXWS8qvVjL0nlUjZnTpAHA68MzOvjYhbsDDrvRuwL3VCPWrd3ZN6yuRzqErjeurk9X8YfILUK8f21Ho+NDP/vVkH92Zh5XQt8LfU+t64me63OqZ7f+DvqYbZHPBz4NiO2AdTSZfNqZP37wKfHFHe3nL7FPCPdJ/ItF/79pDy3pN6ouftm9iLqYp6UPy2wIHNcoA60P078M+DrlxHxB2Bt1KN/C2oA8H/UAeBQeV4EPMNnKuB0zrKfB/gr5u466gDRtd6vj+1XdyUWh8/pXt93JPaN+9CbT/XUuuka9k9lTqQbQxcBnwWeCfd2+eLqG3jJs30v0c1btrTvXlThq2b8p5B7SNfXIR9+m+Af6IO1DTz9B/ArzuWxYOBO1MnxIdm5uf6v79VjocD7wbuRjVavzlkuT0KeDF1kIe6SPB+4GcDYh8OPL1ZLtdT6/qIjjI/jGpc36KJ/RHwIQbXQ88BHgPcCFhOnXS8njrhHVXXfx3YLzPPjYjbM7wxcwHwX4y3n+4DfDMzf92xjHdu5n03atu4BvgI8MUB8zewnqX2qwUNjgnXXW+6T2r+n2mW3xkD4m9FrZMtqfXxDeCQzDx5EebvidT+91dN3MnAoQxe13tRx/HePnUmcDC1ftZU7D2pJyj/LbXN/R74BN311iTTfgxwAPP79TnAexm8Py3VcX3SNsAjqG1zE+br2ZP6lsUXmtfOZ8Cxmj7NidxXgbtmZrRe35E6ltwI+DJ1ge9e1Lb5e2r7uT11ojZou785tb3duZnkz5vl+5GOOnk74FWt5TFH1aFndSyLuzbLAOp4dlpHOTrbLf1laMoxtO0bEc9qQjdt5n+HZrncpZn2x5jvdXBq0xv3DdTJ752otunHm+mu1J5tLYs9qbrzyc1nbtGUCToSVs0yO7rjvbZ9mnk6JTNfPyp4nJPmplfHE4F/pur2FQyu39rrbwb4N+BNmfnLMcrd/r5bUtvhzQYkrVb5BDEitqCW+05UHTxoyJgbAc+nI2k14fnT3wMHURcfZpp5ei9Vd/2B2s62ouq0u1PH0l2p5XlE8zOqh9MW1H57L6oNuFUz3auoJMFPqfrvScCjqQskN5SZ0cfJm1Mn6T8dsCxuQZ1fPZuqt7rOA/6j+c5b09pPqbrwJCrZd3xT3rtQx4Q/APs177X9PjN/3myT+1LtvGXUcXHvUUmrCcrcWxZ/R7VVoOrFU4fEbg/8haoDDhtnu1/NpNXAfWRAbFdvwFsBT2vK/V2Gbxf3odbH/ajldiW1zn7ByseGxzF//nQ2tc1/Ysz68JfU/rcdw/fTucx8aWs6m1Btn4HDQGXmpd1LaKUybQJsnvN3d92I2reuA5LaT7+fmdc07w+skyLiRr2YVbXBJ60i4qvUSes7gA8P62LeH0tVJq+jTiD/MTNPGPLZXalK5B7Am6lKq7fBfpXaad5JJQOu7+rKHBE/pDbE11EHiFtQjZ8XAM/uP2nsiz8FeMWQ2Fc3ZTuROsn9cde0+2I/RB2UX0wlNJ7ed8IzdmxfeW4KPI/K1m9C9e7o7fgzzDdm5qgTre81y+/DHbciPBX4AHAh8CWqAtiT0etue6pxsg9VEW1OJS2hGivXUBVJryznN+V4T2b+pG9aTwY+yPxV3O2oE5VvUCe5F7Vi28vtWKqSfSZ11eX5XbdQtJbba6lEzIupnjO97e3RVKLocupgckxm/mzI/PfKcTq1DvbsKkPf9nYC8Fy6t4vdqEbn1tT+9MVmWQza3u7cxD6A2o43o67oHQG8ql35t5bxn6jG/T2pCvb1mfnuvvK2t4nPUQexpw+Zv178H6nGzn0ZsO6a2HZ98b/U9vOsQfF983cM1XB5DAO2z9Yyfge1DxxA1UWD5m+Sfbq9bX6ISg6+gNH76d2Al1Lb5knUvnVPFjYItqUaBGdSyafPdt3OEBEvp7bPU6hEyuZNmW8JPDkzT++Yv6OAaJbH74BnZOb/dUz3Q9RJVde22V53n6W2iYHTHVD+XankwcOoRGXvJP0SVm743Kx5b6b5rk8wv59C7XPnAW8BftB1XBiwLA6jGlvPbz77il4jsDlBfz/VqP9Fs0yitSzuTavBERHfpbbLq4CDMvNfu8rQxLe35dOa+d+cvnXXxJ5PNdTfSm0vL2b8bXng/DWxR1JX0D9OHXcfSve6bse+B9iZ7u1tSWIHxP+M2p/GiR1VjvZyO5xKiI8Tu2jH9UnbAK169mLqhO7+1Alc/3RXAAdk5lHN/9tTdVFXPXs9dTHnCZl5k9brX6RODHfP5raU5vh0DHWM/hZVX/6aAVp18uupff7FwCMZfHzqr+uPoer5/RjcLnsqVS+voOqKbRiwfwwoU29Z7EMl8H9HrfNenbxp8/PDpjxf7u/J0Syvtjnm213t9tdHMvN5EXFiMy/XUCdLJ2bmI4aVs+/7tqMucu1JbaPvpdp1w+xIHYv/TNU1/W5BtQXOp9pcUBfF9qLqvdtT9dNfqLo2qG3t4r7pLKMuWJ9AJTHmqGPDh6mL1jfcEdD06Gv3UtkSeBN1DNiKah/2bj/8BbW87kadpK6gjrtXAB/LzEe2epG8hjpRvGdr2v9EHXPPo06uez6YmcsjYndqWV4JvLmXbImIe1DtnFvSnRjsmWvm8+d9r+9HEbhGtQAAIABJREFUJcK/QZ3k/zYzPzFoAn3H38Oo5bvg/KnZ3gadlLbb+8OSVu24a6jt4iJqmW5Kbft3otbNX4A3ZObhfeW8OXWedB11XvEXap9Oap99J1UnPbF1jNyFanM/ldrP3gN8akgb53qahFJfnXVVU86dqAR5//7WWzZzrf+PpralF1L15LXM9048ilrePe3k8uuoBNQOVP1w+Igyt+ut45vveThNPUslLjbu+9jnqX3kgVT779+B/2x+DqW2+V5C/hxqPT2C2ifaCa6bUBcuP0glxfegWcbAW5q6Z0FPq6jbI9tu1HzusQzuDXjLZrnNUW3g4+joUdqs709SHSg+Rm1ne1H79j9m5vdasb1jw0HUtnQAVX8cRtXjnUmcpj58J9UWGJWsmcvMjZv97LnMJ8r7bUTlGBasq4jYlNoezgT6E1pPp5Z9b9kGlXy7YXrN34dl5iv6k1YRcW9qed2NSho/e9ByHYdjWlXFdvfM/P0qxJ4BPKE52btz98cgM8+IiKdRFchNgPOyuR82Iv4XeHWOd3/st/pifw+8LCI+01GG/vhhsQdQjbmvtl7ril8pNiI+QO1gT6EOTqsS23aP5v1tqQPceVRPlF7W+6NUQ+B65q+GHAC8ISI+Arw2F/buOapZFke0yjFy3VGZ9Mc3f/d6O72GupL0l4j4E7A/VTn3yvFY4EcR8d/AC3L+PuujqWTS+7Pp8hkRb6Ya8i8ADml9b/9y+0hEvIVqPOzfF3uDrPvf3xURX6d6F+xC9azrbW//2l+GERaUI6r3XlcZ+re3dw1Z172Tzze3DpRndGxvP6J6o9wpm/ukI+Je1AHj5cDbWrFH989fRDweeH9EzGTm/2vFDtomDh4yfwvio+53H7TuYOX64nsR8baO+JXmD/hQx/bZv4w/NGT+Jtmnj2bl5dbrfdO5n2bm2RHxFerk4dHUyd8yaj/9MdUg2JvaFu9ErbPDI+Io4L2ZeV7fJA8EnpKtMWci4hiqIflgKpHTOX8R8T6qN+rTqYTGsOl2bZv96+7QIdO9QURsTB34H0Y1UL5P9VD6zqD6PWrcimdQ9dgrqXrmn1onzu8E3r0q+2njPRHxZWrdEBE3o3qB/YlqQO5BJWvvT23zh1JJq175Hkk1Ur9ANYDeFhH/NSzJTd+2HHUFeNC6A/h/ffP34Qm35QXz17IrcL+cH4Nl2ZB13R/7syHb21LFrhQfEe8dN3bEtAftI5PELsZxfdI2QH89u3lH7CXUiSgATSP5RUPqWVh4YkvUrbmPBD6aC8dR6SX57grcpSth1eivk7825Pg0qK7/QkR8msFtkf5l0bV/3CDqSvgjqJPK2Wa611MXSHuJ8wOo9uhdqWX77oj4EvCO1knXdq3JzlAnhbtTJ5VQ7ZytgSMj4h+puuLzVH2/M/DNiHhiZn5h4FLrk5m/j4h/opb9Xzc/fzck/jcRcRWVTPouC090e/5MnVjdlqpjoZK951LHqi2o9uW2VALmiww+QTyPahPsSSVv7gB8PDO/OSD2HSy8nb7n5s3vx1G9jtrJh3aPiG807z+s7/OHNNPtPxl9QvO7ndT4t6hevidQ620z4BsRsWPWeFHvo06yn0/V/cPMNHGDXp+jLrA9hkq2D0xaMeD4y8rnT8+h++T8xlQvmD9SvZ77/Q2VODqHaosfOigBExHnAUdSvbkPjYiT+06gt6GSfJdR58i95O7hmXlgRLyD6iX6FOCtEfF6qj3QWxaH5QS9hFp11qHUNvntzPxtRPxNK2yG2r4vYH5d91xPXRzqfX/7vP65zU/PR6ieUf9F3bXQ2+bOG6PMg9rg7fbvaxm8zT+t9ffeVI+uW1HJ4kcwXx/fgWov9carbNc9u1N19P6t+fwXKrG3L7Xe+53K/LbU+45rqVs8P0Jfb8CI+AGV+IP5nk5nNOdR++XCC4bfoS5IvDGbsSIj4jDg1VQStp1o7z82fCki7t+U4TKql+JATX14eyqZ90kq8XVRdoynFhGHUEm9XzXTv4hKvra9iepN3G8rqnPEsKTxpVEXqXuv/QOVMH85lXD9Sf8HmzbncdSx+lBquR4XETvkGONQ9jNpVVe5NhsZNSQ2M48Z8/MXUt0NXwq8tJKVQK38/Vv/058Fbb3+4o7XT6MqrpHxXbHUSdpK3So74leKbXbKA5oGZtvfUVnycWKBG06WX0idWO2bmT+KiM3bJ34R8Vng0qwup98HPh7VjfHpVIP8RxHxj62G6M59Fc/Iddc04h5CnXh+MDMvjojt+pKc7eme2PwcHBF7UBX5j5tyfKOJ/VVfGc4H/r7JqrcNWsa/BR4TEbdhtHOpKyJ7A3u3ty+qMX5477Wu7a2xYP2NKMPFVE+JH7Xiu9b1HtnXg6CJH7S9Pau/4ZuZP2iupty1L3bQMv5yRHyTyvT3x/ZvE8Pmb0H8kHVHZj5uwGtd8SvNXxM/aPsctIy75m+SfXrQchu1n96OOjF7CNWQfDTwf9nXEykijgPOysyLom4JfRx10vTCiHhVZn6wr8wLBmFtkhrvahIgQ+cvM/8MvCAi/qov9v7UgXPk/HWsu67ptp1BHfz3pXqTDR2ANDPPa5J396MaADtSCZZeo2QGeOeY+2nXuv41dSUVqnH3Z+DeWVfhN6FuDW6frLcbLS+iTuafCzdcYHkedQLSZcG2PGTdwfwtIN9pxU+6Lbfnr+d+2bo1pYnr2pYHxXaVealiV4qfJHZE/KB9ZJLYruW2VLGwcj3bFft96iThX/qm3VkvU4nzdqL8plS77oy+uD0y8/SI+GcquTHMoDq56/jUVdd3tcv6l0XX/gGs1Avgo1TP85/1t1uiLradkpm/jBqT6G9pkj/NCdjrM/PCvmkDXNJ6/aOt955CXfj4PZXkOy0iPk6dtI6VtGpsRLWV92t+BumduPbqw7nMvJj5Hu8jRcTe1DnQjs0yuAt1seX4zPxUX+xmmXlVVK/Tj2bmc6MujD6dun13gcwcek4R1Rv+bpn53aau/xrVI+xNVC+UK6mhHfrdMqunw/VUwrmdpLuy/ySwOYn9HnUSvgWVbHkudfFlV+qi0UeoE9ylttJxHRa2cTLz6BHT+HBE/FVzLF4gIl5GXRh7SNdJfaPXnv2XJv4tVMKtbS4zt25Ne1MW9iI6BPhtVA+SQ5qfb1AXgQ6JiP/MCQcSp9b5DDXGXa8+aM/fHLB1/+vNe59rPrt/6+UPUvvIi1qvLY+IJ1E9n3ankmDbUcnlx2fmoGRGz6A2eLuePZrRPfa2pOrDS6iE09lNWW5Kbaf/lplHDpi/66m64CVUwvzxVILl8f2xfZ7ZfObu1K25H8/M/nq+50XAz7PurvguldDcleqR1juX7N3x8LDsG46n2eYObS6CtA06NpzW1NPBaLtSd+28eozYfZuy75kdPbgi4k1UoqnL+6jeULei6qMXUhcjns3CxPpcZn6lOSYcl923J+9HdfZ4QFYnj0OpZbEfdbFkIiat6orLPgy+QrM6sYM8k9rJjqKuSPQ2qvdRO9RKJ/BdmsbmttTTLdr3jd+MysY+iKpAjqeym38eJz4ijqeuUFzR8b33pCrmmYj4nxxwxT3ne/T0Yt9LJW/e0RU7wMOAB2arm+WA2JXWR3OS+KmI+HeqsnkEzQlZf3KiY/5uSVUSM8zfhrZztrrNZ1+vvK7pZo3LcnJz5fD+TYN7JiIu629ctKcb1T35vk3stztO1FZ6KkPU7QzLcr6betf2NlK7DNTVlX2ohvDQMlCV3K9pVdCt+Cv7/h+5vUddMQ7g51FXlhdcBWjW909b8X8FZETsk5mf7ou9nKrQ2691bhM5fzWpf5sYFNs+GVgQ37Wum4TB/szvezenGsT9V0Zu0MzfwGXcMX8jB6Rs7aeHR8RrcsDtX0P207Ooxtpdsy/h1ed/aLahJsnw3qieS09pvnfTbLrpD2rYtsrR6wG2E9XomomIr2drEMhW7J/75m9V6qFBZfhz/7qj6tmPUiedrxzUqB6ifz+9HdV74XtMcGwYZ11Tt5+cBezXq78j4t1Ug/M1zby0e288mEow9nweeF1EvDa7H5BxQET8Oftuue7fdxt7UxdyvtMXO3RbbuqFJ1CDlK6UGOw7xs1SDdf3ZOaKAfXQsNj++mZJYkfFTzh//eXoXG4TxvYvtyWJbfwyIvbuTx4MiP0s8ImI2C0zv9P33krH6sb9gE9HxM2auqa3/fyhL+4zEfEK6raSYcli6K6TFxyfmtcGJnCaRMYsdSGufaxeaVkM2j9aVuoF0Hymf1nc0H5qtrGvAF+JMXsBDHBv6mLhscwvixOoBMkknkito9dT9eEB1EntSpqLITcC3hQRLxwU05jLzP4eW0+g6rNnRsSHM/P/IuKjzfffsKwjYj/gWVFjQ94L2CiqB+rXqTpzYpl5eUS0L+zci/kTcqjl/9gRk7mwox24bVYCD+oi0oHNCfUVTaLtb6l1chkrJ/vHEtWj+HFU+6b/Nsp2XH8b53iGtHFax/VNqTFyVmpvtY+tEbEDcKPM/DE1DtHLc/RT/c6kGaA8qnfj20bEkwMGgc/MK6PG8zopMw+OGi9vb6pXyX7M99rpcp+I+C11K9Yfma+Hhg223tUL7Z7UWGk31GERcSx1F8OCeq1JLh+T88mvcyPiE1RyeaWkVas9+6aIGFh/ddSzK2na8Gc1f/89Vb88kUrU9rb5I/s+80yqXXIydbH9zVR76b+Z7znZZRmVNIoxyvgt+s5zshJcK91NNWi7bL3Xv/29Cfh11O2Vb8/MuzVxV1N3IowyyX56M+pi6eqMG3Vc1q26QQ0H8aGIWE7dvjoqKTnIo6lk5F8AshJXH25eN2m1CiZZCauywtp+QG2AL2lXgs3J2//m+E95OIAaM2Ur4Lqo2yNeQjW6TqS6Zf+MagC9hrrnfbMJ4p8bEd+nrpgdk5n/3XzvIVQiqJdtvT4izqAq3AuHxM4Ab4+I2cx885jL6j5j7Hid66M5KL6lObjeIOoRrvtSB7gLqYbzj5v39qMqxdlm2n+h1tXIJ3YMm24zvTe0p9usg0tbsb1xBp5DnVz3rtT9JSJe1G6wRkRkZg4oxslUT41exnvg9tZMYwuqgt4euDCqy3hXGTaiBj4eZ/ucaB9prko8jvnl9t/ZjCMVEY+lTuRv0YT/LiLezvxy+3bvhLW5IvIh6uC9EdXT7cc53iOaJ9omIuJVVDfoceKXR8Ql1G0BF1K9Nd9MbVtfpZKzf6Ya3v8A7BPVy/CCEfP3xoj4wZjzd3uqZ0yvvMP203dExBYT7Kf7Z19ysMNK20VzwvzZiPgf6kpYu8y3pcaRa5f5+Oa9g6hEe68eui4iTqfGaFu0eigiHkddQb2hDAxfd08GHt3VIB9i2H466bFh1LrelUpGP4Gqv99C3c6xKXBU0xB/dxO/NXVltN3l+1wqqbYF1WV9kD0Zb4Dk1XETanyabVl5/IV+W1AXbj5Cd5mnKXYppz3JclubsQtu4Rvi01Rb5gsR8chh9WHUBboZalt/NvDsqN4Lf6JOBm/S95E7UmOR3J+FPbO6yjuRqAuPT6NuiXoA8wOPExE/o66Gv5vxl0XPSr0AOgycZrZ6ATQXSR45JNH2HurE5nLqyvy5fdP9dfP6JL5J9cQ4KjP/EBHPoDtpuBnV7un9PYmdqRPKo6kLcxdQ4wk+NCIekpknNnGXUyeDN6eO+7tS83QOVRdOrJmnF1IXU2imdzrz28D3qHHRVnm6URdJb8vCCx7fYz6Z8jkqGffRQUmZYbIG6f808JSmDTfJcfJ1EfEjRh/XZyLiDZk5LKn0biqZsAPzA2mP0t4+ew9DWlUPpHo09aY7QyVCh/VE7nlJ89P+/jmaBG1U78e753yPrRlq7CSa919GDeVwDbWef8FCv2he73dvauD13nS2pNbNo6N64XS1Zzeikv37Z+bHx5i/BSLiiVRvpoc183YXKmlzBrVPfRd4TlTP1uNzfqD7XjLvptSxrlcX/4IayH6oHNBrvsOw88lx76YaNt2bMl7Pqn6T7Kc/ZPL6dqntwMoXik+n2vcTM2m1Zl1CVTq/iojvMd9YmgGeF/WEJqirQs8eNIEmO/1e6oD5KWonfiTVA+StVAW+Wza9WCLirdQVqz80n+uMb054fkw1JnsDTT6ryYp+jEq8fIA6ybk91fB8AHVA2nhI7OnU1Y2DIuLMzBx0P/oC/Qmr5urf7lRX1t4Ai/3L5gFUF9Ybusj2XZHehuoJ0R434qCIeAN1lfEDVDftT1INoAOAoyLi/zLz5Kgr2o8fUI5lrWXZc3BEvG7AdLehDgJ7MX+wOiQiXkM1nI6keqV8qinDi6jbHn+Zmd9u4j8WEZ/PvgEkWbnS7dreNqW6Q7e70g8rw8eonhmfapVhtTWNqv+lrqr2yr48Ip5HbZ+foa5S/z9qu30lC58ec2FE7EV1MT6OaiQdQS2zXpfn++SQsUhWYZv4Z+a7XY+KvwfVOLgd1bC+irq16kFUJb4HNWjjsVHdz0+n9qf/aKa/GPN3e2r73IZKjMyyuPvpwIRVc7JzTQ7oJdI0WG6azQDJWU8xObn1/m2bMm9L1S2bUo2ZI6gTjIOpBF6vHvoUlVRdtHooIh5IjW1yKdWLanO6193G1AnGu6lbv4cOkDxA134KC48NnceFpszjrOvrqDG0zqca1gdR29cMddLe7snS693Q7vnW+3t1GvqLZdILTuOWeRpil7ock5Rhbcd2ysy5qDGeTgFOi4j3U09l6o2LQtTTsZ5EJa+vp/bfM6kT1ps1v7eiLtL125pqCx29GOVtlelmVI+kPakBt79BnYRd2XznvanxUfbvmESnQQmr5jh3Q5sl+57k27z/1712Y68XQEQEdRLeSxq9khonpdcDYn8qcXg6ldDpfxrWCgaPczPMxlQdeF5E/JyF9WHbXGY+uG8+NqKSMiePcUHnllTiZKb57JOY7zl1fEQ8IjNPoo4rW1IJzPbA2H9qXltJRGxFXRRsuyDnn+L4SxaO2UNTljv1YqltciZqbKPeWFg3i+rdA3WB6+Ih0+19pn2L5wWt119DbYPLosZp+h0LB3hvaycRen5PJW1exXjHydtTF0DuwPyJdddx/bHNdA+JiB9m5n/1FyhqwOlHMX9r35eoXr5fzMwfdMxH+/N3ptpSJ42KHeKOQP8F5J8x/9TjLrdgYd3T/rs3vTtSCZ2Nm2V3MU0PwIh4NNVb7gdUx4PN6uX4vyaBDFWX9J603bYdzflTX/t3hkridrVnP0e1G244J2pPtJfg7vuuS3N+zLcLmU+i9R6YcAHz+9Otm593UR0Ods/MH1L1I8zva73/L+u9FnV74i0HzOtAzbnZEbkKYyqtBf376ZnML4N+rwe+HBFnZccTYxtbNBcl23r/b9m810uebk1HPdeyVdT4ZrDysX1rVn6oxcXUtj4xk1blDhFxnzFjHxARvczvsMFoF2iy5ZtRG9sV1IpsbzR3av/fZKUHeRvVffSNwHWZ+YXm5P8E6uT+47nwtquHUDv3JZn5smbaXfFvoza4r1Mn2jtS938fTfWEOCGbMbIi4qVUg+Rc6mD30CGxUE96eFnzM/JkuLUcHkTdIrMTK+8MvZ4T11MnXo8Enh/VBXqQVzfzdXBTns2pxuy/UJn+Ze2sfNRg1WcDr4oau+fd1MHmWqrhdmPmH+kOlRQ8iLqKezhVgSyYblTPiY2az59JdSN+EpX0uh9wZra6sUfd5nh2U/bHRcQdqCu/bxq58Lq3t7+mKqGfU8nMjahESVcZPkqdWL+ahbcKdblvRIxze9Qzmu/7PHXgPJVaFh+mDpK/phKq1zQNlM2pxM8yKnH0JKpb8WFUQudemXlZROxP7R8HNb/3HVKGQ6gD6T5Uo2fUNrEbdULxQ+qEozM+Ip5PDYg4B1yemb17/0+gtr9/y8xjm0m/mEpynUdtX68fMX+fp8a8+EhEtMeD6vcSKuHXS058kSXYT5vPP4kaL2P3ZrkQEZdSV85h/kD5NOB9ETHoSU9QjbHNqW7j36Lqr8dRt9/dHfh6Zr6wmf6LqHroN9Sye9gizd/BVN22azbd67vWXZMYPzwiHkJ1oZ40abUZtX5vxMrHBagr2LduyjDsCu4zqJOrD1InwIfTtyyo48FZmXk2cEpUj9oDms+3LxTsTD0JaYZqpPZe762z90c9uQ1q+34r81dvZ4B9I2JP6sRy2P4H8KioW2MHuSW1X/S7UfO9r4waiBlqGQ26mtk74W6XeRtqu7nXWoydo/bvQV3kN2reX9Vp35Tafvfsi+21+drLbVsq2dDfBtp0DcbOUft3e9Dgx0eNf0dmDnzoSPPe76N6Bn2Q2q8PbKZ7KVWPbMV8L4W/y8yvdU1rgEszs6ue6jfucQ8qgXZvaqynvfuTSABRTxV7H9Wu6X/QwEhRF9leRC3T7fveO7P5845N2/ex1O0/u/ZN5g5NfG8dngjcuUnUfxD411b78UrmT256y+IuwNVD2rMLND26rqJO1rvGnhnmgdSTUa+PiN9Rdd+7cvBwF5tS9W4vIfYSqs58MZU4eSWV0LiSOob2j1Vz/YDXem7ByrdFfo8aoxWq3bXgJDszr27Vs9cwv6+ewnxS+ubNdGeo9tiw6W7am27ra66h6k6yxjT8CtW++ETzftf8vJy+21ypnk1PZMzjJPMPUPgOtTzvQ/dx/a+pZOFvqIsrC5JWUbftvgN4WWt/fh2VLDst6kETX6PaPBdQ9eYmzB9bn0UlZK6ibmnt1CQJb9F6qZ1A3YKFtxXPUe3tLYZNs7mbYODTvzvif9MrQ5Ns+//snXeYZEX19z+zy7IEYclBRFgEDyiSFVBBUBTJOUkWQZEMAgICiyBRQHKSnEEl54zkoCDJA0rOIDktws77x7dqurq67u3bw+7C75XzPPPMTHd1dd0Kp875nnQiSrUQvQHfR2kE+k15105CMmoOIoOArGh8ivLvrii315eplmdBa7grAhTbQCtgJuRlF6kfyeqxit+rtMDKCKaNpjWf64e/v4D0kV2RDBINaUPD+7H9x+G1Ng+0hrR3GGsOWk1sZrnHbVfy7qkZFop/NOWFod+/VJzTqvZDzWxl4BJTQakU9IvUh/b+kRXdpNVrhyCAqZtR7DTE6yOlbfvorPiZgv890eeglWhU+OlGfciKE91ru8VOx8/0A0NdFSoWyxsE0GUG2i0vVe6Isb9zk37fM1Wgu4rO8sBfQ8xlAAGvab84CjF4EjgwhO9caqqOcTTtVr/Y9lVUGaGuLciCMgQYbkoA2oSGogv2FXSxXBLGNhwx14cQozydds+EKmEnXsh7BiH4TSToT4piq9vcFQNYciYSXpZDORo2B670UJXEVDr2cSQMbIku2kfDePYu9LsMOuDPAVu5Kqf9IfSzT2EMo83sDFqK5bYo0fW1VZOWfLZqv/0L5RXYNHu9OIZAUwHLN1i7PiT0Rdf2OkYXmdaayBo3FCWB/QjN+U6Jx92GyNvoAeCn7n42cHYAKHdBa5p6hGyDkv+tb0qWWUVfQ0x9GxSetSA1e4JWjrSRwaJVt4fmQ0rHkDgfQcHaDQFkqUU8Pt/1wD4Nnm+D0O8PEGBcRXGOf0soiUv9Od0bnbl5A6DRhPqQFe2HiB9cRPs5XTK0ORpdlNGNvioXRlTYIyg0FFVcmTF8Pk0sGvnQf9B+6caHjgn9TxQAtSqaAgl8j5lZv7tPXbN2mDwCRgDTmFlVQsqc7nT39d39XlNI7sPeWYZ4DFJUIqhTlx8mrvUv0VofSudczJf0Bbpnfg185O25L0bQMhQsQqsCzSTh7xRIioLmRrQMOfOHz09pZh0KeTbmdcJP7KvquXKKFdAiDUHW/6/QeTf3ZWOeFIHDc9AuOPeNx7b9yEOl1HY4yj022L4nQ14Ik1TMRTpvURkoFlsYT237USjRKMSP+1AI68ooh9DqFX3k9BhS6OanBfI9jcCWi71LYYQCbdvwu3u592L7fmBVdy8l3MbdHzWzH6P128kULt/Um24CZAgdjuSW/WjnyUuHMeyFDGBxD5VkpyHJ63Hcr6NQ/l2Sdk+jUBAQj94y+UyT8Joozz6MFNjBULxTDkR8YBeU7mKDgsz0Lq3KkxMgwOtQFK55FpKxQffAxOF35EXrIVmu31TlM6cpwu+oGM6FDAGRPgAmsaQQQpAhIk2C9u4k6H6fGhmqoLUH5kQexukdl/Ybc8tOmoCik4Q2KfDzHLrTJkNySGoQ7UOV4Ur0dniuA9K7o+ae/B46m08jGWcM1fd6pPMRQEIY82wIDFsaAVYDc+/KE7YIAjt+hu6UqvvkB7TCzv5m7UWKhiCeE2XdSWgZBnJQ+kPavVB+h+Z3qCkEsgn1u3uVh1sbBSD7SqRjpBXznkPA9DEIbPojAhNLMtb7tMC7pREQcg2wqyvvU538uw4yBixV2Pcx/PqU8P/swBxmdpi7b0M7qB3BtOiFORQVZHk/6Dwn0CoOENuODv0PSz77IQLAfhq+v6nBsEqmOJpWuGcv1C3n4Ra0eGzTUMN+tI/yc/o8FfmJTcUk/oj41ezISSO/8z4Mfe/X5funRjw8NRhVOUvsS+ts9NHinSCANDf8TI10p57pc9BKdCKqoNSNTkaWl5j0t+dQKZP78lfRIk5A6/CcQ7vA8HfKdANCwa/KXo9WkJxJjUCWhmHZ66X2Xwqvf5i1vzGM87lC2//SzrRLbUGIO0gw+DPdaWKE+N+DrKOpgvkR8Ei4aE5ADHhFJOTPhxhYiU5CANcN2euXoQNcyl31Prq0LkbASltMsauizLTocL+NEOyYA6bU76xoLj6kJdiALEm/ozyGp5Bb+NeRgJKXvK2kiv02EiHxEezoDxabujE8gZhgt7XbCAnJcf07kl4ndC2arwuy189Fgkqa2HsOtH7vkJQ4R15ZP6V1JiONRntzWiScVtFw5KGTt6naE7MigTYHwkrtpw7/D6F9re8Pv19MXovP9zrt4RRHhSoOAAAgAElEQVRVz3cAOqPb0VkWO6Xr0UWeu9ffSPmcjg4/Q6ift5TmDj+7AYfkZ8SUjPXD0O8bCPRbhs5S9JH2RAB1DprdUBhzr3wozv2iaM2qaD3Eg/OiG6W1A90LsyPBfBba87+NQPmuzqY9/C4NK4ghKovRfi+AwnX/igSNquTLhLHuSqg+lNCNtObCkYX75vDe8wgMecfMNqallN7i7ieZ2ZvAZjHkKIBrm7t77pERLbErI+AqrkUOkJSoP/k9W13DlLyiiEIA+ubyUM3GlKz3IXf/RkXbeT7ltsc0bTvIcZTmoqPKWmg756fcFqR0/RPt1beQpT5Pkl5JXigk8QkoFkWYgO6FTN5E8kI/LRC2RDuhZ1ybznLkbeQKf4xW6eF08rMqWhDdDz9x95wfAOwc1uV1BIrdiOStXHaaAd1roxDYvTDyGjgD3T0p3Yn4HOh+ugoZQd6kx2TsJo/cb9EpJ6fU7525dSLQcJO77xL22inAZWa2YWEu9g6/ZwjfMRUC955HBojz0d09Ee2yckzlUcff8vfSZ4jrHuXsMQhMjADzLMgbfxZ3v8mUDLtEOSiT9vtS0m+U92cJzwYCJO4GFg9eXsuh9Bp7J/1hZlXyZpSNS/Ji6Z78EpKNP6Rdxhm4181s6/DagqHN3ChcaQ8E0P0Arc/SiZfRAAVwbjdTeNu8CFSbEekTHyH54xh0j1YZlyZHMnaHrOvuG1ursi9ojlNng3cRnxhNDzyrjkyhxCNRxMBP0bn6ibenULkHeRgfHsDupZBcPdzMlvBWiB5I3p0VyRSzIjlnDtrz9lXJv032fZrCILbbhrA3gzz4cngvehlPh4Cf6DH1JDCjmR1IyzsrekXFsLLpEYA2o7ufamYz0AlaHWRmLyPg6/3w+wOyc2MKIe8L35t7wMWomJTasBOrqK6d0MGh/+2pNzKXqO2c1jU05YedCYFk52Z6c09kuoy38CT/qynnWYlu96R6oLVXJX4M8fK0yur8dOo0jehz0Ep0izdIdGsq33tyk7YVn58D5fCZifYLrMPanFvckz4AHnHF2qcUGVjJ+6tkbSi176OFZqcUPTw+HGRbELjUh8K9Ni6Mp43MLFosVu1y8G5xVQFZjeB95u5FF8qwftcX1i8KI+/TSREQWL+GYQxB5YbPNLOnaAGKpX6H0Cptm9LLNWOIgsifgYvc/fKKcbRRl/22TfiBVunoujHciHJe1K6dmW0IHNzwPA1FFWLyvRyFqtSqNRxdUNFaESleqnnFuRjqepK7d3ibJWMYA+zdw54YQtnluqr9GDrP3wfJe5HS50up6vn+Gdr2FeZvgMLl8UChTdU5bTRvSf8roxCXn7v7CaU27v5R4Fs7oJDG76JzulepfbgY/1xYkyi0pHmyeuVDx4W2i7h7pTXflEvsuMIYSmuHqwT6hsizcXTqxRgUp9VQVcHnySic0+vR3srXKVq6f0HNvRD66QNeKIA56VxchfLTHZUIvUOQlT2Wr0/3683AL8zsdlcY5DpUVNDMaCOkxHZ4j2VjHoPCo5rwiyHevTJUpC+Z2b/DmLt5p3wW2kYvgqeatO2x7/Rs/F9oG2k/WntoyYaf6UpBQfkVUoL7kfJ6speTl+9Aix9228dbN9zHRwEXuPv1PQz7LuBtd/9hg/43QOD5Su5+SZfmv0Je+KtRkJ2C4hJBqwhoH+bupTDlU2nxr6eQZ9F3kLLV2MBr8oy+ie55VPqRITmleP8OB3BVR10MGStPNbOXk3l/lxD+SMsLf1UUvhb36MwI8OhDctjjCFjfKHz2m15I9BzmbYD3hbsh9SSKfCyei0eRMhu9wb6P7vhZ6I0G+nUlS38g9BVBq++jPEggnn92N0W4huLnSjy5dE9W3dXpvZ7naY0h6qOS7zySltGlSC6P6/toPesABSNB6W6P7xuwchM9BYFzy9IyvO6HDOePu/vKdR80s7mQp+O3zewZAh8CzvRWVdc+WuBXX3i2Eoh4NsqTu2ToZyJ0BhzlOFrMWzne7kKg3Om09JHlaU/YXyXPbkQFP6za8+4ewwPjXhgSQNKPUAQLYax9tKrpRdlkfVo4xccI1IqhzvMSwK3wf+leWSE81xAE5E5EZ8ENaAFhk9G5P+93993TFwK/T79vJ6qpj1YIan+dvF5BvZzTRYEj3P2YHr9jXNJ1KOLlgKALDEUA7IWD6exz0Gr80jLI+2I1dIlExv4EEo6KFVoKtJ2Z5S7l0XLxWzNLq470oYM/xBQXW9c+vRzS2Nsp0AH9jinZXqQ1aXkIdGu7INXx8iVaBlUWaVRK1ZXocS2S2OEKKuUvi547s5sqvaU0H2I03cLiYr/vIW+oOWiFa+T9foswF2YW28QxjExeizQPrbnblOZUt98OpiUgxXHUjWFqxg01SQgYKXXTjtSf/R4M9bonvgJteT7q2m9OAJes5U49SRjvL00hH4Q269J5YY6N51vQOnOtjK1zuj5wXxVgldE7SIi4meqEr5HmN7McqItjXsSUryXS6rTO09jkQ+uZWc5PSmsXaU7K1G3tlgnjHYPCVVNQtNe7oXataVXceczM7kehfyCwLQKhLyefPRqFrUaQ+XsoUeviwJPeoLLqWKT/mqqcRo+dIch6/5J3Jvy/hvZKqtSM+bPQFmR5nCtpOxXyNPikfT+czlto+2XK8/ZZaDvOyFTk4Q50Bh5HCvMawEZmdhIC35sCo4OlL6JcO73QE3TmJ6uitZExrxtgBVIE10d87Vs17ZZEAM4ywBamMKX1PAlZdxWrORqBM8cgnnNUL4BVoGgsmR/4Z4/7I7YdiBRwpXn4CfKWP8fM5nH3F1FRnaiov4t43zLIm2wG4HV3X8Tk4f4PJDNfje702VAezDpP8jqKd0K8i65CoYzR02RjFKq49Cfs98/ALmZ2K/KU24hWjs+b6B0USykaU5vek30k3nmm6ryQ3OsINATdMz9D3udbIo+7hZEXz8EoCf063pkcvpZMuWmh90qTVfQX4GhTxWcQgPJTlB+tbhxfQ95eEyGPp9eRrnEqms8079HG6OxtiMLtjkShkQOeVu5+WTAMHm1m+yNg5iKU5/Im4AIzmz/oMWegQgMrhI8vjXS5LROZtkqenYXe5MOU4t6MMvwhaL0npwVa3RjemxaB9DOa2dwIzJogvP+T0GZjJJssWved7r5I/qK1e8ultENDp5QDaS6T/xp5rj3YrWEF9XJOX6BBfq8gO62LUghMHT7zJ+8t32NTOhad+6vN7M/IG39WZEDumT4HrcYvXYOSJ74JPOPuMeYc4D8FC3mJnqZVZSKnp9Blm5a8/Ahd4B/RHlNf1X5k8ncee5uizX20UPImbZvmeog0G7qwGpMr4WO38LVRVOcvO6LwWsyv041K/cZ8D2m/fbRb3HK30zyeOvUs+qG3KoM0obr9tj3VZXlLY1iFcVMx7EiaJQTsQ4IwANbKNxDn5kIz+zh57Tiaj3cUzfdEHy333lL+j3yt0wszd6fOLbQDeefG8vOluVZy+qTndGHkRdmI3P2dIODm4co5pZ6AOY1K/u5DQFikscmHlqLlDp9TVUGCfgRQLoYEjdfpTPaZ0zUotHI4yTmFnu8GaL7WU9AShMakiqUl+T3c/QpTeNKqSCE8E3mFTRjaHurutYlsxyINALqm6kknobCC98xsV3fPz16kNRAfvyF8Nh/zZ6Ft3r4PhYJVzfNgx7FYaPsE3eft02o7LmlfpLwv4+5XwUBox86ouuZQqtMLjC0aQe/5PNL8S91oAZT3pxG58nytVNOk392jZ8uZporUZ6OE10um3qPuvqWpUMiFyHutCXCW018QYLEAAqork9sXANqojE6QtRtjZusg8OlElHLiHjM7DIXfXIn26LXh9UNoeelED4dhqLLZ5qiwyb/p9PTqleK5OBUBZn9BZ2NSdCcMVuaK/f4BhbrH9Bw3unuUq7YErjNV0j19EN8R57qXezItIpF7WozK/o/3db8r2uIK4IoArJyE9t+qHnKVhTU7y93zvL6Y2Q+RnDl76PeoAKZtUWFAyI2HVXRWGOM94TO/RXusWFU5od+htV3I3aN3EaYQ/aORHLNdePbTwnvPhudeAZjPzJbNjOn9iL99CaVWOCZ4tqwcxnQEsKG7X2dmZyNQqw+BQP2UcznlPDx6x38SXSDO7e8RiDoEAWmjUbQBKD9qTLMSgegJENB1Z/jMXNBRdGW8kLv/unsrkZntDJzfEAwrUS/n9FAE6B5TBfab2TAEosUoolfRfG9sZncTiv4QwrLNLD0fcd3fQQB+V3LluFsTpcxYAq3x2u7eNNS9jT4HrXQIu5ZHHUTbEr2ErHyRyabvnWwKXwMGkg93kLvPGv82s+Fj00ppZt/roXnuKXF/sZXoUMTEOy6TGhpO9xwSva5HE3ffnI6nM0fMJ+l38ez/2yra7Usred3LwO9cSdt7obr9ll/KdR5cOyIm18Q6vDHNc72l4WFDqc/vkbta1637muhia6Lo97onvpP83ZMFOQ+9SCk9+w3oK2hPVJW9TSkNqxlG/Zk6Hwkpta73GU1DszwrpwL/AikQtIf45dQ1BCah3COwLnn8Eeji7FqVyt0HZU00lVLeh1YeKWhPmF2il9B+/hHwdnZO+0nuhroQJdrXenJa+V3GBs2H9o6jfb87IYeGmd3g7nX5wepoSXqowgsD4V1/QqDHjmEch5jZ33KvDjMbiRRMkPW+csyfhbaBYjj3HXSZ5x7HMR2qcAuy2tfN26fd9ik6kx53kDWv+hxpOaQsD+QnCiDxnkEpPM7M7nL3Y3vst5d7r4+g8DeU4Z5CHtzdkv1GmpLqIhcpDUqedYXcLYG8g64zs297e+n4jZGn17976TeZiyGId+VVoHNQtz94naQ0tNA2jvvtAKhdFhT+yxGv3hrdDX0oFPou5OUV83PFRMYTuPsTAcQ/BtjdQ0GehvRFM9s9fE/q/bsK8rJcBJ2JkSgEu65owK208iNW9Yu7v2tKTr5OaJ/KskeinFOnmNl+SHnNIzII4/mRtXssg0CD49395zXjHCAzq8u9mdMPkLLeEQrn7n8zs4UR0HGJma0eeN22aD+36RlmFvNXvoVAx1WRLPIj4GYzW9Dbi5A8R31OunQsHwdAbG+UGP065IFYm6sO8erjUsAq9HeyKQfTRVTnjPouMhxdbmZLuXv0zO4HTk+9WUOfL5jZdig89lh3vx0V8rkZeWU+STOZ72R0JnuRe6c2s/XR3hyRjetVM1saGe6PR/vvUFNuteVpGfc/Cs/2mrs/ZWbLIoPm/dRXYHyJ9qqP3agfAdFjmwbuBjNbwN0bFThK+GF+Tp1yvtl+QrgpcK8psuORQtsNEMi8P9Ir3zUV4doKgal30wK5S/S6u7+CQPZG5O5XmtlMyGPwWR98SPLnoBW6XJtWebjF3f8RFvhMd+9aujJrux6yaJ2ABPWoQC6MlOzGFIS/C9EGbdK+q3DkSaxtg/aN43LNbHkv5HLpQi8ghlrnQti2dqZEfF/2VgnmNnIl62u8dqHPXekiPOdghMmd9WuJRSulSuAi6+NhlGjwh8jyu7GZ/anHeazabx3k7idWvWdmV/TyvVFYNbNt3T3PUZC22yu0mw640N3r9vJeNe/l493SCyXEK8YwsB5mtqK75wJbTo3Wr1fyZvkTAOUKqAPAsn5vCp/pOsdmNrLpvCX0LuJBuYKR08Hu3sg92t2vC+MZghK7l6pZRrqu0SjV349cYSE9UdhPVd6Aabu1kRJ0AbIIPobCBVZH4MqetFf8ibQeEtL7UShgek6XQRbmrpSstQF/dPc5mnyuB9ocCZBruEp232JmsyABMgVIRiJh8ksN+vxeMu6vNFR0d0fhJ8t58EAzs8nQHOcC9eaE0tiunEVVY/6stIWWwtRtnnvt+5dI5hvj7mdA7bx92m3nCSBDN0v6n+gtxGkIoVotGQjk7ieY2XzAwWZ2GzBh8FTYsEnHyb23iLvf0aX5LEGJP8TkXVFH61NfbCOnN4FpTV4odWHFTWXf1MNxQH4yVTZ8CMkXbRUWBwFYpfLsqihUcTdacstqKHdQTisUXhtDOS9n9By9BXnVxdygfcBpAQx5CoFHf3D3i8L7A6BV+D0SeLXLXTmG9nyKHyMDz67Jax8iT5qLktdKlQg7+vWQb9LkfT11qd/4j8s7vwTCzhPaRU+KGcL/eUTGRAhkKRm1G+sB8V5vQkGW/6jqM64Kc2uhNTzTOsMTU/otklPmc/dnzexwd3/ezL6DjEu/Rvwn9v0O7dXP4piK8myY363NbDd3b2JIBIUnPh76bTunrlC/UbSqeubf94yZLYlC5g6mBe5Ueoe5+xmmKnSjUBL7fnRuG3vJm9mNdN/3+RhG0i4z5x5aMZTtBPQ8I9D529tbRRYiaPVBeJbraCb3LUG9of17pmp7IDClPzeydCNTHtGDvN7bfASwSrhHvkYD40PGD/NzWlWsph8Btv1oHY6l7BE3BMDdB3hGAN8PNIXPrwcs1gB47Ylc4ax5YaOe6XPQSmj1z939lIZtd0RCRFcLn6nix6VJ2/tQUtytU6TRzI4A/u0ViYmzPjdEcfiXo6ogTdpfQQOAy8y+GJh5V0Astg1/14ITwB3BsvVgg7ZRWf0QWMLMJqxBZQfWzpQf43YE9BT3tckqfR4N1i6h61GM+c7hMiv1+4X4npnNSyuJaAdoZWaTeCtMr1KoDNYQUFjYEchb6nozW9TbrZp1VLXfBsbQkO4I1o3ZGoA6J4d5ng74OZ2JNQfIlCPnqzTcy8nnuikFN5vZcu7+YjdFOK6dmW1PqyJf3XfH9t0UAszsBwkA07V9aNcEVD3ZzGZ1970aPN8X0aXZZI7Teet6TgO9iVy8u4XU3GKyiF5rqgS0sLsvV2oYBNa3kOC4LJ1ll9O2KR/qBi5FPvRwt+cLCuX1KMxmC6pDWGP7oWivP+7uqyVvvQzcb2YPAmeZ2dHunns33Ie85ibPxxTO/svApt2EiLDWX0UhJt2SGKefy+fiJmDKcOahJfjMhfKXpdbNa9D6p7QnzXPvjTKzWZFgez6ZZdTMpqQ90eq3EF/p9/aQyYuRJbI05kdo9wy+BtjkM9B2owAwgRTC2P4rIEv0J+h7Y1PelLTtvAgE+HrS9mLgpM9A2xz0/mvyrHW0FvJWvgGF4a5OPS86AFmRSwYlEK/5JgKen7ZW3pdudHLYx/9EHgndqkmNopUbppvnZ0xR0DQk534UXjcL9TL+5Wb2c3T2TkQ8+etZmxcI3si5POvub5jZNig/SUoD91OTwZoSUqf3040I9D7BWx4wg/XkLNHRtM7L+8gw+jKAu+fVx0BAUR8tZbMrf3P3x2jPm/QU8Ja79+L5kVMful8G+g3A7xmD6cyTqI3BkvXgPWVmMwTZoomM8yQhj2PVve4K+Vwf7Z1ScZx4Ly+OjF8RIIlywK1mdiYKYdyx9PnQxxB0/9fKswSe5c0MvP8G5jaznVBURR7Ouo/Jm3FRM/uauz+cvf+syaA+V/LyZF0ApSPJ8uKluksDGtj3FfJsNNJFOhfx5BNRbsY49lT3iMVh3gygRikXWDx/Tbzfm4Z1gkCdNu9N66y0WElhH5+NgPNfZe8NR9EhGyLDYwSdDmrQbxs/7OWcNjSwHI/u3BKdi+TdeehMXdML3UR7peyxRp+DVoplP9HkZbBnl7a30soV8Lu6hmb2DXTBz4yYEugifhZ4wszuQYpZP3L3GxUY8O3IClm1+U6mVZK+iVvuyUixLFVMyOkOM9sCWXu6Kbh3mNw4N6c7M/8IKa03I/f8OmXxC0h5iRUiDqRaaY1rtzCyRH5ABdMK63Ev2vP7ltpU0Lto7k4ys7W9nKT1liBgz0MrDGr+iv7+GuZtAwqXVQUti8C4d1D55rr8EylV7bflzOw6Whd9f81+A63f3QjQ6Tbe49HlBt2tcHegHAOT0GUvm5LkboqUkm5KwWxof+6OLFF1guItZnYfWg/vMt7Y/lJknes2F1EpmI4uax2ebzd0mXQDVY9C4Syx/Hjd8/0dWUonoju/iPN2O/JGqDunUZCbFV32C7p7nUvxoygs4xJkSa9TwO5GIM6cdM8NEQHVzWgALgG3Bj60PPU863JkpZuXZtXyfoTO6LSlN939XDPbK3xvDlq9ity/pzCzi2idU1C440bAj83sRnf/CdX0AAKr3qPsgdBGVcK4uy8ZlNFDw0txLFPTmZ/rDeRBkNKGyMuqSd6HHRGP35CykLNBGEe0Hp6I7r5c0X8FeQpcSqvKWRxzHib5BlqnT7vtNEiwzXPUTUEn9dr39Cjxa9p2Blo5QyK9gnJYfNptZ8hemxndD1tQQ+5+t5mdgM7/EFS9qi4M++vI6Lh2RX//NeWAuQ0peA/SnQdB4Mnh727enAeh0J8JUbhyt9Cco5DMVwJU2igo6cMRL+8WHn8lOk9boPDfDqXQlTPn1Ap5FnfPcwjG8e4ZjFc/c+XMqhrvUkjeS2WAoWhPP2Nmj9HOD1Pqd/deUlrEMZ9DCJMLCvTmXT7yIjC9KyQGAn8zs9WaeNaYKtGeSPd0F3X0GgqlbgowjC/qxeh/R9BxDqGLjBMApdtMIU6V97q7v2JmCwcAq9RkBJJb0zC8qI+sgXSCtarGkegjS9OSZzdGYG5OM6NnXN67ezCegzyGh1HtDbRq+M5bTWFhbbKFZxXiugBWIG/C3DhwSw9AW9z3f0W8riNvHArJi7QaYd+7e/p6+pm36R5m9gqKRir2kdCbaG2agiXLInAUxC8vB640s828S/6pYFi9BBX2OTd5/dtontZEeuN/UD6xbyAw/jdd+i3xw8ZUd/cl33Ey4uUlehLd170U3tqLLEzTx2K135w+B60kNO4H7B4u2Z+WLlmTK/SC6OKZAPiymU1Q0/bc0G4dd4+bemKkjL2NKqTFymivIqDjK0iQLTIxM9sUXd4TIe+pU+oeLByAD5EQfFvVeBMahmKpP6L7gfkYKVRD6Q5OLIEUtRWoAQZMlT0uRQf82PAdWwcGsbN3JiPeGjHyXwDPIDfgjnDCZD2GISZSZWVNPzMU5S34GWKWqwM3BevGLd4qSQtygX0MrcuxyBOuKon8bKHtpHTJEZUolb9A87YycF8QlrolnIfq/TY5si49RBcGH8ZwA7Je95vZJl4RShjWb1FaVuExZjbCC8njw15eiFa4UbfypxuiBL6z0f3yWgRdEKdRESYQxjAZctedFwHSRc+fpP1QBKTMS8jP1IWuRPugj1ZSySraEIUFDacLqOruW5mSB/8U+LjLHE+H1mL7gsCS0/cRQLM2NTnqwrydhwS5a9AcXmDy0nqg4mPLI6BhNXQ+iu78pvCcGRHocYK7l8LpUvoYAXND6Q4uLRHarkhNHiVT7P37SJH7G11Cc4JCF4WF/WqaPkqncg46p1HgTM8pYRwPo323kpnN7IXcdmb2u/C5Maiy0FVdxlwSxlM6lVZy4rh3n0NVUVP6IpAKvFuEfldBFtRuNFn43Qe8UHi+C9BabYT25bPIxbwtPwa6B15E4dSPhP5WRnfwrIUxP4uE5dh2C8QXpx+PbZ9H83wo8pZYL7SfjE4aTN8/R3JCbDuC9r0FmreX0D0X266M7so8vHNctk0rVkaZbHu63NVmNjmy4g9FMkBdJSkQb10e5a5aN7vHAQje5oshJWZuFHpVWVHQzCag3bPx8S48eVsELK7mCumsJVPlt0uBnczsnqqzHebizyjnzdvACDP7sVdXhNoRgQcLIcVq7lKjGnm2SOF+ehDliZo5eGVUzcWRaC5WSObifXRXdM09OD4oeLimOcLWQrL3LeHOq6zWZQrz2h3tzabGxtIY/ksPoXi9UrKHi94srkToJerF6D+MVq7HWhnHzCZFwM5ydLnXM0PyAqbcdK8hA0vUd1Jg/5vIi+tS5MFXNKAV9JGtw/dVAQMLh/Z/NbM1u5zTJRFoXcmz3P0tU57h4xE/TMH/nsnLESu9AG3rIAD/h3Qx8I6tfQ8D426Sh/QDekvf8YS3KhGDePwlhGiRKk9RU2X1S9A9tjtwhpn9BhnYvoJ0qgvQfX6su+8RjNeD5Ydpm8Ge05yq7rN4Xhp7rDX1qB1b1Nff/0mKAPz/Q8ECcDzydFrVk1K+wfvoUCQUr4xc2xu19YZJ18Jnv4+EtBeBZT2pamFmB6F8J/cjAeK3qFRqkwNwKhKUmrSPm3XzLuDEFWEexgC/8IqS9xnjd+RBtb+775a1Wwh5mUwDbOPuxwTAZN/w3H1IeXsSKfZfRgpUPxIuf4QS85onyYqz9dgSWfVnBLpdKn9GyurliFmvixLXTUawAoZxfAmBVSBr6CpIMT3Js6TJod8rUNjlR2gtitV1MmDgKlRt4c1gcVkHGJkL3KYyrnN6loix0LchpjsdsLqH6itdxnA1UizWpcH6obXutpf/hZLGfgAs7+5FoCQw6qvRRf8+sLgXKsQk7Uehy+RDpMz83Fvx8bHNl9G+nBudkaE03xPvIbCkSftYVedsYIMakPvPyLryFPDdhoLwK2gPPkf1HD8Yxjs/8MsuZzqe0+fQ3vhFl3k7FCk+86E9OhkSai6j/ZwujUDfD8J70atvuCdlm02hOGeiM/0cEgA2qxISA7h0RRjzGMSzjm/wfI8i3rFPLmib2fy0zsZNaL3PoN6YcS4SQIcBU1ZZ383sfpRXbE+TJ1PqJfAF4Ac5z0g++/UwronQWflbeH04AmfXQOGMEyGhvOlaH4vCh+u8IcYg0GwVxI/ncfeHwnunAhO5+1pm9gbtZa2jIr+AZyGRpgo2J6PKRbcgYOC0Ls/XhwxHKyMvrtniOTGVHJ/d3ZcP400F/D7kvTy0YswjEE8fhgDEt9x9xHhu24+MS2n7uWvmeTDjmDDM75vuPkWXeYtyQDpv46ttSrH9ZrmMYQrHuwyFyNyJUiysx1gkU+n5I5DleeUcADKzKZCC8j10352C+EU3GW4lL/8u5gkAACAASURBVFctqxrHiND/kqjiWd1cHIQMblchT+YbKfPkxVGY0inIWh751/iWZ3uai17IFGK1trv/YpCf70Ogwl0pjzQVALgIKY/LNeBvq3nLU6vu+yZC/LKqQE9lWzPbAZjG3Xep/2RbHzsgYHkO6nMiVd1LE6F8ROvS/Z48DxlrxyAPvLp7/VJkHPwj2u9dvdQy3pErthu4+5lJ2wmQgfunKE9TmxdTkGevCePdxjOvppox9HpOf10Czgv9zowA5hHeoApdGP/S7t4tImh2NNe96ESjESC47NjY90HPm8ErvL1MaQ9eaDJP2ecM6Ywz533nulJs6+5Dzey3yCPqNDJPUZNX/9norJyEomtica3rgNOBv7j7e+E79nH3PcJnB80PezmnAfBdHsnok9EJcG2FdIdSipXhCJS8k85iHv3u3hMAaSqCsBQyrj0FXOCDrBoY6XPQKiGTa99fkDfOsigG9VCEsEeA6qVe2/Y4hshERqCN9xAqq7oyYhobhgPR0wHoof2q6MBuRHdwYjvESJu0jUDUDiivxHnhWf4bBMPoFbO6JwnhQz9zAJsgC+KMCPB5FrnVn+aq6PJtBDBNigS14np8kkslCKhrV4zjaiT8LYkExm+5+6IV/R6OGMpiNAQGPFiTzGxGdPhXyC+YpqBV8ix/6nUMvaxfk72M9sYlyFttzS5KwTUIKO2jmaC4BnJj/jmwr7vvHtp9E+3LKcJ7F9Hbnti3x/YP0gzk/nWY28aCcJjbbnP8IRLQNqIZ4Hg8UtRq5y0VnoKguT+yQk9AO2DwLvK+2SWcwSMQgHwT4k9vmtm2Ya6eQJa5fyFheH26g0s7IuGh0fMFPrQzCvE+iyBom9mKCDQbjfbi9dbcmLEmAtB+XxIUTbk/rkaA660my9zSeTsPCXZLZGZToztnAQRc3xmea2FaAOIQeljrJsJ4Alq9iBTfdxGPM6SsLOLlMuMzorM1J1IcL0+e40JUiXNAKWnwfNuFvt5E++QxtOfmRKDXj13lvEcgoXohBLQ/EMZ8dGnMvTzfuGo7nsbRy7y9hbxv/o343fhsm1If4ok/Aw6MCrmpItqFSBjeNFVIxzYFJeAs5OW2lbsfF17/CuLzcwB7xHPfVIYLbYfBgCdN3RgMCf9zomT2XefC5E25M5Kdcg/PJ5Ax8yB3f9/M9kZy38N8CvJsr/328P2bAPt5D7mkzGxO5IUxOqz9W5QV3574W8PvHlCes9dn8SzSIG9rZscAM7n7ig2/KyrnTyDZ6mUqKjh7tddJBAY2otk9uTrav03u9R3c/YgmzxI+Ow2STaYMP+nf1+Z3VJBxb0Oy/Ll0yrOTIlngWHSXNiriEkCYw2h4TscF9bLvB6ET/YGxuO8L+3hGd38h/F15/gr9TO4KZ27rFzpB1zrQKvy/FgKl4n5+y8y2RPv4acRPJ0ARROcBZ8UxZ98xAFqF13rmh72cU6QrXYm8r6vArfj6kxXvV1G/u7clgTez15CB9Jzs9T6kD6+XjWM0sKXXFP7qRp+DVhkFRnYJWvR/IEHhFKTYfzjYthXfVUQhg6J+Ljr8jyNF/bf5xdHrAehRmOoFnOgJiLIWWn0fSjA+KoxlRXd/stu81cxno/UYV5dKL/2aQs16AgaS77kBuMbd981erwWtCvvtImCXXsfQy/o12cu9KAWDERTDZXMI2p+XhfffBFZx9ztDm572xCDaNwK5B/l8TflFr+e067zlFBSlRdGlHkHdezM+9FXkSr0hytFxG8pFcB0Ci15P2jYClwb5fCsi6/A9SBjYG4Wirejujyftmq7dNiiH2hHA4S4wfRrkobQ/cLO7d5TwLsxhpXXKWhbiDZHwMiXib6dmfVTNRQwrHk1NyFN4vlOQIWNi5CXXj0CxWKzgGQTqn1PqIIxjeOhndTRf19FKMtqhlNQ9n6lS1lzu/mhYuxNQaNkHwF7ufkDST9r2W6HPeUpj/iy0HY/j6GXePpW2JbJWeMWf0f45Hp3HVdx9nIaRmbwc3kfJdndCittliCdMiErcX5x9ppYnm6p/HUArt89TyCBxsKuSUz6GDQne24OZiyD7DRjaPAsxNnkzfB8B36n89Fd0frtVkroVWeZXLrw3CeKBVXMxOfCelz10+pCS/A3Eh15BPLdpdcIlkZFnU+SNOGAUM4XYf9fdr05em5RwX7j7euH/t4EvlZTmXvlbHYXxrI3C4nMl+2rgziijhdc+KWj1HFJcl2gCLlT0kXqo9GL0r7rXz0J306Y0yyUJqqb4Ruh3OmCUu/+yh2eokmfnRl6K86NzfhxwaH52avodNM8K92BeCGsu5DWfp0lxBOx8M3ltOZTnbyV375YzL+7jk5HRsYk8+4n3vQmwH4lAjUfcfUh4fR9ganffPD9/8TMlHcfMLgRucPfDwv+GQumJfSdtS6DVI2m7oAddgGTeW9CevAEZwx8Lc3If2jtnegbql0Cr8HojeT1p3/icmtlNqFjNVkjXf9nLeZjHCoVn3KigI26HZOHzkePAMygiI+az+5438CYt0eegVYHCQTkDMd6d4iHota19AhQyKMWHIAvGRl6R82cQB6Bx+x7BiZ6AKFNVoUtQvpELgfW9xuJmClWbDSkxEyIh8mUUEpC6b/aydj1dKmHdvo7ClvJxPOLBe62XfgcJDMzt7g8WXu9H+WzyCmS1+w0Jg72OofH6NdnLYYz70UApGMyFaWY/RPt+BEq+uXKFENrrnuhlrZuCqoN5vqb8otdz2mjeBkOmXHUXImHrcPRsHRdsU3BpkM83N1qT6Fn4Ey8kNO1h7fZACfUnQIreUHTm/gRs7O7vDvJe2Jn2KlHbI7B5Q8pu3qDcbvlcvIoUgzeSNt+mM8nzbUjpeCT8/we0r6dFAtEE3oO7fpiXPRFI8T4tT7Y8x1Ld872KvK6iwvoWCs9+KVf0c6E0vNZXGvNnoe34HEdQiBrN26fRtoqs5S0+JcqLt4pn3g9mdhkql35H4IkT1ckVDb5zKiRwv+zuI63leTkhUiRW8KyyV/LZIk82s+8g5edtpBS9jgT5JRFv+ZG7v5z1NQBaNZ2LQT5vKj+NolxwKPWijf9vioCrRyraD6PifgqA5sYFxWc4uve+XzHc0jmqy8XyQRjfE0juuRblY/x76GtxtCf/Cezp7r+1hp4eVfytpv3jKBz8ieS1omdIkH1fQtEQaYGfEUiBjrkqv4O8gyIw15/85P+/iO6pXdz98PA9S9G9ANP5noS/F4CzXoz+pXt9KPXGlBLd5O7fL42nKZXkWWRQ2wgZcHdA996kSE44JgU7a/od1Dk1GSlfoT2keiC0Ovk/nr21UVhXTv3heUAGxL1pz/vbj+SNL6O990t6k38b73szux6FacaQ/rjfv0b7HroGuNvdd83PX9X6Bl7xMuL9vw+vDUGy5W2F9vl9NHl4xtz490VkRF4AeWpv44o4GYYcPzZAvHIISs9QGR6Y9dtIXg9t3yU5p3VkZu8BR7j7zjVtJszPYnj9bXrPmTYZWvsUTHPEm95x97aCC4GXPQTc4/XVQyvpfx60MrOq5HN9KEldGluaJ6F9rKYtyDr0DPC6uw+UpC6gkHejTT8cMe2YM4fw2uiKMfa7+4heDkD4/l4OTC/gRLGtqQJIiaZGuajOoXxYhiKrwrq0JwmNzDqWgn4XMda3kvdL6xGpP65HQ0F4BmAPZIWYgrJg1I+UqWNQbrDFuvWb9D9WgIHAJDf1zPWyCeqNLuPiGHpcv1/Qvpbp3m2yl3tRCqoU4VLZXFA+tbWA31NO0N7v7kf0Kmj00r5HULXq+eoulyZzXHVOBz1vSHD+MRKcS6Du/EgIy6vPDUd78PaaMa/UFFyCWj5UVX1r2jD2MykLzP3uvkPTtTOFSv4YJcR+E7jRkySn1pt16m06hdVItYlZXdbvWv5t8g7bwd07lJWSgNhEKTDleynRasj6+0tawNM9Nc/Q9fmq3vucWmRmswDPeX0Rls9M29B++4q3ZkeK+qGUy9z/nnC2zGx6pKgt5VnKgYZjWBXJILugxM5Hh7cWRbLTrkjugFYuvkjpc+Y8eRIku7yLcnvFXGRLorP/OLCYu48Or2+PQivXpr20ere5mBzxnyqebIi/5NX5UvmpVKxpJFJsD05eexOYBSmh7yX9DUGyRQQ6SvdTVHw+jHMRnntvBKwcnzzj9EjxXgqFPd6Q9fV7qnnGmPDsLyDFPQJGf0GeYFMimf0W4NvufrsVPK165G9t5K1cfSXQuQq02hzN9Zdp55fDgJnoPcwHFH4/Kbqbdg3fcwntxWhSwCT+P1dpzNl4e5Fx8nv9Mqrllyp60UOqjIb3U1N5disEpsWiLROgs7k1mvcnkNx3cQDJB8uz+t390PQFUyRGXqxmJ6RXXIiq8kX6N5q3b9GesHxiWt5iIF1qzzDu28LzfBPt+xlpecwV5dlPuu8LQFEHaGVyqngByf3X5uevBrRaF4GjIz3JB1vTfsDzN3ntLxXPF/OE/rXi/WEo9cMGKOfmuwjoWgeB/tvxyeT120jOaR2Z2fMIuKtM+2AqVLA/cLy3G1xH1YyzivZE+zHNR/wm0i23K519M9sX2MTd8wIyjehz0MrsRpov1HzZ//cVW7VoCWTZecmTEpBm9igJCmlmp4QxTIAuz1fpvIwjrZeNN2WCVQJBpDxBcN5+ePZ+RORL4MTiWduba9pulbVtOt9RaXkAWcUcCVujkfB1AGLMU6Gkv69QX6UtrVqUHuq6S2WqMP5JUM6aawrj+DmKwTfkwvs0ioOftdBvmrOmn9aF0ghQqXm2OmU4328RnBiOBPJn0CVYNYY2z60ulAs5ddU8Zsn+j2WNS0rByKxtPB9VivBgKSoFVXvie+F3P+2lykvtUwUDWmVhS6DqRFnbWJK99HyjaD9DdRVDFs7+j0n3x+Y5Ba1T9Jp5ifbzMTV6XlB+rVfD7ypKvW/6aVXiLIFLS2ZtY0jBJ32+HJh+IHm9ESBeRU3PaXhtFBKKtkAV4eoqd+Wlo+8Kv+uMA/MC87v75IVxDha0GlP4nkg5EJXPc9FDuEQ+nqvWfE7jj6wzIXsVpd4+8f8N3P30AFq9gPJldfWKqBhDrrinVPKCiK/X3XvrIjnlPgB33zj5zm+hXH+nuPvmyTjid/QiO8WxvIaKT+Q8eRHEWz5EMs1/Orsp0oIod99v0xcTJfT0ZJyTI5m2bj42Qgrhv7O5eAZ4LHrRJK8PQ3P3nLv/qOGY2yiAqNFLdyZU+GNKpMxt7u59oV0JtOqFv7W9nniTNAKtTCGDjwDnuvtO2TMMyqso+fySSLn+hbufZfJWiSDlTAismQEp4X0I3MzHHIsr5VWDS/fkjFmb08PvRkajhs9UurMmQjknr3H3F3rkLela9gdgZSiqQLwp8m4agmSeGelNZmrrt0lDM7sbuKTq7HW7q5N9H/Wm5xEwPDny5q6Tf3+fjzv5u+u+bwha7YAM73OGNl1BK5PX7v3Io2rTbvMSXi+dv2crnqEb9Uejn5nNhbzD10Vn6FXEf59E3o099e/uG+fntK69qajJwij8rihjB8xjcbT2HeBVLxTmcUN3Pz15bSr03Ku4+0WFz2wOHObuEw7mO0tWlP8pcvclxlXfYUH39/aExRMjhrBdMoaNkvcjCrkxBTKFkPSy8b+b/N0tRnyj7P8ts/+3SP7OBbl5atp2MP4u48DMTkIAyk9KGz/QRUn7lVEozNXuvl9Fn+lllTNggH0Kr8XnXMjd763oN69MMxIBavG5037zectzQBTHHvpqnB8hGVvHfqMdhOpDwlr6WuUYxqZ3Q0EpWCJrcixlpQDahZs+pJBHShWYfiRUVdFj2f/5vsj3RDqOUu6IurVOywS/mr23RPZ/ajHLny99vXZNCgLanNn/leeU+nmLtBzaO48j8PZaT5JhJuOYFFnHd0Mhtot6RYnlwpi3zf5PPcLyOc4NC3XPV3dpXkc1n83X7hNTxTnF3UeF9/vQvVAJ1JjZntlL38r+34Iy1YXUDIY2R+tQFbZYSV5dTrxnst4qcU2GrLu1QuFnpe04HsegK5iNrbaIT30d6FatbhnkqTk/8iqYENjPVPjgfnSGB3tnLdm9SZnqPLvMbE3gOHc/tvC5u8xsK+A4M7vR3c9F8sRqKGx+tvwzBdoAgb9XAbt5TcU/M5sXWctXAH7o7jd26zwozpWUybOGvLaL8mxosyHwx0xO/gJS+jpkEVd+vvPpNEJgqha4Wc3wXnf3nA9GPj8rmrtuoEbls4wDOhQZtGqrwFWRqZLoG+6+Tf6eu98Q5OZLgnHkflqG7UnC74OAj9x9Ey1lB8Uw8xLgmd+T38j+r7vXU+pH4XmDpREoX9MyqApdmreoLew2pSrjkrt/jMJ6LzCzaVEah5XC90wcxtvknI5N+jrQF/THSFMlr73l7vtnn4myd9xbfXSXf1P66ScYbweFufw1As96oT0QQLp7t4aRPMtxFV77UqltL+TujwC/NrNdUKXFjZCONweKMrjY3Xuaty7nNKV+JOP9GbjXzA5Aoc952w0QsLUFSsvxa1NV+hMGCV792hQt9Bp6xndpRUKVaCQKvR0U/c+DVuOBcsVn4vD7yYr2zyAQoUipQDAOaHxext1oeRSbWwVYtZG7X2hmR6NnqAJdcm+dJnQ/cGIVYFXR7w6oCuN3Cm3zMJyxkh8ooSb7LQ1z/Qli9nON5XE0oV6UgrzSmhdbFcjdK5O2mlmve2Km5O+eSrd6Vv0nG8eGPY6j6XdWXRxjhcK4b0eWncrQH1co30VmdjkCz3+HFKUSDat4vSsFgXJs0BJjqZ8qGqv3AjRbazNbm5bnGkihH2bKhRBplLsf2K2vGroRODp6inyKNAvy4GgCWnwRWf6bAEafhbbjsu9e5m1cte0D/tTASDIA/AQPnNHImPU+ykvTB1xsZo8hAf7vqCrlg8hjqB9583R4Tnqr0Mz3UOGLNRuMuwk9gsJNOkCr8L1/NLPvAiea2UvufqOZ/Se8V3mHRDKzdYDL3X35bm3d/X5gVVOi7z1peX6Pb8r5YVrsoUTvAZOb2QporZ9y98cQ2BI9eqZGck001k6LFPkq8P40lBrhuxXvA2MXWK+joKBuQqiwm7y+CVLsq+7PlN6iQu41Jef/I7p7ZkeKf7zD+8LPqmhtNqnofwPkydJVlgseSr3QKugZpzez05CH0fk99hFpbBtmAHD3V1DUxjGB/ywEzNvknAKY2deBRU35aB9196oQNMxsObSfLym8PTN6xnXQek6DPHv60Np9jLxqchqDHA6mQ174jcG2ps/YA52FjJ8nN/2AmW2EIjI287GQ029skSu35LVADHFcA3lgbUCPYF+Xc5pSfwCXL0Zgdy2fCp5t30ORG0cAuwwCvHoLhRkvSKtiZ4waySsBRx6wGu3hhD3R56BVAwpus99FC3KX11SPyNoCbDs2UEiTq/vyod/bG1or/0+RmU0ITObu/0HCx5M9dvEo7SGAPa1dxZiG0HIjL1LOvM3sEWCqCqbeROh8hIKXR4WlK6U+4HgzOwJdUq+iKk1t+y0FcYIF/p06YKcpZetX124we7nnnCRNaBAX79i+qOM4xqogPB75xVzAr+oAq5SClfx0lJekg0wVI6cAHvSQ02V8U3A3nzRVFD5BX4+gype5sN3oXgj8ZwJqrFNm9g0U/jAFylVxjlcnSX8IeYGClLotkdD9MuIfm5LJBWa2Rx6OkLx3NUqi3BOAm3x+CErqXikkhedbD3nUnETh+czseOA37v6yKYntFlSEUqZj/iy0Df9PjUKAq+ZgsOOYHFl6qwpqpPP2qbetev4qMrMvegjbCrwFVGXtNFMuyudRUv+3kTfWSsioNAWJp6WpIu9WwVKe06xI0P5ElPDkp4F1zWz/ALSUaFMEvlxlZifSGT5eRyNRZdte6AJafGGAwl67CPGo85BieSCDy6OU9pveTwD7mNmmtPhhzNs4Yfa51VFKg/kRv4pGzX4zewkBgT9299FmtjwqRb9k8tk8n1EfUiSHoBQTP0c8NKeFzKzKw/Y1d/9nxXt1NL+puuyUyJg5QxhPv5ldiwwn27r7ZWH8X0Lg80i0H2rD0AO9i0K/SnQMMsJtgcIPB9IMmPIyPg1M7+05bOOYI+UpHiqpqUEpyJF/QTmx/o1yMC0MrGdmP0MgXik31LigLzRt6KrsdjvV+TkHyOQ5fQIysg+E8prZvxEAc2MAO/ZBZ+1qBERNUtH/lSg/3si475Gnz8O0PGqq6BkCCDIOgKicpjOzKMdMF36vgM7fPMDCFbLLLKak6CMBzOzHCARaEzk3nBRenxSBKJGmyTuKZGa7ooT6eZ7VWjKFWE6Bim91BXeCwfYU4BRTJdpSn3XyeuU5LfTzK8THn0O5pp6nPUl6PrabgCXNbHEEXh0O7Gtm99KZaugpd8+jim4CnnD3Aa/JoHNPiQwLOU0XvmPQ+sj/PGhlSva4BKou1bF5g8XrDIRuDkGM5QAPJUFr2kZGNA1dUEgz+yNiMAtRQCHDZXsirfxU/WZ2epXXVa8K6yDaNwInkrZrI3f/gyrmeDqUz2hlYKiZ/Qsx0uWpsEaGz+Vr930S75fCenxsZvt4b7lQ7gXWMbNjvHnp0FVoXpK5RHcyuNjqyZCQNyFC5WdDAiZ8AtTblJB2IZqt3wRm9hGwlrtfUGjb014eDJnZoghM+XMJeDCFqeyBrFJR0d/ZCxUZxzUNBlRN+MUCFevR8xyHc7okuhx7mbd3kAW725g3R8+5ZRhXX/a+IctQLNv8jplt4+6n1PTZGFwKz7cmCnk8tGLepkEX6mpoH/8TKbJV1XCarN0MtLyoIl2BzmMT69SFKI/aaxTOqSmR+u9pea/8EtjEzJYuKQnu/oApD8lk4Xu3AI7yUOzAZM3NaU+gCFqhkM9Js9emCH0NrwIeTVUe10E5QaYws9m8XM0zfb4+xONLz7dJaPcyunP3pDr/Vzrmz0Lb2D4Pxx8bfc+ILNdfq2ibzttnoW2kBVBoyxQeytmnZMr1MwrY0eSl8ApKDwCtMxTvUHfltDrFZJk/CfGuYxFAsiA6N7eHfXVn+A5DSnme6zOOoQ+Fwq6DwnMmABbxQuGQAk8GuNBUCbjjrg8A3HJIad0a8YeiTJDMReTLICX/uFL75HMD8hNao7y623eR8hsVreURGLaVFyqJJZ8buJ8q3i/NxUcIqJoO8egpw3hSOfkgBDg+hO6dh5HiOiVSZn+C7qdVzewn6F7qC4piH9UKbPRAWYvqsJUOWYZW+oHLyFIFJPwt3pNHuHved/R6jF5Nab9LoqreRyavb0MrTC6mDOgzs5fRXMWf/yZ/z4SKEZRo0TCuyqTNBco9NbumKxmEjLM/uvNW9fYqk8uivFeHUAPwh7YbJP/GPfTDAGQviPbL5RTyxybyLMAR4Q7a0t2v6fKd30F84LwuPGsdtDeHI1lgX1p8aGcEVK+O9k0M6+xHyfP7u42DzvUYK4mrA4A9NQIvut3rVfs+Nz4PQSGooGqaT1Z8/a20n5Erwu88FHMUMlJUPcO8wDMB+NkbVXV+Pby3GYqO2bZCPpwDgU+LhJfeMrOtPcnnVPGdqbzesfcbyOu9nNNtUWqRxXvwlsLdbzZVQr8Q3dMlz8l+VGgrpTdo3Tmxr9HIy6/0PS/Qu0Gljf7nQSuUMO0fFZv0K6iixTCUa2RXdBHsZGa3RAtIRdvHUazz+ghUidaSEgq5NErqPCEZCmmq2HAGcsNbH13S30dWh2vc/cxszB0Cgalk5pcbKriY2Tnu/pNC2xxcegP4WQU4kbYdhpL53YASmaftvhBenxNZzR5HFpbZ9badhqywpcTH66Kyun1mdiia751Dv6X1+CWwp5k94u7nFcacC3+3IZfxE5Cb557ALQUrf7ysHkJCxQ+An1X0OxWyHG1WAgcDMPA8YwlQKe23BNS5hQLqXQAnhiI0vaN6RWH9lkLM7WwzWygdd2Evj0GCYtVeTpWCqdFa7+JJmeisfbwwV0DntLTGE6ALb3EUIvJM+PuvZjZPfqkU9sTDyKp1aAPBZDo078u7+62FtiVQdT8vlMjNnm91FB7ZYUEpzPHI0L5qjvNz+mGYk/yc5vN2P7rgJwO2NrPzS8paQtuEfr+AgJIBN/gwhutRZajDkML9I+CPZvZofk4K4NJrKN/TxYX5KPGhvxaeb1K0j7+GlJDpUQ6Oy8xswfzZKtauChBv4xfu3gEMhWdaD1mYU/om4mN30XlOf4AE+MfDXMyN9sePkHBxVM1cxMqs4yJs4lAkjBb7NrODkXD1EVqTPuAKM1vU2ysbps+3PRKoNkHKeP584yT843+Aepm38dl2V6CvgscOQzz4O+hOeAd5ncSwrz+YLM53oLM3r5n9wxU+sg0yRC2W3OOXmdlx6NxfbGYLBA+4k5Dndp4rLtI5iLe+jPjaEOBKM5s/NegVeHKUDX+DgJYzKZDLezXmCxlBIawkm4v7kMHrx8DGZnat1+cwi/LTbAgwvTLpN5Wf+pF301Lh5zRTjpUNvVxJemngZnd/PfCcdLx1c7FHfj8ln/shkq12Qorjd5A3bjQO3oFkjn1Q3sRUXnoy/O6jrEztG77/LOR1VaK1EDAKquT3FWQE+ZAsn1PG395GeR/XzvkbynfzNFrbmdGd85vw3r3Abmb2hLdyKh2H1miZMJ49kOx+FC1j5bDk7wmp9rICFSmoArSqKI450nbASmY2ZQOjf/QiO7DC6D9NeJY10Z77nZm9FY1G7n65KVfQYWa2a4k3JJTew9Ggsz4CqWZCsufcWbtcnr2Qlj5ySS7PFugwYGJ3P77wbPk5HRHmY1Hg6aDfPGRmf0I5ic5C9zjI6D8NSuMxJIC3O2dG9NXCe9GQ04dk1SGoImld6NxGVHi+ZPLsjCiC4zsUih013Pe7oX0HMujth2SbhVGI5dIVPGUfJE9PgfbHxaio1cS0V/U7j1a1xy+gnlxTFgAAIABJREFU8NY03HcjtLbL0HnvbI+KO5T28bRIRp0R7dHHkRx1spk95u51+TsH+GGh30p+mMjrvZzTyYCzewGszGwedN9Gb+L/IgA1zU17HOVQ7XdpYLQem/Q5aNWyApboWLQJlnH3q02JzfZFKOQvkJBTbBteu9TMvpy2rUAhp0MXcAmFPB4drqXd/e9mdhSyEEyKXEsHLvmKA3BrGNeyZMJRof3vkfvpmmZ2WSpAFMCJxcIYSuBE3nZ5JFiWGP8BCEDZ3d1/Fz6/O2Lsr6KD9BOTd8DDYe5Go737ZXRJvxD+P9rdYyLBjvUw5Qh4LzxrG6BRIfx9FyUz3gTl4LkReYA8mo3jB8gSOgQpxTu5+8kV/U4a5uUyM5s3BeMSYOB7of/nwt93BVCul3Clfnc/qGK/HYE8VE5CIZXpPJTAiRWBr5rZzAVLQdv6mdlodMGshy6BVNDO9/KtSCm4lGwvB0qVgknD93w7VwrCuEuK8K0FQXE3NKd/dPfNzOweNM+Tocop2yR9lvbESsjr7ERaSUir2k+JLtVLC2udg6o/BQwJqnemgHjh+SZErtSl58vn+AF0sXTMceGcLkv1OW2bt/D56VGOmIlQ4sezwvPn53QqFGLzOlKS+oEdk74PRwLMT939VDP7B1IQ/hPWIwXxc3Dp20g4OTcHl3rkQ/sh4HmUu//WzB5HydgNKUubJP3ma/csUqRGmax17yb9TgYcGHhaTv3uHmN+pwYOdve8UufUwH2elQ4O5/QYJIT/0N2fNLMzw3efj4TMo5L2JePASmivzE6oWlVFZrYYAu8/QsLx5bRCGnOaMzxbRwiHKafWdkhQXR4B9CcinrwNIR9h/ny0vF0eRPtiLzNbGK1n1TgWDGO9N7T5rLclPPs/Q5ux2ffcoe2f/4+0nbXidZBi/13gWHf/JQwoFX9D98kOCKj4IdrfvwEOMLNXkPJ3TW54cveXTJ5N9yKZZgl035xSGocpWfoaSHlaEylphyGj4q8QyBOpjSeH1x40s/ko33s5zR6e9ebCe6W5+BLyyjjDFE51BWWe/CUkr9yOzmFa7TbKT2sifnKDux9gZtejOVwJGfKWLYAH09EOGqU02LlYFyl+Ub6rynV6FFJsN6ZcKCX3EOlHQP6uaF4Oruj3Nm9VD5wFOLPk8ZLzN3d/NeylS0n4W6A7vbN64G7h34WRPB7zml3l7v8C/mVmsyK+eBvis3XFOfajVfE4p0MRuHmMNw/Fz8d8BkBDo/926K4uGf3Tex3kdb0onUajC4CjEe+7rmqQ7j6Qx8taYcIbBD3ubeBwd9/NOnOJ1ukjuTyb0xxUR4a0nVMz+wABZpsjWWirMO73TI4Ed6F7EeBJdz8vfOaPiL/NbmZrJeDEvWgvp0UIpkey+KaUQ7VAOsvmqGhDGxXk2enQ/X9NQZ5tuu//4u3VA/dFPPPhMH8noLOe07Heqh64hruvbCpecyqSu65393tdHqB3J/0fkvUzD62qyjnNDNwTZJvXgb2SvX4YCs3d1FuhiIcj8G5bWtW+S/RJ+WEv5/QmGobsmtm3Ed9bBvHF49A67O/uD2Rt36ec/P0DWkUbxguN0yS9/0colittIzNbGoER5yQgVGx7JVJc69pGamubfceUpkR8UKi+ERjBAigxWtzQ8QD8lc6Y9vQAXByUsolQ4s9SkvW29gjAO5WWgptSZOZ7uPuqod8jkLU+d8fM2/ah8JK2tqbyoJuhi3CgOoq7v49c/WdEniK7IJT3WyjnwPaIyQ9FTPRIVLZ9q9Bv1XrMgRhaaT3ipXKcuy/o7qsjT4t3QvvZEGM6G10AhgSLedGh/TdiXiPd/eCqftEeOjr0myru0AIG3kNK/NdC3xMj5rI/Yv77N/ypotmRsF2iOIYT3X1ed18ZWVc+oF2orVq/fnRGziZJZl2xl+dCVqWOvZwoBZcgJjwaMfBJCuOIF+bdtKxof0DW0BSEmgl54jkt9/I5kAB8Oi3LVqTSnngfKVr52nW0R/vzUMprHZWCVdz98DDuE9Gl0+aCW3i+0egyzp+vNMezIuGuxC/yczoBcpnOz2lp3nD3l5An4itoT6+KQpb+gYDGNxFfewyBDt9E1qpvesgBEoCHNVHVz5jXayRKYvkXBEqlFMGlvdx9xdDv4Yg/5BWGmvIhQ4Lb3d7K3TQjEm7a9nGgfO0uRZbR55CV6rrk5wRksb2u8FMMO8zoI9otXpE2Ref4EG+51M8a+r2bzlCstrlw918hxRM6q8am1Id41mHIOhyTHE9IZ1GJSJOVXjRZbQ9BoY7Lufur6PnuQ2d71S7PB/JseCOM5RvozFZ5R7yK+NFDaB/Wjfmz0DbS9eOg76jcTEv3efsstM1DagEwhXrtiKzpA9XjXAmRzwj//sfl/R3P8hpIgVsf8c5i1dDAz1ZH9/r+aB8/WRjDVKHvZ4F1guLYj/jj6cjDILYt8eRIJZ5cokkp5FKsmYtn0f33CpIXD0D36F3ICHUv8jQdhoCrI1DoSgRlBuQnOhOzX4nWL6YMON+Uly6lPmBGk2fwAGDyCediJPCidS+cMg26dydGyvaC2U9e5TqldcMzdfMSnIJCntMK/oarImPO32rJ3fvdfYfwudPMrCO9w1igO9CevdfMNjOzxcxsAZMxe+7QZr7wfxVNSzW4nN+T06D7sEPGoXWvn4Lkt53RXsnv9ag4F0N2Kygf30QUvEYa6CNLdPmeXs7p24gXnYHA9QFy5UBalfY0MyA5vB/JYCvR7mwRve4nz37id1WFvULiYZlRSXfZn0yeHYv7fk1gLSunKOigsC5ro/10nimqpJJMXp/fpRrsjKlsRiK+db2ZjTCzb4bXr42AVfj+MUh/yWXUnPpprt9HSvlh5TnNf5DH7Apmtn7NPPzIzG4M37EEuitmc/ctS+PsQh9SX4V7rNPnnlby0pmx8Pq+aEF2L7R9HlnA69oSNvv0WVtMSc8OoFWSfAhwuJl9DSH8bweU+7eIQaT5ROIB6Kc93j8egKOzA9CP0NMlsjGU2kdm/hoqPRrblpj5RCjM7WwSwbOi7euhfVtbpCAPoVzi9DlgRldy1oNoxT1jZkPd/WMzexI4pWBpKq4HulSeJ6vqVycIB0vSKkEwPT/8kH3+I2S5ObpBv18I/5+Bcl/Ftikw8A1PElub2f7oktoF5RsaFNhsCgtcCl1ms5rZTJ4kUK4CJ9D6PUgnqFNav6eR8vwE4VzV7OWoFLxP+17uUArMbApkSX8FKQW7hLb5hfkfM3srjCNemNHKswcSdnZL5jcKGh+TWCiq9gQCza4jEzQq2g8J85CvdVQKzk5A1SgIP40Aqti29HxPo/098Hw1cxzP9MfZHJfO6VthzPk5Lc1bpCeAmd19BzPbCQFTc6G1nxiBEm+gs3iUu+ehNvsiIfXXyWsThXn4mFayzipwKeVD63V5vl74UDRQ9CMLW+y3Y+0Cb/hFeP7tvFA1z8ymDYo1Jhf+S5HbfTd6HAHkaV+Tovl8lYQv0lrrfpIEslXCOBKa+2nlEcvpLeTVuyziCQMVO919ndB3Kc/fh5RBh20RGP8rb3lKxud7gGCtrHk+3P0fZnYYyvEwf/KMpXE8hTwR2oCRz3BbADx4zIzlvh9FiXoX/z/S9h3KoU2RF+3qnTnbnkS8JHp9DCir4exdbWa3IL5SJHe/w8x2QEB4VYjFr8PYtg+KE7TuvUcR4Fp370V6i0KuyYp2JYWsbi6eQHlHpzd5mpR48tHA8T3IT6C5ndrdLzWzLREwsVfStg+BYVvRytHW32AuRgNTmiIJ7kdy3YdBFjgGefb3AWuYPHF/5uWKzvMiz40+dB9PQgv0Hxb+PrrwuT7kGX0tsJyZ9Xl1MYvRyIiXU4m/RRrgbz3SFkj22pOaXD2DpHvQGelD65g/7xCUQqI/yCElKsqiFTJOvNffoF3GGbjX0Z7eGFjIFQ7Ydq8jUDHmd8LktZneNXl+xRK9Ttmw0lUf6dJvL+f0VhRFcioFQ4O7ezhfp6Cqbmsn7x0bzvTuZnaHux+B8iz10elZBAKfX6BcdRB0JtOq2FXy7Gike7bJs4ylfe/Kq3Qy4ieXdWsfPjPG5C33UBjvPjXNNwaedfdrK97/COW7mstUoOo+lOblx3TKqJFeRjp+HcW7YYB6vBu6nVNoz6/3IsrfuB+S2d7N2q6AnvVA5N1fVWCiCX3MeMaRPgetZNVcx8x+FxUyM9sCVSc5zN0fz9ui0LJ3urQFuXKOJkG5AzO/BF16xyMvqDUQgLQFSha4GGLqsyMQK01Qmh6AN0OfdQfgacTIU4W1qn1k5m/QLkyVmHlsmzPzUts70ME/hxaQsSRSuC/zstv7FFQIlwnj72XtQIxgajqtDt0E4W6W8V4uq9g277cbMDAL3RNevgb80t3PyV7vQ5fferSSfq4BrGhmW7p7dEOuGsMdyCMpBXWq1u+q8D3H01q/PSjv5eiyPJL20MeSUhAFxQGlIFDpwvw7sqjcQEsR/gZy7b7T3dO8QXE94qUQqWpPvBXGmu+JUvsIcj+ZtS8pBfH5/ks7yF16vjjHh9ESCKrmOJ7TKWmf49I5jfN2Ja1zWjVvkSYmzFt47jvCTxuZXJGXJckPY2ZroFDr012l1/MxxxxUdWOObZ8lAZcq2t6FgNfzkudbHHlXXBksg5Hi2r2LBJZIXRW6wrPPifJVzBF4Uh8CPZc3lSceRVkJAnlEbmpmBycA8+FIUNrC3VOX7TgXMyDAJ9LAXJhyjGwdXo8C/hfNLIZLD3gyuPsLQYFfJoJUFbS8maUhyK/RKQRPi4TKp2kluR14PhSWE5PRVz1fpK9mzxcpVraKZ63OQyCOeUa0Hst/im1J2tfx+HE1jl7mbVy3jfQMLW8PAExJdDdCxWIupJMmBka7e1TO3kCKfioHHAJcbmbLu/ulpYG4+5GmpMOjkHyUhhzPisCYh9GdGiny5MNpydVVPDlSfu9V0d9QuP6hyTiazEV8nhcp5LQxs5XoIj+FeUhpJoL85O7Hm7ypdjSFJv8LyQl7IP72Y1oKU+VcBIPUKOQh9XPEqzYxeVzcjHjq6chT7ka0j64zs295EqoWHxfx0pNRWORZ7j5l+J7Vaa+ilp+3S2nJACtSHYLoZB5bJf4WjI0RgB4GTBQMatBFlhv4Ivd3TQnzjzblgsrXsc/MLkKyR8xjlf49Pa0cPznl0RTb0u7tFsfYh2S10phfpv3ejVS6J+P9lN+TA/eTq+LpLSik/haSez0AZ78H7knWfWLaQasxaM/UUdRHDgrP1vdJ9JGEejmn+yFPl7qk9JeiOV8OGdtTQGgvZID+nZldgLwlYwjaNxHfi3f2FLRHXuSehLuFn3R9S/Js3Pd/J/D0fN8Hw10KMk4FTBaA5iZ7fj/gUTP7gbtXhn+mFJwL9gN+a2ZHejkP4gikU3dUSA3v9yG+3R/6fNuUQH0D5BV8pnd6Q4G8B7uF7F2Fcsrul8gzvdwNpSipKtorPEMM3Zyt0OYN4E0v5JUbBI3hc9BqvNOBCFG9zszOR/k4fo4End9UtN0aeN3MjqxpCwrfeYHEQo2Y7vOoysyLMGAteBB5kYxEzO/L4Xd+yKJw9BotYaruAFyFDl4aYlLVPjLzO2kBYlXMPLa9ksDMa9oejSz2MRFjFB7eoaVA5fRtBNYUycxWQUx1DuDfQWianPr1+Buy1HjSTzfhrxKwMiUs3xwd3N3MbEFkWbqspt8IDKSJqCuBAVPFiuWQALI3umCvR0zpduBPCZjRVsY7oW2RwHc+Ag2OQWsxMXCsmT2CXIirwIm4fh+b2dzojFSt3/5of+4MvG9mlyKworSXH0QX7NcJe7lGKYgX5kMEvlWjCJ+ILFjvIUFxPuRd009nha4oaLwb+um2J/4Wnn+AatpHkPv4pG0VqBqf70VagHjV88U53hGYtMscx3M6Ja05rjqncd7GoLWum7dIC9GemLWDwnOch1y4z0YeYnMiPvQKWbgnLXDpY1oW1SpwKT7fFWHc3fhQVEzGmJIJH4XWPvWmg9baPUzgQ10AcUgUuoyeDN85My0FOs7nbmjdbgvfMcTbE6wehM7u383sZgTYzI3CKfP8GXEuZkIWzo65MLOlaE+c+TgygsTXHqAQ4tCFfl94rc9U2OAfgU+ehPjzpt6eJDQ+3x5oz/2j5vkiLRefL6M06fQQtM+qBOV0zH1hHJ9m29i+TrAfV+PoZd7GR1v4f+ydd5hV1dXGfwOiKDaCvfelorHHggWNhWiM3VhQwd5716ARuzG2GEWxYq+INfFT7CIqaqLoskQsWKLYsCAq8/3x7jP33HNPHWYA46znmQfmzj777r3P3muv9a4WFCsz2xdZ9pcOz08imxetBnxvqsj3siv/R12OOHd/wOS1sIDleNO4+58DYHMAUlow5fC7EckdByeejXjyicCEPJ5syoUCMjh8H/s9i35Aya4fRmBK2bVIVYhN+eJWQsr9zpSTfSPagHp59jCUE2Wgu2+HZLHjwzhvRQbapcm+n0Ayya/Q3b4COv+3hPadgOWCYvpfFCrmyID2d1MagdkRD9shfM/zyPC1bv3X1O29D1Ey85sRGLBm7G/nh36yQKtbUKLkvxfwt+HUqtNtRqhcG+snDXhP4wE3hOd2It2TphsCiL6ivnLgRDJSkwB4LRwfAFPOt6LwyyRoNgLYxsymK2E4ju71J6nJOGn3+r6hzatoT3QyFUHqj4zp68TmsGnBeKOw37hH2N8RcH0m4i3bo/OUp4+sSY4+EmgwcH0ZnuXuz5jZeohvFFVT3A0BVCsT7mZ3bzaz/ZE+cZK770VI+WHy5P7JQ2EaM9sm1tcn1KIXvkAy+HfEcrnlyLO3IL4Q6YYN+97M3kPnL6I1kBz+fPhJgvR1AFoAyp9E3kBZoFVa+O5glHd4e2LydoyuRWDNxSl/A8lmnVCusCHovS2IeP+nNKaeiGhdgoyaQ9Hd8JyZleGHIDluNDSe0wIqbGtmV6L1qkrLWn1VTtD6TNE0U7940MrdXzOz7dHhi5jhS+hgf5PS9jh0ccyGrCipbQM1I+DqZmgJe+gJHBK3mATrQp8whq7oQh6GKswlvW7ORAxlQVTxLE9hjdrvB0w0s7+Qf2AicKInMKYAXIraLgB8kNc2CIpnUXOvvAUxsr6eUgkuCIdboks/+bcuaG02RsxrAgKWjkPrnfc+HkIuyyNNiYnLCH/HkZ7zbBYUS71imEs3xDB3NLOhSPBK6zcCBuYH3s8CBsysM1rPfcLfJqJL/EXk8r4cEmLOMbMjPaViSYz2Q8mc/xj6vjyM4VBkiR+IrFmp4ER4f6PRvniJmuWt4f2FvbwTclOdGTHfu0nfy0OoWaZPKFAKogvzQWBsniLs7jcEQCKy+ESX6CHuPioxhsFoD0xEJchXJX9PDEZC5H9L7KEI5D4GGF8Ackfzex3wgvlF/OJ+ZJ3OW+M4YHxBwTmN1m278FHeukVnYFsUUtFAQSC9iJrHxCR0RrYP4/kQ2N5D2FxizJEXRFSpKgtcqsKH7jMltI9AsjsQ/9jFa1WoIore3ZLAiBIGCmhU6KLvnWBm3yLFLKIf3f1aM7sG7dPj0OU/JpzPW1z0eRBuL0Lv+avw/4ZKntS/6zvS1sLlGt/yvszsDuA7d18/Y05l6LfUe7Msg/bmSDN7GfHnOYBr3f22+INhfr2R8NwltMuaXxTWvhTpwmc/BKAuiPhbf7KLrERjXgytx8ZAMh/llGpLrH0etdc4+lF+3dq7bUQLI6PF36l/1we6+4vJh81sVqTozIKUu5fDffISqt7cknzXUyoHZ9BhyJCwDvIOeR/x2zPcvU42CTx5c+QJVMST50CASSfyDQJxakJeqXGlL2stbkEgye0pf9sJgTJxT5e1yJZ9v0MevR8Go9zayIsGAHd/28xuQsVy5nH3jxLy7OGI72etBei+aULeDD8BL5nZYegOODK6H9z9KDN7ClUQNLTHI++SJqTQ34IAhpeQUa6bqagGSG6aFPqaaEq4vFUY0zOxNRqG3l9ESRDpAsSzc/mbu/8D+Icp59ceKJF8MhQzTu8jkDRuoIruj+HI8JSkZnffMKtDy0/EHsna3ZGx8w2UcD6vKl+SBqMwtzLAZ3SvLwW8k3Wvu/toM1sD6Vl90DmJZL8jPb9KcSHF9JFjkOEvU56FljXalAJAwN1vMrM/UJJnIUBuJZTzMo2+R8Dps+5+Y8r3/Svs1b4B0I4iEHoAM4XPIGakchXtuTn8/3szOw3Jr91R4YY8+Tfa90cicPRdEvs+jPNGkAEOGewedvc0b6GPiYWJxuhhBIRHFD9/qc+4PKMeJRgYYhRFlqwHrOeNVfX2MbNx1KKFDkcGnp1iz27jKd5QZrYYAhOzgLBobJX4oalS6orUijIkz+l3wCcVz2mc+qF7KrViJNk5/TamMUUMpERWtCf94kErAHcfZsrnszxSCt7IssAhpvtvFBP6QUHb1xG6G1k9f0AHsOEAuPszQE9TOMZAd98i2Sa0G2tmW6ODsjbFAsGyiOmPp+DABGZ+M7JYzUUOuBTaXoSUoea8toHOD98/Cgmu93osn1LKmJtJqWiBlJlN0MV+UlB6lkGX5xrIxTjLHfo2JOj0oZzwNys6wEmFFgT0rIgu0b+aKqdFoVpbh/EfkOw3AAPbopjwZrKBgZNRPPWxyMV6mLvXJdcz5Xv4EyoVm+rtYqqwsQQxRh8DJy4KHy2I9kUeOLEgUoiHozOS9/6iyij/BEZ5dsWLy9EluCayZJxChlKALsxd0Lp9TsqFmaAdEIjwNdqbt8UVl4iCoLEvutQiQAWyBY37kAfQ3BTsoQBy74Yu8SbyQe4L0PteGYE5RfN7NsxtJLBF1hqHc3oBSth+EDqveef0IAQYv4l4Xeq6BVoXAYxpe2Y1JGR+i/bZe+i87IAs2/shb5oGcDmAS9ehvbEL8hRNBZdawYf+Etq+SCg64bEqOLF+XzOFZZyA9mekCKUC4mkKXYLGk5JHIyhp15jZCGRZewF5HZ1sZm+gaknDgf5pglOir7gwfgxtJIxnkcmlHlQm+p3Y510RP7kCnas3kdt/lkfJKsiCf4K7Jz1u6sgV+nxTxp+fcffXzSzKAfZMskFyzGGskFJSekq1DZ91TbZr73HEqHDdplTb6JfwTDPiF+uhO+d2T+QxCsDDs2i/3UeNf0cUlUmvTK68mRsj3hmN4VZXkvc0mhN5UF8C3JVz7+2DcoyOBjZNUaRSyRROnbkWMdoW5SKqU6bCXIagu+V0ajz5ECTP/gF4Mi7PBiX3sPB8VwScxUO5QfP9h9cbYiN5dg5gfM5agMD8E6mv3BfJcGPiDcPa32lmhyOesilS4t519/dNyYjj+XaS1BJuHPh4mjfVbdSvXdIbZEIwJAykHH/bFskMWXyrZTwBaEhTGg+O3VPjkAGzYWxFFICEvsjDbi1SKn+Z2cfo7r7U3Z8u6PJtdE57Umz0j+71XZA8mWk0cnc3s/4IiLwNGe6yQugrk7sfZ4pw6U2xPLsser8N+WxT+t3JFK5X5pyujYDlVI9id/+a/L1MePY5pItG4x+LiuEQ+z0V4KgCtIV9/3sEbn7HZO77ALpcEHh9fB/fTb1xoyn5TMb3HU8jb4roEa9PQRFRHABrdvcLgiGvF3JM+Zu7P57yHEg+35dsY1ALVeSHo5CxaX0z+wdtc06TlBbSCwJQH075vB+19A1Jarm/Al8+3+ujBRrIzPZy98tLjLOBfvGglZnN4u7RJnquRNs30KFN/q1bijJzHjp8q6EyyxNNWfu3IqDd4dkF3T1yEd2M7Bh0AFyldpdKHgAzm89DBZgYjUIuvx8ir42iA3MgQtp7InAgj5kPRRv5S8TAihj/6ciD4NWMNtH8hgc598OUP+8OPOHuBwcwBXd/1RQG82/EhFKZSHh3GyaFP7LXe+3wb5oFfAek8P419B2/rLYGPnD3SzL6HYwEtc/QuqUBA7sjT7hXkWdZQ/JQd/8MOCww/T3Dx0kANYr3H5N4dnsz2xGBB72ANQvAiWEoaX8ucwx7eTgpXnIp4//JzDYgRSlI7uVwYZ6FLskIMC66MMdTThHuXUEhWBu5fr+OvOWK2o9HisLDKJwzFeQO89sRgSSGhIzU+ZmSZK6JBIJrC84z7n6YKXy2NzEBLYNfLIvcrMuc03vNrCUpaoIGIsFmZZc1vpMraeZV6Hz+Jkf5w913NbO/x8Z8j7u/a+khPXchT8foPLUVHzrN5J1axpjxFekKXUTfUqI0sLtvYWbzIqViWwQ+HQ1gZh+5+/wFzzcI46jq1rLeaKGOhPFCzxMz+w1yu++GPChnDvPJDGdz9wNK9Luqy/OllPeLKZT6lNgYop+0cSyPQkveKDHmaaFtNMcXKbfOVfpeKrR9kOJ1mxbaAuDuqcVPYvQwMlatjvhxM3B4sIK/HH4vlT8o4/snkigEk0bh3rsTgcxFfY43sz+h8xTlOI36SePJ0XNFaxGnwUFRilMUjr2Su38R5NnbTZ5SzwE7uPsTOeNOlX2Bf7t7i7U9Ls96uSS/b6MQwDh4t0H4dxUEbiRpaZRUuS6EyGV0azCiVKEwz4i+Q3z9k0Sbz5BXVJn+SvM3BCg2eL3GACtcIVtDg0GyyEP2/6iF2M+M0nmsiTxWhiHP4P9Sq6rZA8kfGyAPnktcVcWKxjuCcvfkQCQHzR2+N9VoFGg5ZGS6sTWAlama3ElhLnMifTcV5POcSIVInjWzF8xsnxw5GVMxrYPdfZ2sNrF+70NAe6vJgzdf+PXRVvZRBWjrifTDS1P4S7Lfsvv+Q2J5m7zecD4h/O2zok48PedUMwLVdzOzE909mah9aZdhZTnk4Tlz4F03BcPrt/HGpqisOI0H1jQVucqiHiSq8pnZV+6eVbUx8rBLntPv0ZlJO6cvUcs79zpwVR4vRzLwmckPgy6RjHzA3b+kXP7Fc4BdzWzf+J0QkcnBZBD1RNQwAAAgAElEQVTSOTtAq1bSKwH1S/PqKWxrSg54Djp4dQfC3a8LFplhZnY2sjy/D2xqIXGcK9H0KyZviJUQ48hMvJYmEAQl53LkdZFMxD6T16zgn8b6SRWOXPmR7qEWnpPZviw4YUoUubc3es+UpgAqzI8sNGeHj1veRwAEb6KEIBEJf3nvLrS7LyjldflrTB5Yc5GocBHr9yMa8/TU9UvxZTUn8Iq735v8nhR6BQntAIea3Es/Q6DjN4iRNcQdu/uNZrYSEhgzL2JUeWxvV26AInrFUsIVw/ub0xMVFpNKgZnNawp5bdjL7j4EAUC5FICGE718GEiDQmByk17CE0ntqwgaQSko3d7dnyPFspYCiL+CPPyK8k8k+34u9Je6xrF1m5xzuioKqeuNKmpGHj4jzayfuz9symu1FaECZM6YW5K6m1mTmUWu/Gcn2j1MunUoObbbgX3LzC/LmGHKpTe3J/ItZSl0sXc3kZJlut39QySs/8XMJiCh9BMSialzno+/6xUJHnPEEkqHdqX4d6BvkTL4Tfj5OnyWpsxnhquk0BNm9ld0F7YoJqbEqT3dPenC3hVZQL9BguD0CEhOU0YmIN73QIkxTwttIyq7zlX6nj72zLhY27T7clpomxoemiR3b8ndZfKWfw8J7cshY0gTMMTMRiEvxheA5z3dC7OOzOxQdz+/qF2grHtvEWDZcA/E6WqkOBwL3J0nw5nZ+cBxXitKUplMhTDWAE71WlhJi/xkClMuzA+U6DNLfkpdixy6EqU5GIsAvLWRp/mbSJ65P66AmYoZ7UYiX1l7kMtjoA4MMLOt8gwuZSiLv4V3XAp8KNM2AeqdgSqW7w9c7jneECaPrL2Bi8zsNXf/W0bT6dw9GkOu0T+Mp7TRv+y9nkM7I6PP3eiei+6XHREQkJZCJI86AU+ZwvdHAN0ieTYAZI8hz8W04iGlyMxWBxb3AkNrW1MZQDy271sNtKXte3f/igxvbw+e6K39vtDHAabw2uvM7AZPz0f6Lnq/61MzIixGY76xXG/JDErLU/caurfTqO6cIoD3cmCku9eF1wcD9r8QdvApck7YDuhnyl21T9Y5N3lFVaFmdz+voM0ayFnnifD9x7iioaZHUUFHobt/j4rf3UIdoJVcIoeGTX2ey4upTNtByHJ4MAptSK2u5O57meLeByJL1wRkATwKWQTfRSFRJ6KNfTv56HSLQGBK0n0oCp95iPRSvnUCRIFwFIFLH8c+S22f1jZ8ngZOdAFGmxIfXh4JTVlARoyaA9p9PGIm/cLnkWWm7t0hVDqzhHQk/CHheW8K3l18HLE+VqcWNz023m9MqPyCDK+KGDAwIfF58rIaTcIjL9a2BVAJl+WmKCxhPJr/Kij+eXZqLp3x6pF/QfvtB5SPIMs7JKKG95cF6iCPr4vN7BAkVI5GAN76yHMkPo8WpaBoL2cJihlKwSaoMuIxwFAPVr+0CzP57kwhU0cij8PdUr6vQYHIETRSAfG09mnzy1EKkms8xOWplTa/lnNagl9krVvROU2u2/7ojMX31bPAs+EiG0NiLyT6isClT4LwvA0SPudIPpfDh9LApVnQPj4duCIIS1nzq3t3Adw9HsX0b0cBpby71lZZWR8puGsBl5nZIu4+JuM770J87VNkgTs0jPcS6kNv8sadBS6/jLw/k+3TkrCfhRKxZ3qNxCia315mdhm6a1ZA4d/nkci74O7PBlA+Ob80b4A3kKBVlwctY8zTQlsA3L3sOlfp+2Vgkrtvnmibtm7TQtvfIK+s7ZDlP0vw7hwUmyh1Aig0blFqd99g5J27EuJ9E1Gu0SI6Mnz/oe7+bEHbJE++BckrA1FahDpyeRlvjqomXky+DNcb+Lcpn2rmWqSRmc2HZM19kVIW9y6Ny09vkh0ykuxzNvLlp9T7KafL81FY/OHhpwl5X/VC4U+PmCIUPkPeocsguSKvvD1mNhdSoh7z1ud/SaNrTQmVjyzB39LGtQUZ/K2daRvgEncfVNQw7LFLzezXaO9kgValjf7xez32Wa7hOKWPlnvd5NW0OLrvRnpj5e8vkefQNvG/BflrD+RpcnmFvbFiGOMRKMT3rNDfb9EdtET4viOtsaBK0bzi53SXguZtRhUB8dR9XxZom4r7Hne/zZSq4xj07pJ//8qUmP4Ok4f/RajibpLvZxmKN0Hvbp7wb1z23QzdA+OQ48qdpBfsiWgbtJ8eDuPIuxtOQ9E09wCLuvtq4Uwdg3S8zqTIbYjHZsogGdRMfSGJBgr35Nomj7QzAQ97rB9yOjkbONMVdt4q+sWDVu5+lsnr4EzggQAiDUcgwBjEEKMkuv9Cm6kvShQ3CVnuLgUWNLnrRm3nQML3eijW+1vk8vcFcrF8FQlV36C41BdRQsdtgc9MOU7SxnAzigO+iAAmIDQ1i2FEAsRRyMtrVbIPQByceAgx9qwDUwdkIO+KCFyqUyzdfVMz2xNZFgcEAWReBPrFK1sQ1jAqu3tZWKOPEPrdCx2c6UO/de8OMYIfTbHwyXWbA+W72Itajq/zgbM9PRdYnC4ys5MREDUXsrI0Uwu9601MqETvd1xjN0ACGAjrkHZZnQzcHtbjQgQazkQNGDgwCNTHIGZwjjcmk44sQN2pd3PdBOWvODP0nXuBJN7fSWY2Br27w1Iu57vR2p6IzkpnJGxejc7I5tTeyUlmdixywV+I/L1cd2Ga8mvsQ7pSsAoCWG9Gye6vQErLgTRemL2R4HUH8m7bHoGiG3h6KGRvau/6KfQ+sgSNJKj6CtmCScv8EE/IVArc/ZZwhv6EwIgLzOxNlLz4PlPVq2iNF0dJT79EZyBvjZPr9gDayyuQAjJZrUT90YgHfIDOc+S11yIMuvt+YY3PDX1iZgNI53HzoCpU/0aelXMja9tRLjflOCX50KJkgEvuvrEpf9mpwJ9N+UPmJ4UPEfLSmNnbSMldHt0LK2VY6qI1yVLokqDVlaaSyrnk7k+bqvkcgPbvsWb2DunrthyyDEbf9QDQ292fLPoeqzcOJN91pbwpwBYoLOVtM7sN8fGnPSV3T2x+x6B8asdTy/U3m6k62LfIFb5T2JNRjoeW+aUAH1XGPC20jdqXDWWbFsbcnmuxDQK5rkMeh1ei8zcisY/Gm7yoXkbhE02Ix7yBcvPdj0CLlpQB4YyWoeWQkvVMkMcGAcM9PQfeLabqnheGZy5DRqE7UVXM+L0Xlw2XoliGWxXJA0VrEaf+ZrY3Av/GIjlwCDE5ICE/HQgQ+k7jLWnybKr8lHE/ZcmzUb8ro70/FrjI3SPP6+0QL90T3b0gRe5kr5WPz6IJKJRpAAXKVkVaAckzhfwtIpNR5w9oLosjw2VaJcD2pNlJeNuWoJeoGYvTqIrRP240uhXdjZmGYzObBxkmlkQG6fnQ/bS/Ken22rHmY81sj/j3u0JfN0GK8yhqQMFHSP86BTg93PGnov35Tlyejekj66H3tyYCExw42FSZb3EUDbElSuA9CMkXuec0zC/qd1uUO3fdEgB5W1JvygPiyX1/Oxr/3mQAbdPIvo/oQqRTHeHKF5akvyA5ZCvED5uAq8xsHQLfcuWJ7E49P9wMFQK6Djg8BQT9e1ivP6H0Hyeh4j5Z/DDSQw6k+G7YBMm9LxN4XACETjKz94FBZjbSGysxN1NcKTRJb5jZkl4fPp1K4Q4YhmS0U9E8l0m7O6vSLx60AnD3V4DNTZ4I/VEOn50QOBIJkZHQ9Slibs+hS6AXYtx5bQ9BlVEK47LN7FCUL2ldBBgtgBT/iL5DDLMZCTyLAXuamZEtEHyOrACLIeV9VuCgAD7E29+NlIEzwnd+gQSdc2iMKd4GHcKTkNDTCR2c35MAQQLjfxkJObuHNlGuifuDQh2NoWtYvyh+92O0T3tRq57SInTG3t2yKNHrd0jhzHof74a1+A4pvGuZWd6lcguqIGQITBgV1ug9auEOcaHyXLTuz5rZ9Cn9rhLa3BrGMGPoa32PxQC7+9Ag6J6HQM1oHj8hYfiy8PsjQK80wCr08z2NZYojcOJSBGTObKrKODINwAvgxOcoTOmP1KzUFyKBNO39jUMhSW8hMGULpHgn9/IkBEqMRpdGVhx2dGGOMbMon9QPwG5JD6Ww5seawkXPQO9mutD+ADP7I/VnZF5kPZuI3MYvpr5sb5w2Q0LzTWjPf4LO97Bkw6AUPI3e4T/CunyBrA3jTPl5onEcjITr99E7/hpVzzkj7Z24+3/N7FQUCnMMskB/iYSfP8aafofe/1zoTD0PTGdmi5IQ0NC7GRq+fzeU7wwk/A8ysyRvmSfMqSc6awtRc61uJuH1GATKXwcFZhkk7JxMtqK+ehjL7Wifz0pjXP0WaN0GUONbo1Elsbq9FPjQi+h99A/PxvnQZ7H5zRweWxztnY9QUtj1zGxhGvnsyoivrRDW6xakMM1lsvjPRC1Ed0XEP0slYA73xrlmdh4KvVsX8cNeKLdBN3Q+xyHDiiE+/ymwuJl9QDlh/EFgBY8lVUf8cqOc4f2ZxtLt76NzvRNSOoYDE8zsWbLvqCXRXh2G+GFPFN4Rze8LZI3/Ggl+97t7PJfaNdT2RpUxTwtto/b9UahUW/b9IbWqUmkUX7dpoW1EP6FzuTAS3vdCssZEUwLaaA99hO7ntajd882IL28U/j+PxXLhpQDfqRSUj77h3B2GlNEuQRkYQ+M+XgbxjfeRLDIJgUZbU3/vTUA86j6U8DirtHs0jh+BE00VTPPWIhpHEzWAJ+LL15LOkyP5aSRa66Uoln0L5VlX0YiDzOwEiuXZV7PWIvCs84HzA7hwj7sfmrNc8We/MuXq2Yo2BK3c/T+mtB9bU52/XY0Kp2QaPtqRHO2LQk+rGP2GlMJRLR1WM/qfh+78s5BsMwHx+2M84T1sCvV9Aa3fj0hW/xY5C1wfnt0vfMcyyBg4zMzW9JBAPACeeyLeshSS/+L0CrpfomiS6VB0R5Y8+wAqVvScKeH/KmF9xqCw29FUO6dzoDP2NLrr7qjindVGVBoQD/t+e7TWuyA+0Yxkqs1NeZ2mxX0PSP4MMuzvSA+FPBfJ92ugeb2Folj6h9+xlpoigPbFv5GR92J3TyuM0geYx92vpjw//AHt2b5FdwPi56+Qck7d/XJTeohzzewpd/9X4u9xOS+VAtg2wFXRMzMnXMpzv0NeYD3R3fMHdD4PdvfHyvSRRU3Nza3OUfk/TUGJn5uEUuDppS9Lt23lWGaL+vX6sKRZqR2AXmQLBI8ioeDZku2fQBfFmoipTYcObRYzfxOBL8uUaPsAqv4QHbQFaVS8RrvCUdLWognonFTkzWxOFDLyIspBlfk+Ahh1ILIgzYeUx6JL5QIKLpXQ7xFI4Z+jRL8fIiF3NnQJf5jSdp7Q/X+QIOxIcXsPXSx5VaFyycwWoBYGN3eJMYwM63ArEmpb8/4a9rKp8tphCHDpgoT+MSnjiJSCieH7J6A9ndY2eWEORUJ56nhRjHlfyu+J58I41yjZ/gX0zuZCZypLKXgrjG+JivP7ayQQZKzxDEjQ6E+5Mx2d068Rr8hatwg46E4tJDX6//2eSNZpZgsh74fr3P2MAACl9f0aAZQMY14ZgT6TEICeBJe+RN4VXVGS3rLzezW8w6z5vRTeRWTMyHp3n4Xn0xI/R21OdPes6oJtRq19165cWG3x/Qa86u6dwu9RjrO1yF7nR4FHPYRstsc4/pfaTivjmJJtzWwJ8nnR4+H3M6iFyG4WHv8OGc5eAp4KSkQlMrNuaA/n7mN3/3fKs7PF2n6MPIbL5nxK9jUvUty/QEa0tHGMQrJdkieP9ERBhsCTL0UFYa6cWvJsiefGIwWqNABlZiei8PGFqo+09HdMFf5WlUwRCFcg5Xxg3lhMOWgOQ4rn6e4+oET/caN/nozzJPLGXxqF7Kbd67OEZ75Cusv1CIxfBK3pSh7LgRXk/38hj7etw2d7IAPhfF5QrCYYcQrlWTNbCnn3bxPmcRJKh7A1Us6P8/r0KoU8qyyI3p7USp3o5tBuTabBfZ9xh1yHeNkhZjaJkIg99vdO6Bx/EXvni9M4v1UQgNmdDDJFg4xCxc9Wz2lXxw8rntM3kHfq2qSc08DLnwxj7+XuH4V5U3QPm1nkuLKpuz8eX69giI3TJ8hD7FK0R3ohj8SDXJW450XOJJsjZ4YjWqu7doBWU4lMLoa3A0e3lbIQ+q0kEBS1L8vMq7adVqi9LpUq/ZrZ0gVtH3NVq2k1Fe23KTGGEmMsrRS0p6BYdU+0on2hUtDO8/s5ntNuFIBLXsvB1W7zy3p36HJfreDxd4ou6ra+F6bGuw4WufnLWPLak6K5ey1RcF7b0mOeFtq28ziqrNtUb5t4bhLQz92vDYrYB8jT5kPk4bgi0MPd/5jTTbtS8Fa4GFnGy+R8ip5L5iTc08tV5/vZUpwfIm/bI70x1CXv+b1QQZAZCxv/AsiU5uJE5HU9At2dH4Xfp0PgxFIoBDRa+x2TRuIS31MK+My5109EXtt7xe719dG+P9hTEsOb2WkolGqO8Ps8KGxvODLEjyfdq7vZyxVnGYzO3qfofr4u9rct0ZnuhoCGUjkkp0X6uQBtRRQcHGZNyN6HAp+4+/VpoFWFvndGYcy/ymlzM9AHWNVLhNQlnj2Zcud0E2SAHApsl3ZOTfnSouinownJ5EuAVmug4gKzunLmxkGrSdTOUjOK9GhCxub3ECjV4M1minK5EBUxmDn59zLUAVpNJTLF+n4I9PFYvoUOEply1AzwnDwBJfpYCVjSK1SRS+njJuAAV1XF1vaxOTBvay2rbUEd+62D2oPMbF5XtbvJ7WeutrLk53xHZ2AGL5kEMljdupZt3xbUcU47qINaT6bQ8ZNclXEn+yyZigOc2Na8KViq/4Q8SadDiklRLqko/9UZnpP02Mx+7YlQkFaMrxMqtFJZoWtLir9DFJY/zN2PqvD88cBh7j5nOw3xZ0fBA2Vv4LeA0VjV9n20F6/2/BxV7UZm9g0Chi6OfbYESoewvbvflvLMAcC57t41/P5baqk18qjZ3TsXNTKziShf3Umekk8tOACch1JWFPZXhczsn0B/dx/blv3+kqm9QCszmwWFW24A/M5jlU8rfkeZczoCpdF4Etg5AnhT+loQpayIPL4K97ypQMi8Mc/FJGh1COLNtyCvySYUuTBznsxsyrl7gbv3zfv+LOrIadVB0yptDmxhZke7+92FrWNkysF0BLJK9p/MccyJkkeeClzl6Qn8ssaxPEosvBlKrNdBU4DCu+oPLOfun5dovxQS0nZ393vbe3zTKrVy3V4zs/Pc/YhWfmfkUvwSoTppO4JLFwK7mdn8JS2FCwOvm9lueUpiB3VQB00b5O5LxX4dj858IagewJHt3f2ixJ/2QLkW2xS08jbK+ZRBI03Jrs9w92Qen0Iys2VQyPndlKjoNgVpOLCVmR3rjZXisqgPCgvtoEDu7kg+jrxRuqP0Hj8CX5bx+msNVbzXXwf6mNlVsfZR1dFeKMQoSWuiqpMRPYlSKLQVreTKAZdKQabY3cxaLSuY0iUcnCJPbYg8njqojajI06gqBe/CnRHPbAI29vRiTqWoLc+pu78HrGlma6PQxtRiJEGWXgCF9vZD+b+y6B8BwIp/1lx0voMDSKsAK+gArTpo2qWVUTz9HaaE8YOR0PJ8msAS3MjXRQnfdkRhARu1FuWOyN1/a6pMdQowMHhePYxcZOuE4XDgf00tufH6CAxZ2UPS4GkBUJkWxtDOtBnwTJm5AQTG+xrKA/RzmF97UWvW7XVUybI3CnW5qYyiZMqjcghSCp9GhQUiai9wqTcwtKxru7u/bWYPosT2pQRRM9u8KsieQUsD05SnlZmdg/LePFPYuIM6aCpTEJ5bknab8mqc6+47pTTfBCWsvd7rw+CrVj2sOsavEO9r4X/WypxPMeqDEvrvZyrfPriMN6ypStahSHa5islMXm5ms3tjJa3Job+jxNonovxGRd+/JQI4kpVFs9qXHm87zK3dx5HRdi6kDE+PANLvUS7N9hhvlXv9EmTM+tqU2Hw8UuCvQ9UDH3f3O2Jj2BWBv6dEnwWlPrVAUWsoD7BKtPu/vL8H2ecmd18r5c+bonN7yuSE4Fms8ERbtm0vqjqGivNb1Scz1UIAXI0aiL8A0M1U8ftHBAKtggru3IC8BD9O66s1FOY62elZgj6cpxPPiYDffwNP+GQmTW8P6gCtOmiaJFfixCPN7CJUCv1IlGD1WzMbS6ML/fwooePzyKXyJq8Yh58zlr+ZqmrsjsCePYEmM/sBxXlH45gNCblfI4Vz3RTQLBcYCK6l1yc+7gxcZmbJinbnIYvUJSldNbv7FhlT+l8HdRYE7ihsVU9Po9wnv2RqzboNBbZDCScHAX8zsycpDnVZHhUXONzdkxXTetM+4NK8SOitQqOQMFyWbjSzO4CjWim0bEitIuO0RrsBh5vZh2if3O4Vcw51UAdNRZoV2NHMjkoJs+kH3OftnLexDAW+12qF1d0fCV7eh6Ik0SebmZPPk9dBCduHo3DKMh5dRfRfM3sYecXc5e6fTE5n7v4vMzsbGGBKcjwgy0Biyht2BQqnvLwdxtumc5tC44jajkXl7ldDSnYdmSrdPQhcWtJTpOwYelPyXnf3y0J41GFI/v8BVeg7xcy+BW4zs9FoPy+JiqWMQFUMo3nMgBKlb4CU8czqZ96OifpTaEZqYVpJ2gPdq5ObM+pDU+XM24HhBZ6JVdq2F1UdQ5X2z5rZKAR2/7Pq/EwV+K5C+zsKM54V7aUoL1MP9F5BOabaLYeeqUrjhmEM7wB3ptxnec/nRSZEevSi1DwbpynqAK2mHk1EiZSnupA0LZMrceyRCMBajsYEgaOpT9LdlsJDfBzfonj2v5mqNuZVzBjl2VUGi4CBJsSM4laEbxCznCXRtgtimr9HCSojmgklt4xTfL/9r4M6s6CkhVXoXWpVEn+p1Np1m8Pd9zKzY5F79LrAwSgRa5x+QtUvH0UCxH0Z1rL2ApdmQlVOqtB7NM4jj1ZCoTXvmBJxXoYA4kwAPYQzb448zwxZh8sqWlOM3H2u4HW5Tvi5AikLHdRBPyeqC7MJIRO9kXI71cjMNqSmYJ9f1rMjjVyV1U4zs7OQ90ZUMXozJLPMgLxXIpnlTFTttS1D6Q4L33kScImZPeHu61fso05OdvfjTUn6jwF2DaFYzyIgbiaUEHgbVL3uTWCzCsbLKuNti7lN6XEcAxyHvApB1eHOQaGv3yNvqx7oDtoA6Gtml7h7kada2TFUutfd/YigYG8HrBIZgdx9XzN7BBmPe6J3fwI6M/EcuDuHOd+NwNh2CXtsKzLlvl0RzWtyaQh6J7sjb7Vh7p6VKqVK2/aiqmOo0v4GVN3xPuA7M7vX3bfLG0zwrNoAAf8bI8eAc939tPD3vqjAw/qxZ2ZBYW/HAf82s/3dfUjRxFO++zNgf3e/KfF5E5It+1IPvp5jZreH/zcjGfs6dx+T8RW7IE/cupxWZnYtOjMAx4eQwmmOOkCrqUTBy6WtLrlfBAWBaqrnJwgu/f9o5eO5wEDou3f8MzPbH+WnaNgvwRrV7O4bxT5bGqgTeOP7LTDX/2VQZxyyIlehzsjC8EumyVo3V6z6heEHU8WyFlC3rGcf7QcufYIE5yo0IyrHXYrc/Y2gBG+PBJ7HkXfoM2R7OSyDlIZrUQWYSpVmpiS5kpa+jgCrDuqgnzUFj51LgFvd/ZGpNIYZkBGpT+zjWwl3uJntiAxmm1YNzQ2AzbDwE//OTjmGtTYhVxLti8P3LYrKslfto0FOdvfDzOx+lMj+cKTARcaPJlTJ9WzgNK+Qg7TKeNtiblNhHIshb7p9kSdVryylOoBFewMXmdlrnlKtrxVjKH2vm9l87v4BqkY2W9JrOSj0N6U+XKMvga+AbaaS91BpMrNfoUIDg9z9xcntz0OxgsDf1iR/D5Vu215UdQwV57dzaHcIksm2MbP/kO95uhbarw8Avd39yUS3DcZWV3L+S8zsGpQq42ozW8TdB+ZOvpFmRwBykg5FgNOtCCB+D837TgQ2TUT7fWfgJDM7OQLZStKdyAliKwT8X5zffOpQB2jVQR00ZakQGDCzHVCloIhWB7qa2YDYZ83AXUjZTVJRrPf/OqgzCgm6Z1V4ZmV0CfySqU3XLShMrQmRay9waQSyMlcRIpLJXQspeI/dDNxsSmrcGwlBiwO/od4z8/+Q8jXc2ylHShUKQONcNJYq/3SqDqyDOihBZrYL8vLIomZgK3d/N+P5TshiPzeypk8tOhmFe+yKkkf/J/5HVyXEQ1FOnzYp6NLegFXK971NRT5a0N8/gX8GL9WVEL/6HhnXXpjc+VUZb1vPrR3HsQ1wibsPCr//J6thWL9LzezXCOTKBK0qjKHKvf6Omd2H5IdWvUt3v93MNgE8hIdlAZjN7r5Ha76jLSh4Dg5F8zy+Lft25fUaHn7arG17UdUxlG0f2p1lysu5ITXP016kR8ucgDxP32zFHL4F9jazV4DzgoGgMAdfCdoPeNHd/xh9YGZ/QADX58Aj7r61KWfaKcApZjaDuw9I765h3Hea2VPAlsDaZrZPjFdMM/SLB60CEDDUU0oEhzCwr6MLsErbimO4EiXLfCrxeWfk/vpWcPf+WZKZrQu85m1fNrpd3kc7UxlgYAvqra6zINAoKaC/AbzQTmNoIVNVjNUpAeqEvXwl8K/gNRZ9PiX38i3AlWa2ehnLtClB77Zo3NM8mdlqCEy5tgzQYWYLIPfoWz0/IW+7rVtQLuYDXvfiqicjgE3N7C5URCUNmE1SGXBpCHCnmf3e3e8pMWZDF/hfSnx/Krn7q6j6V1reuUIy5Qo5Myhp8c+nRzziqckFlEylxPshQW41ala+Fg8GM/sUWSbvA64v+U7KfHe7z6+Dfn4UBO9PPb8S0WcoFAJ0R/4O8bCItkf5RdL6nweFWqyLPJgKE5jRPe0AACAASURBVJUXjLfVPBnl4rvC3a83VTFMoztRyHWbUTj3yyLAfHyJ9nOhtAOPufsXYQ47A8uh9Y+MWiuiXCufE8ut2R4yQOAND5ZpmzPeODW7+xZV2lYdc3uNo0TbuVA+ySr0EtDfzI4pM4aCvqoYjfZE+Z3+APxgZqcAV+aEPDWQmW0X+vkSGYGj/GdN4aeUbhD2bbe4PNtWZGYroXxJCwLreclcVmbWDaUFKXonh1Rp24oplKKqY2iv+QV98J+kFLkJ3m7zIP5USr4xs2WBN70+LBUAd78gyMgnmdlHSQCoCj8MwOYSNOqAWyC59kN0XghGmn5m9i5wgpmNcvehZeaDzkp/lNPqNDMbUnAHT3H6xYNWyMo1BqgDPoLw8AEShP7ZirZVqB/wCPBU4vM5ECjR0m8rhKPN0CY8wd29oG0X5A2wMQUKbmjbDZhUgpkPR6Vg70wAGb9Cngb7u/uIormk0Mm0z/toTyoEBtx9x+j/gemNAT5z97mSbYNi3eZjSNDlSBi6tETbfiiEc7iZ9XP3KKl8w15uRxqCXIHvNLONPCc3iKlS0x2IF/61LQcxuUpBTtMTgWXd/cISfXZBFugBqFBAnsAYrdtQM9uwjdftHCSAzlei7RCkpD2LkrBeltUwzG95SoBL7j7MzP4PuN7MtvGcKj8BaL8BuY0XVtGq8O6qUm+kXCepO1qj+N3QBXmcjfcSlXVMOQLPATYC3kd30NVI4RyHLNM9wk+UQP9C4EwzOx8421PyxQTX+yM9Vt0pfD4jsBdKHBoB4KXn10G/KHobyS3Xxj8MfOcq4M+uSrb3hs+XBn6XuDv/SDpdis7qlyjn0SNpjcwsNaTIzGZGluxLXeGyUIEnB/qUGk+ej4QMk/i+04EDyADgUtovhXJQ9vP8Sqanotx0C5Yc8wRUJGaAmb2IcgXNFD7/FOUsJPQ3I+IfcT7UJjJA8JDr4Yn8pWbWE9gHybCfIj4zNPxt/Zzxxqm5RNsFEGBap2hm8Lfk2NtyHFXb/kT1HIRboPxnZ2T0Ox0ycpRRbCOj0SnAX/PuSXe/xsxGoCpmo9B7PT4YOS5DxuqiXGWzIuB0vjgIYaqouQswf0kgakHgjYQ820DhnO4OLOPFqRCaTMURlkL37TruPrrEWDB5vz2APETzqps2m9kVZdsi2S/ve6vc660aL3DI1Jofkh+3pJyM+gzSP0chGTUrB+mJKK9aGgiWxw+T8luU2H1M4vM5gZHh/93jf3D3AUHGuyIAV6kex4lnJgDXBEBtR3QHlwkTbKadK+1G1AFa5VOVl9AEYGa/Qe60ZSnKNbCEqQLW9whgeiljDFWFo31RIs6XKLZwXICY+USKFdwLkDv7DEXMHM2hBzAu0bYLssrNGjU0s1cpDm+L93uGKQF0nFJD2apcKmYWlZruitYjLya+CzpLaeWp3d1Xiv0+BDgaeNrMDnLlA8gaQwQMdELJMtNoeXQBxr1dZk35LKJhYQzHA48GweCQ2H5LG8P2aP5nprVJoU8RE/4j9ZUQ6/aymR2GwLCNSryPvigB4bzAwZ5Ttczdm83s4DCG54KCfY27vxbrrweydP8Frdd+rqT/uWRml6JcDzt5IlFiCp2KPNqmC/s+U4EI89sOJX8cQD5QshLwoKlK3UB3z/O2i8707cgalXmmw7rtjyyio8zsr2Sv2+noTP8dWN3MsqrhRNQHXdBbJHDWr9z9gcQ4InBpAySsZoJWKLdSX6SAlinRfgRSEP9hZrcgwORZd//MlPcgSuR7FDrXfUp6+rQodNE4gjD3BxQa2BMJqN8jheddlAg5i4bFrGNHm6phnZA4p8m7IXrX86PcBpkULOenoDme7e5JHhpR5B5/H+K1s6H9fxDKDbFjTHGPaBFqVXXiNCtam9coF4o7RYSgDpomKevdd0WKRdKAUqVk+zpIRniE/ByZWWPohhSgB1B+NxBPvrXsANx9gqn61e+RlXzhnOabIhA5tyKVmR0d+/UL4FRTeHIWbYy8QI9M8ORx7t6Qs87dvwpj3grx3B9CHw/FQXIzmwQc4e7XJvtgMuRkdx9qSix/GNDFzP6LDJ63m9lBiLf8iAyWC6BE4je7+07onk8db5JMVZoz24b5HZUyvzL8rc3GUbWtmfVHCuw5SG7IvCNMnq6HIYV6AioUkrYWN6HztHhWXxGFe304CoefA1W2zPr+hZGs+g06I1+ic78nCr0fZ2ZXIw/FLGP8veE7TjOzJ9B924zO09PAqmHfN7t7ZniZu48xszR5NkmbAk+UAKwiiu7IWdC+LUsXIYBiH+Ae4L+eEVFiZo/mtY3rRCW+dxGkp46jHhAv2velx9vW80u0nQXtpV5ov3ZHgOt3SL9aF+2LQi8rV9jghcG4uR0ZoJW7/2hmzWR79WXdMYea2UZIVvwcnYNmGvXaj5B3WGQkSNJuCFi708zWDR5dnQHMrCmLp7j7T2Y2CNgv6Dzd0trF6Pb4LyZP5p5ke76RBD/LUgdo1fbUA3lCxWl6dOAjAWdRxEA/pRbedRRSZKZHCunSGf1XEo6QhfwVChTWQL1RbPWEEu17I0v4ryhm5pANZCTpGcoLoMugSltvJT7vSn1OqIiqXCpnhXH0Qwwjb833RczllpS/1Sm8ARjYJIz5ApNLdx4wMAcCzczMHgNudPd4qNHsiPHF91y3xGfJ/TZ/+OmMGPVTZrZB3OsqNoYTEUO8tQyoE6MXKK7mtgPwScn3sTea0w/onWSCVgDu/qSZjQ3PHI0U/6+R8D8TslA0IWHhSXcv40UGstCPQ4J7EWi1OtoTyyMhP8/qHc0vUgryAJgewIvI+r4HkFfdpzc6068hj5pccvdnAnjek/x1i0LH9idH+IxRE7KGJSt0vYaUvyRthxSqlc3sRrLBpZ2RQPDHMuCSu79sZg8g/rA5IUdMQmmL9tnN7l6q4EJCoTvPlG/nXPSumpBgNAO6wJdAua3Go7Oaei8E3hAB/t0I94K7Z1Wc7Y0s0GWsxwciJeBAtJYNZGZbZzz7FtobuwInm9ltsb+1eD+Y2SJI2fx17O+VgSgzW7lC8yhp8wQEBoDuqL1pBN0joPUrtNdA+/s4lOB5SrSN2ldpW7bvRcO/X1CTM+ZFvCXJmyN54xtqisecyLiRDElor7YRtYC5ZjY/ysPzh4y2raGV0TqeCYwws/Xc/f2KfST3cQ8areBF9BaSSa4G9jWzv5GuvC6Kzn9RJar4/o7Gt3xO+0hGSMqrr5FdaOF1xGfmRGG9md6qBVRZTjaznRHfmYD20+wob+CfkIHoFOB0d//BzGZC3kEHBsBi2QrjrdI2SUX8rb3GUdjW3a8KYNCJwP7BYDkaKb7fI33wV+huXAcp9ZOQUSOr39WBOwpAiDhtjXJp7Wdm3cm+1w9A9+UWsXv9VuDWMIc9kRx4hJk9iQxbt3l96oGeSF9aiXre2AQshHIbgeSYukpqKfQCsIPlh2Aug3LP3uXFoZLN7j5/kG22QTL4+u7+74LnQCH8F7r74DZoWxVo+wh5vyXl2bx9X2W8VduXamtm+yF9ajbEY99HQNV4xHd6or3/O+AVM9vTE+l6MuhlBAy1Jd0fxrkKOoOzU/OynS2l7S5oDzc4Hrj7eDPbEngMOSnsj95dJ7R/82TFu5An/orIkB2n6xGQDIpIiHT2V83sbrSvIHtflDlzqdQBWrUxufv9aCO1UACgXnH3ZcLvryLw4ZTw+4WIGSyLNueLCP1OE1KqCkc9EMNdtUTbedAlFlkjyrTtRjE4EVEhkOHu/Ur2hZnthnKBJUMI5kbgWJIWIIEI54zj5NDXjCiZa2YivWDlu8lLVolw97EBvd6dYmBgFLIsfY8Y9EVmtk6wHoLyzEyK9lYYTx+URDBrv52OcoH0AQYhQeJpM4tKYMfH8AFS4EvljYjRexRXG1yUdMAijZZEgvQMqGx3GboX+C06V1vRmLB1OPIUqlIJcgG071cs0XYOJKB9E74/j6L5TSBRPTKFfkTC5P1ofnkUndNxaO5laCSqNJS3bs9TzTr4GvBn4MbE5z+ktI1AoFNROFoeuDQJKbVVwk1GIcF8QZRjI21+DyEAvQq9DvQOAtLF1MCd+zyWz88UxrIL8lbqBKzl7p9nnFOAY4HbqN0LWWGQ0bsuQz3DGvcimyfflvg9XqErTvHnH4n9fwYkDE4uPUd5Q0ZciWiOPdeJxvk0TQNt4+2bY/8Wta06jrhS2QmF3pL4bGq3jShukJiZ8vy+LH3v7oMDOP8wcI+ZreHFufbyKOLJVSjiyZFH7kgUDtkMbGjKd7MB8mT4AnmoZJK7t6x1UE7OdPdZs9oHmePICgYbUGLsOcO/WeB5IbVSTn6XGlg1A+KHY9H63RSX0Vx5WA4JvHaviuOdrLm1Yd9t3tbdTw5Ayd5IdtgTrWWc3kdy2dXIgyTPGBTJOKUo3DkXIY/nvHv9eWAfdx+V0sc7wJ/M7CSkp+yJ8mpeaGbXIZ3gX6iowZIpwxiNZJGby44bybPzIzkmKwRzerQeaZXfsuhxxN/eBoaZ2colAKQvKK8DFrUtrRPFaATF8myVMUxO+8K2piiGi9F+OAOl62iIijFF11yKdOWHzGxtd3++4Ps/oLhqdSVy94b7zlRhtjuNYbgDEej5BpI10/p7xcw2RFE7T6O7t7nIuOnub5nZF+F7/0kME3D3XWL/7xsb5/VoP99A8HwjP0qpMnWAVqI8gTj5typtyzwT0UOusqzfmMK6NqYGWsWfryoc/UgtN0kRzUTtgipqH7X9jGJwIqIyQEZVmtHMZvH0nEHJdZ8FgYNV6F2KK57MAkwws/ndfWzJfiNrYhow8DlSBI9397PjD4VL+V4zu8rdqwJJEW2CFP1PUYjPuUiAeIFG5f1OpHxXqebWjPZHav6F2P9nQwJSGeqO9s/0FcbyDspn4GSENprZEKrtiVnCOMqAVpGHTZk9FM1vElIK8uhd5MHwFsXx99E5nR9d8GXoPWCevHWrSmb2ITBzRW+9mZElbHGywaXHyMkHk0HR/D5H3nINHnNmFr27KhQpdH9FAtLvPKXkuitX2LFm9ji62K8jXTHfhNpZmgEBfpuG+yGq/jmLKTcgod230e85HlnEBJb3gHmCR8taaD91RQr1FtTWtil8/yvke+DGPZzKUrfYHCJqmR8KsYyoCTgNKUpp3oiRAPkVUjBuRDxmawTExmn+8O/3aL5To23U/nt0TiNvyxWoeUq1tu/IK2siOvvnIV63MY0ejyuEf7+mtrZTum1Ecc+wdiN3f8fMNkbg2QAmr3JXxJOr0PzAF+7+nSkn0QDktd0EHBna/ID40KUVvcE6U+z1M5YSYV0JmhO9yyuQt8wQT89N1B5y8nzI4/tH4MfABzdD88wqrHEv4hdnFIw3TkVzmxyq0ne7tA33+hHQcs91R970PwJfxsFbU86gvH5bc09+gMLS5yPjXnf3kdmPt8xjEnrv94RwpN3DzwGmcMkj3f2x5HNm9jEwnbsnIzTyaCYke35FdtjoWOAid68iM0XndFME1J2JQt3y6BZgVzO7wlMSgFds2146UZUxTE77Mm2PRODg+gUegR8i3tY7tB9IsfPGrJQIJ6R1/LCFXDnZGt5TcIBYGJjR3cflPP9CMApsj4DovLD4OG3t7o+aWW+K1wLEj2+MA1ltTR2gleg0Mzsq8Vm0NoOCRQrEXK4wsyjHyhs5bUFK1zfh73GE9BskSMZpZ1PeEhAjm5FaPpGhVksK2g2Fn5yB0NKku2CS3kXhKGUu3/8iZtSpRPuo7XjKIal9kTLUJXiWgS6CZuSq/PtE+0WBNdy9SIE/B61HvDRp1vvohMqAHujuK1COVkeMPY8+RUnr+lHes6Az0JQGDJjZXiiXztnJh9z9AVMc90bEvJ9CONLyyIMqmZw9ud8MXZARPQBs67FSqonxjEBeWaeUmxqDkFDSycwi5TgSoON7uQvyHDuX4r08Hp2JiTRaBrNoAhmx2KZqdqcjF9eyHkigdz0z5cKcIqXg3RLto/nNRHZp5ogeRJ6EZ1Icax6d0y0orwhmAY5RUs0o0e0IZKlb3Yvze72FwslOLDkGkPeBF4BL0fyqUOb8YjQWWDwI9V1KCltzItBxOmDnNMAKICjKjyPg+jvgd0FpTTunoHLjUcnxTsRC8KgPSe6EQIEoMX4Z9+vF0HmKknQmPXk+QEmvB5vZBJSDLBd4DFbzhQlhXlYL74vO2RKmaoQRxeeXpLSQ607Acu6+Zd44wndPIJynlHG/Mw20TWv/fYW2VcbxBUHw9cacgI9OA23j7UB3zjIoP2MU3jML2pfbmJLMRjRnaHeYu5fJbUcYw1um/IeDgyHojUSTJmCjxHfNHsbQy5SUHeQpsZMpVGmil8vX0cKTg1JyginUzRCQ8DXiEbeiUJFSZGbLo5CVorxx76ECOccGg2kZ6oMUnlMR333VzC4O84gbDi83eZNDjdemyQAgPvVT+HuenNyZeq+f56hVVJwpY7yRzFA03jiVabuuqfBF/E7N4m9V+27XtnEgJwAveR5aRf1+BqxnZqPTAKIMmhNV9s6816uSu3+E5LnTgy5xHMrB+BWNuYu+AbY3s4FJ4CmH1kL783zPDpUchYD4KqDVqsB77v6Jme0D3G1mlxV4+ByLvKOeN+V4y9sXRW0/BxYzs4W8RKJudK/PDHQuca9HdBPyeCscbxhDW84PxE8HFgBWIJlsc3f/U/AYOi3ZIKajR7QT8GnK50kaFM5PE+JV35DNDyNqdvfZAjZxq2dUzgxepYWFEMIdM8TMLkc6WiHF7uj3EB8tSsHRjNax3agDtJKlPotxfZz4PQnkxJHNZFsQiPAM8J27L2NmsyOrwg6uRG5R+BkofjSyWHRHOaXSwgNWQ4DOUMqBRQ+ivCWZiQZjFIETM1Ks4EZtx1LOPXhDaoc0mYMnK19FkaL/L+DX4fuTKHPa+/gSKWhVXL8Xpdiz7SOUJ6NfhX5XJVuonBcBPit5epLtD6hX1JuAa4iVqAcm5ey3mahfn8hDpIUS4MQNwB1mtoW731Uwr2uQB9UWSLhtcO+O0SbIkvxwQZ8g4f036B2W9WYz0vcBYYx7UF3QGIXOYJlE0sORF91TJdpH81uAYivIhcB+1MIe8mgEUmAWQQBvLpnZfMja32yq8nOeK3RtERTHvga1ffYh2ht7kiN4mnJVLAksaGZ7u3teYvXomV5ofxR5P4wA+pjZQEqASyY3652Rpf4qBPJe741Vb6J39wqyYpcBgPqgi/2hAgHwflQM4nVgJjMbiSrMpJ3Tv1ITwuZGa90gTAXaDln+svLR1JEpiejhaG5XIq+Et5AA9CvE0/oCl5lZlldMFp0c/k0LA7so8Xucz2eGYceoH9W9uTro50dR2GkTjSGxe6W0j9qVBq0A3P26AIodjvhqkpL7NaJkuF7kjTiJAn5hZvsi2aWOJwfF6tVE25tRRae1vFyelfUQyHV+zvd3R3l5uiNDQuG5M+VG6UVNfvsS3aOn0ChDT0/tnrimoOvdkHfhV+7ev0BO3trMTndVth4HzIU8hPqT4HsBVNqRGv/JGy+x8U5X0LYJyQ57kC4bpu2Xsn1PibZVc8kUrcUOyIOjbL8R8JlJpirpLyH5sKzRqGzuokWQwfQdM9uh6EyZihlsgbys8nSHSufU5N28DSGJt7vfb8q/dihKH5BKriIOwxCfyz1b7t65oG0nBPwcTbn3dzK11CVF9zrU5z4tHC/QuY3nB5rjqWhf5NGVqOr5Hogvpp2hpJwbzS8PeP2IWgqSWZFcWSUk8ywk548JxvZ7gL08Jf+Zmd2LALoRpiqrXQOoFafWGnon5HnvBxqO8uFVCTmvRL940Mrde7dX36YqI7u6++vhwr8WodTNZna5u++LQJRJwIEhXCuK7d/M3fun9LkIEmq+Dc8X0TjEoMswpCEIPGumWMGN2v6EDlUmuXunwPhfQkkdC70tTEk3s4RFzGwtdPncmuUhlPJMX8TYTijZfn4EJKTm3QlttkXCZzM1z7sy/bZcVin0KWKay5EAD81sOuT9FTHJ16mVOv0cgWFvITfNd0nfb81A9yCoL4ku9i6h/0VIByeeB64zs+08Ue0tQQNR/POXwAZ5LqumvBvnAWd5LBF9Bg1DSsIPFBQiMLNRYew9ga/D70mKhOqFUBUZR9a/Iov2PxGgXMaq+HcEMiwY/p9Hw5BAMD35idWjajbHobUbY2ZzeEoSclPZ2m+QN83L7n5DXr9mNi/KEzInEvKORclHf4fmOx4pi2OQB8TRSMAqCg+4Bu3RO4C/maqWZFp6zGxNpMR8ASxfAC5FfOg8lCMqk8+ZKt89HcY+CSUinw15X/7J3eN8LHp3pRJAxxS6r2lMWpmkFpAmPLcCeu+eck7PTNwLe3lGfr2wz+8CXiwCl02Jim9FMsBl7p4WkjASuDTwzcFI2Hkh1sd0wP+huyuuhET31jwoLGf3vLHEyd2LhFpMrupJvngtqq6YCw7njHmabDsF+i61blOhbRQauRiaT1pYZZzKtMsz8l0CnGNmh3st38n6SAjfhXJh7Fshz5/hOTx5DpRk+gTEix6wxtDYJN2H+PKdZraRK19PKgXA59Dwayp4F4D7O9F6XAQMCIaFAe6eKusET4IrUD6gy5GR50jEI26llvuygdw9V0Ez5SY9rqScPBvwWuB1yyCFdAMUInYfAvTfQXLNgNDm0CrjLdG2d+z/z+XNrRV9T4m2bTnehZGuUKo4VJCX1waeKbjXn0Fn7mF0/gr1Fyufu2gG5A2yMjqra2V5NpnZYijh+NdIEc8Llbwenf87zGzjnHM6ARnDosrg8XM6CHl9HujuX6Y9bGZHIp1rLHJeyHzXJdqujIDdzCrmMeqPvEzPQrkrk/lJs6gPkqcKx1tyzFXbbg2saGYruvuLWd/rCoO7Loz1O+rzc0YU3UsrIJnoJ8R/8jydJrj7x2G8BmyZptvH5vR3BAiONHn6x6kz0knnRQnxk/Q7BJ6OQHL8+2a2YcKruWrkDMjTsIxzyuHA46ZotIFl7v+q9IsHraYEmdmswFVISPkzAiPOM7OHEENsolYdgPD/1KSgQWE9CiUdnBU4OEdhPQI4CYUZbmBmNxS0j5J5F7kMg5judwiBbahakOg7zvgrWUFT+uqEqg6dijwDdsp/oo7KXiqR8HcHGTH7Ye1PQxaEC9BFXKbfl1C45owo2WoaoBKFvw0ylbH+Ab2T3uG7FkZ5cCL37i9D36A1bkaXUN5+ewhZKT9AscqdzWxxssGJ5RFAdq+Z3UGo+oIAtpmoVX3ZFwFgm+cBVoEuR+9yqKlySp73xKAwl5lQpZg8WoFaAuAoeWuSIgUmSjy/KOmXQAuFPdEXCc8bmNmv8951+O6PUe6G6c2sS5ZSgN7DDGivFVXiBL3TZpQX5d1gYUm+j83D3z8HFjGzPgWA4/nI1fsrpPx1QfvluTCPlWNWm4dN5a7fJDsEcxa0TzdAl+kz6EK9xMz2JHsPbYX2aGdkwf2GDHDJ3e82VQMsygMB8lBbBgkYi7r7fwNvOgWFFXSNACF3/5eZnY2AO/LeXUKhW5L68L1Mit0Lb6L9dyitvBfCmKO1KAMuH4HO/3gKvNmCJ8osSMGNJ3o/F521rxLtrwnzM1TNqxCIqkgPEgt9M7NjgG2R8pQGanZCoamZY56G2oIA7NViv7dV3w8SC7cqWLep2tZDqGMAU1JDJQOYvmP4NUo4PtBqSZ3rLOXu/qap/HgaDUPKTXOs/aOhr2eDV2QRPWpmbwNnk82T455ca1KSVwTqhJT9v6GKwy2gpJnNhXjn8Yjnf5Pm7WlmCyEP/oWA3u7+msm4egzKDXNDypi3QcawN5Ex9Ucz649Awj5ePsQql0rKyVuhNVwaedr3Cu9pU3S3xI1JE4ED3P0hU/LxUuM1s0sK2lZNXB3v+79tOI5Wta1Ihe85ALHHhL2fB3zuhrxZmpAn4NJkG41A9/4uKOpgb+DqAo+rUrmL3P17M/st4kWrI8BzTwrkWQSgzU5+CObpSPbOO6ebIiNeT2CXxDm9H8lMWeFwIDnhWWDdIg80M3s/r20ARZZE4ZJRAvssugt5DE0C9k7jLxljOK3seAO12fxCm8HAE+id3IbSoWRVzfwWyZ2zAQubQjbT9sV26I7dxN3rPGPbgCYhw8YgxMOaEW9uQnk6CZ9hKlYxMozxufjfAnWmMZ3KEOAuKxc5E/c0HGxmE909s9BAwCf6on28h5l9Rvpebnb3qvkUAWhqbm5L/vbzJTNbFIWw9SBUz0gDd6q0DcLA0qhKx1nAghF6bmYnI6Ght5l9iUJhuiAEdCXETNd1Je1NG8MhSDj6CYE3WQrrE8hbYLeS7Z9GVv+VEWhzdUrbODMfg8KwSgEZSJHvAYxNQ2FNYWkgT6FjkbXzJ8RE1kLeDwsjFDeqKlPl3c0b1mQ+lEclS/g7BTGyfyB3x90S49gBMZdD3H1IhX4jj5vxZIN9XdGlPgkJqt9Rc0OfHlVVuTplbmX320Sk/G7g7s+ZvNquCN+TBCcwsx4I0BmJmP2BpAMVTQiY2BcpEX2ovZM70/aymS1LqICIPI2GeKyqRQApN0HCwAroHfwHONzd703pbxlkNV8XMe8hwFHu/kmi3RIIhNsW7fky7+740OYgpPSXbf+PsBZROF2WUjAWAQnvFMzvL6G/ixDwdyzy/krmBHsZCVA3hTGsRv45PSqsbx93fyh8X28krB3k7g3WODMbCvzB6ytXdUEheKeiPbGtuz8d+/veYW0Wov6CbQrf/zYKTT0YGBSUpAhc2hE4Je5tFACVF8IztxXMbxISNB5KzON0pLht5e7DYp8/gPbfB+S/uzdRnrkxQD9PVDRNfFfynB4NXOxydT+ZxnthZFjP3ZGV7UZU3rsBlApr8SDF7/pwxFs2Tq5Fxpib0HkZ5u5HmMIxj0ZWw/sznjFgtLsXhUp1CvOL84vUX7eZzgAAIABJREFU+aU8uyeygO/l7lfljQPxkFJjnhbahv1Qep0rjmMfyq/btNB2fuBTVxLu6G+7UUtYnkW/jwNe0dlLA6FMHqDJ5Mpvo3vy7YLviT/Tk2ye/Am6I0dRviJmRF2R7LM9NWPaZ+hcdw+fvY/4w17u3uLBFeSTfdC99TZKsPtm7O8bI0/mKHdPNLYm5PE6CDjNQ54+MxsHnOzued7w61BOBqgkJ7v7iPC3zYAL3H2J8PsMSNZdDPG7e125jkqNNzae0m2rUnuNo+T7+BgZS6vQzKjaZu5zZnYecAj5Ms5qaD/9CXkQZ97rYU/0Q+f+dHRvj0Ny6mVp59HMvgWOcPdLykwsyCl3ozs2DeRqkWfd/aVwB54e5tmV/BDMmyk+p3uXuePCWIcjgOv9cA4GuPsFJZ4rbFtBd4nk2V28wGu/6hha275sWzPrhsa/J/JAynp3ExEoHd1PC9Aoo05CnqqHp+mwOWNYBzlZ7IO8QFP5Yax9VyRbPoa8vmZFBaCakGz/ZPj/zIjnrYQAqg8R0PwS0hV+n5QHTF6p6wC5xk1TfsRnkb64CfB0XNZPad8Hebx1QY4teR64m2f1k0cdoBVgKp16AvWeZ98Ah7p7Mk4+t60pFnuj8PlAZNnfD1jR3deP9dMLCebzmpJ3dkFARRQvDFLgznD31FLHBcJRpLAO9pBks2x7pMz8mXLgxOiSba9CAvWisb89iwCYFvAmXFZZmzJiKjt5SHRa5d3FvmN2BB7lXSoRc8rKqzUR2NPdr6vY70fIJXpt5FGTB6jsihjScmF+bwK3xC0crdxvE4DH3X2j8LfTUB6MtcgGJ04F9nP3HiaL6MakV30ZZXL73jWxdpPI2MsBdLwOWZ5/QmGWkcCzFNpX3yIF5UUEwiyEhJjnqBeOIjP72QSvHiQQnxifl8mr7A0EqNxR8t21CBqtaF9KKUDWt7LzOz5SsoLiv3jsfbwXB26DgFZ0TptRqObxseeivbi9u98W+zxKNLwyUqTuQTkkZkN8bCYkvB7twTU6TkEAXDn8xPfQY0ihe9jdd0t5Lgtc2h3xrq9z5gfy/EkNTzazu1CI34oeKnVZzTr8FCUUusC/dnP3IYm+M88pApauDCBF8l64E52131Ljf11CPzeg8POkol3mXf+AhNO909YiY33OR8aBt8K/u3pG6I8pQfWpSMB3AhAFXO6xpM9hrPeG+YH2+hx58wvPzYgU3P2QonJhsk2s7TpoX32bN+ZpqG0E1NxDwTq3ou9fIx76E8XrNlXbBoH5MhSqPgnxiGHozmxV2EEeaJXRfj50XusAVcRHckuGF/Hk1lLgyVvSeP9uhvhRd6RsvUaNJy+MzvxZiMenhrOYvGaS/b7gCc8VU0jnRHffM6OfXBlgMuTk2939r+FvpwE9vVxBhtzxVm0b+NthNO6LOv7W3uOoOOZd0V3zPOWrh60DTHL3pUqMoUjGmQ642913Tnm27l6PgVZN6P5dDgGuO6P7759ITrrXg0e/qXrfYHc/qeTcMLMTQ797kSHPxtqeRYWQ2JxzOhwZf35Me7bEmIcBb7r74W3VtoI8ezCKuii976uMt73mF2vfhIzfy6AQu6hq5hdIH3jG3b8JbTshoDUpoz4anhmAQPJ5UOqEuxHwmibvxvlhdDYydaLEs5MIhtCYPH4FOgcrhbm8G/79Huk836EIhxWp6VQvhJ9n0P2bZtycLfy9DwIq90c66AEoOqfFCBnWMlko7RG0X37r7qNpB/rFg1Zmtg1iQI+hC30MuuAPQi+uRTkq0xZZBqKqbzNRC6+aO44smtmKwBPuPrOZ3YmY263I8ngj8qKYD6Gy+7j74Jw5VBKOyrYvAifKtkUHdATyLroitm59UTWgNTy4WJrcdkHC+gHIO4vQ5xrIIjMvEmYfR8BP4bvLWIe8S+VldNi3RBdxVG2wB/KC2w0d+AeA3eOMqsxlFd5/KUAla/yh7X5U328TkWvrUoghPYvCDk8lAU7Enj8QOKeExW0vpMTfgECYMQiAOYSCvRze/Vakr9vVHpIABkV3V7TGyQtlOHBJbD81IWH4TLQHd3X3j7LWuKqg0Yr2hUpBlflVpYJzOhj40N03i7U/AoXuXOTuh8Q+jyqE/BpZgB4Jv/dAe7oJXYbHeEbVk5wxfo9A51SLaQG41D1nfkMROHRyRr+zokv9M2A9d/826jcASmXe3aTweTK8eg50N4CMAqNRYvXpkMC0YPiO+Dk9AXlEdUcC5XYoafJ1iMedCpzk7mfkzCdrLR5Dyn+mVTqAC6uGX2dBoRqrIBCqr7un5nMJCt2TSLhtQkL+QmG+w4FNXZVsMIU/nxl+TnP3bwIg1TI/xOOXiI1jDaTQTId47905Y14DnaOuwGrxMU8LbTPab4QAiIZ1rjiOhVLWbQ8kaP4hsW5TvW1iTRZHyvWMSDg/B93tm6Fw+NXdvWxBjni/pUErk4fBcwgAepbaXbYayiu6jqfntpkqZMrH0owMg6tSyznTA415bjSPQzx4K03Gd3VH3rt3/z97Zx13WVX9//czdOcAfqVr0YKENEM3SEunIq2EIN0hpXSDICKSIiEDMjBIdzkschAJGUrpmuf3x2fv5+577sknZuAH6/W6r2fm3nX22fucHWt9VgGnREUv/FYpA6B32lRuOQjNncVoyS0Hu/v5gXdadG7OgTzabohyall/m4wt/J7ub6OS8XXsb03bHmheMxuKDGPmBdVte9uH5JrccxIp0rXO9XDNdgTQKlGUByNvmR3Qe/4KvYs7kFy+NAoPLMxdlNxv9nDtAzWBz5jTsb9DMBtR2FP/jgCSy/qLN/CXybN/R3JDo3nfiz4M2Pj6g4Ih4x4UifNn5Lk6C5LPPkTnQurdm+6HlyNj1HwU6ERm9jwCjh4Mn3sJhlAzmx55Uq3h7kNDX94B5nT3ZzIA1wwIWN0L6d6LIH1icnf/gRUbNwfRcth4Eb3jydC5koJW0bhG5tpuYFavGT7alL4DreR2+T1ksfkq89vNwFzuPldT3vBddHv+CfIOmif5bRO00OY1s4cQKPIleukvI4XssyCIrOju3+cbSmZ2FbKkz+fBXTt8PyUKzXrTE+ta+G1LpChPnfl+XLTIjkDxum+iA7jyffSy77n9CL/9GIGLg9AmUpoTKef6KkBlK2/mhps730yusWvRmm9PAEYr/PBl5Al3PBlwImn7cmARd58v57cY+jkH8r77n7svksM31uaymc2FDozZkNDzNDWBwa8zhWePF+fKinyGrB+FCeFNoVbnIfD8BgRI/QI9t62ALd39qoR/BxSe+Jm7T5x8P1ng/zUCXHZtIKzciRSSs3oLLpW0fy7ah+Ytel4m7467kFfjzwkJN8vazVz/D6rDfpZFCvng8HkEwN2Xy5wLUyLhcBCy6PacC+Fep6HnPDi7/9XoZ49wU8JzEPKCSKkLhR51AM8BUJkQ7WnbormxUyLkbIr2mbPdfd/w3eMo7GuVnPbi+E6hM2nol8Bm7n5djT5/haoSDarBOxoYNKZ4A/9pdBZfyH3O/dSPrux8Lnlug8YUb+CfGoGRv0NW7J2RR2CcQ7Oh9floHUUzp/2eMJsavKejPWBtdx+afL8k8g78i7vvkLlmGhSq8XwKaJnyb+1CqyLvdSgk+IuEZ2lk3Z4LgToxlPBPXpEfMijzJ6DwnnnJl53WREDwQmiPyb6XvHbnQJb9TbzduPNk6OPctKq0RUBjDjR/X0C5S36QXNchAzSQk6dESlT0/PgEyV3Dgyx2GVK+vkKyYTcq/PPriv6m1B3aLuOdgZDk2N1nSvrasb/lPM/+7EdveCdEIPLhHtJrlFGT/qbvuaCtf1HfaLQoOaBVhn9ZBBSsh0ADaHkjV+UuWg0ZYT4BlvYkVLagb4PQeuxT2KiZ/ZDWHnBvEbhZ0cYNaA0sjQAMp3xe1OJ19/Ur7nssitTZOQLF4fvSed+kv+6+/tgYn5nNhIyv//aCBPgJ3wgEAi3hicdvAJDuQE4gqybf34/kj8Uj0JOcZ3n74U9QGogf0Qr5+w/yjHoUyUPruKpNjkbAVAS4jkVGidOzAFfJmFLj5uzAZiiVxrDwdwJ33zCn7xaeRVrp8nC0hrf1nCII/UHfgVZm76O4+A6XUjNbHVVumddV2aQ2b/guHsbTI0FrI3e/zhR7fwcSvPYwsw+Qsjg+2lxP8lYs/hCEJP/AM9WAGiqs6yGFsLEwVdH2IPLLaqY8byKUed8sr5ltjjwHZvQkEXcZWBR+nxstmP8hC/MLmd873kfN8fQIf65Qt6p+DEbPbD60OTxYp93Mb0WAyjsIuLqVGpQz3zZHuZ3eQptSnG8RnHgh3Odl5B5dBk6ch4TXbhQrfagrse0SSECYMbDH0KM93b2t7GnZXC4Z01TI6+LPXlFh0GQB3RB5AublSxsXVZX5ZejzJmSE8YJ2GwkaWX70PKbxzjDQ+ZFS1rP23P36OuNDgucJyHICyoN1MXBy3mFRB9QJfCeg5zMuEv6OcvdjTElFd0VzYCRSrGZF82e6AlB3YpTcfcfQ12zZ+izNjg7eO0PbSwJfek6Z3brgUgZQ/QrlNbjK3fNK28drFkNeYj2CRIHQnKvQVVHdcyHwfoxcue8lORfCb8sgy+di7v4YDcha4Rd/oGD/Dnt7DEWcFO3f+6P5/A+kYKYeps+jdxjBk24kLI6T8ByBwjGmcRllPgKO9hxvsWR8KyHFI/ZjIRQmsiJSVHeJcz70+Tnaw9Bjf+5I+/x14M08t0gxpKrjOTfsx9RIyI2KdZp64Pe0P7exzpt5FtFiC51zKOYxmy5vb+gvMrMXgXvcfZuc3/ZGZ8k03srzdBya2+OgHCAHu/upZnZi+H5k+MyNvOiHI6+6buQluiV6NqOQ4vV/SCb8ECUULwT+rWXo2gh5LhUZ2rqQMeEIZPGvAq5mQvLNr9D8inQKxeD8csg74xUAbw/3G0JGBmggJy+B9sGPQ/tfome5Iwpv+SPyzHw1fH8cSiC8JToj6io7aWhbHi0R+vC0dxpb2/a37IVmdmc/9qO3vIOAad19/irGhv3dtELGmRMBAzMX6RfJuT4VCr/6NzWMRiYPoeUQ2PVf6uUuepIWCOfAH7zAKzzITxcjGaosBHNGdE7OheTkk939HZNX1xXISzC+q7eQYeLGsrHl3GNkwbiy1E37PlrK6+7pGUQAiYcgOehT5OX9mLtvmNOnwnnfpL/uPvsAjG9q4AN3nzH7g5mtioD+6A08GuWD2of8irGLoj3pNBSBA4CHUHFTQYi/ArN7q5jIBwg8PyoH+BlCiU4U5NfPUBTEJyiNy0JIln0RhYD/D5050yNZqTv0/X6Us/cAlCv4zWz7OfdL82lOifbZLdz9xgLQqi1nqZmtiPbildz9xar79Ya+qx6oTbTIje05tMHMGP7dhLeH3P1uM7sV+JPJEj8bqkKxWWCZBHjKc5Jro4nZhSZkPORXJFFYzaxUYSUkY0ML8lMzKxOmTgF2NXl/jaZkMzclijsX2NrkiVPEO214Jlsj4Sw9gB4P45sLocK1KICI8fD5q5kt7u3uzoXvo4ImR8rcX5GwXdWPUaZY/uGoeuCinhPTXNauuz9vsrIeh5IAXo02nltQZb1hwKnuflvNMTyJxvwnZBF4Hyl7m4X7XRCAsl+izfpzZM08JijJV5oSAI+kBU6AnuWjaOO838w2QBbnBxHYNTJ8XgXONLMXM33umMs1aGokiD5Fq3JGEU2P1sHGdFatwhWqt5+ZPYIOAaC5oGFmByCrRB3+OCcnDeDtnq58B3ugSppfIkvJjMBWZnaluxdVxIzjOxgpHR+gA+I9tBccCWxsqmD5VjK+CdFh1mVml1Gypt19fzN7FXk6zBSFUHffPQiwOyEB9C0U3jqKgoqgAQj5mZk9g8CrA6gWMLrR/BqEgIpucspdu/tTYd1di8JEBoWx/pFiQBUkfL1kOUmXk7YfNlkP10DK1KQBiMzSTOg9z57+ngWli6jGuQCyjJ/r+RX4Rob7TxO/CO96B2R57KZcGN8qfFYJoGQVzRPaXBh54z1iZiu7u4fft0ThXEPRPv+nnDZuQsLeQui9TYTmfx7F8Y2X3APkmXaxma2CgI/7zWxVd3/L3UebqutOnmnre2GsPX0OvFvQmZx4ZgTODThv+H7LHF7QGmt7zg378W6Yx1neRdG5nz63d83slznPbb7w3AacN3z/q8B7IQIh8ooEPIDW+3wI1KskU5Wlphba2YBJzCwNgXjJ3ddBwPp4KFTmPpPxbX9UYesvCEQ/wczmQetxe29V1exCHqwno/GOi57FJcAhnoQ9Blnvr8ClQTEsCumKFZ1ORc9mcjN7wjPeL2HPO9bMHO2N69d4Lt1I3oRwrpWBCAGEOrKuPJv0rWo/PALJNUskQOGlCHi/1dvLyLuZbYwUtz3dfemKMdYmM/sEKaEn5vyc3d/ayN2H9Fc/xgTV6a+pwtoxwJs1ZJzxaFXZzbtfPNcfQu+71pp1Ga1fQPIRplxVRbmLXkceKYuh9/QB2oMPM7PD3f2Ygtt0AwuZ2SHkh43+HwonHozkz5VRVb610H7xHgIbYoTD9Eh3+Yz8RPAVQ+6MZmhKZrYjMJm7/zbz/YEoV/CEtIwMXagK9iLeaSQrnPfuPmuTPjXlr6KwH+2R8/1SqN//Q+Hnv0Ky5hrhU/ZOdqfdOzruh3ej5zQfrQrHk5CjjwQq1Ync/QthQ/zD20P+dkfzaeHwmcLdlwlj3RfJTquGtg9GZ9EopK8Md/ejS8aGyWBwPlovRQXD8mgRtOc+Y8p7O4Jiz7dcvaGKvgOtREVeRdH6nD6nJrwpbYwW9TLopR7j7S7qRQsklvGM6OYyKMa8rsK6OcoDAbJIlQlTU9I6UGZDEzZ3Mw+8w1GCxC60yIs2/kHh+aRJOSNFS+mEme8/QUJ7FZ2BXBjnoVXyE3Leh8nVuYp6hL8gJE5Ky9ugiO4PPNMBw8MhVNUuJC7VBYDK9UhYPB74m8m9ehjaGEci75yPEbATkxefj5SSj9H7GYQ2zLb5FsCJk9C7fr4CnPgIWb6WclUvmQiBBX9Hz3xVbyUEBwkE+6FDIAWtsnO5MN9YQhOjeXO2mZ2cfJ9nnZoi8O4UhH3QM24Ld3T3P5nZs8gq/TbVgsb26HnPiw7yS9B6reLfCCWu7EbvdDACBA9BYRpHooS+X5jZWYSqlKZqLnmhpnF8e6NneR0qbb4f9Cg4V6ESzsu5PFmarNNIH4Tn1GY1deU6a8t3ZvJELCV3/52pCtSUyAp6NrIeZWkadBhfhQTQ8cg/8GK7D5sqSD0cxvYu5YDqvEgQPp5WIsoiupd2gXnNAr4OhY4ckK2E4rmwLPnnAhSfDTFfWhd07MmfUy2Mr5Jcnw1PK6Judx8RzqHrgbvMbEl3H+nBy9RkHbzP3e/KuT4Kb1M2HV+W3P32IHjeEvqxnLu/7ZmQwUimsvC5fc7hvWFs8wb+wufch7bvMpX+rvvczhzTvKbEtbd7fvhqlAsmzvmtiB6gOWg1LwJJUotxNKxFoHXS8PeXCDjZIDKa2RvIEHWOJ6BzOCtPNYU3bYXCP272TKhh4B0WgGiQ0n9PQV8jMPkhLe+DQi+0ACq8iM74/yLQYVQO6/RovzyTdvmqimrJszlUJicvipLIp8DdiegZXpltKAC8VyOPnf6kGK6TR3n72/+3ZIpoOBsZEs5A+kWRjDMxMqDvbGa7ekGqgnCuv4lkzNF0Fo2qpLDGHg+fbJ/PpJX4//wwT2YOfT3SzCZw97w5Mwjl9jkcONjMsqGSMyLA/QV3N1N0RazU/hoCyfantQ9NFPrwBq38c3WpzwUdAh2cvbcpj+nRaM/8LQIexkXrf1zgTjNb2tsr330T5/2R6P0tHPSazVCY6fvoPT5Ap9FkPhTt8DfynRqinpdN19Db/RDaZeU4d152hfz9OYf/HZen6n3Iw3QTFLK3CAK4Ngzrdj13fy/n+i40J6cK93vJVIgrzwiZpTSa4iclfN0UGLur6DvQSrSGKXlgliZDD3cjM1sgfPcLU0L2bqQglPG+CGxpZu8HVPGAkj5sZQpLydLEod1dzWwdlCSvlsIarv8lQnDnj5avImEKCS7ToQk+kSuPQNFmfgxawL9HuZgGV2z8s9BSrlKvheglMKeZpRvxSFQetIrmRd5hy5vZ8sn3ee9j/tCHj8mxggVKhb93wueVAt5I86ED7R2KvQay7eZSBlAZ4Uq4va7JM2p7FO63Bdoc4wYWlbov0Sa8F3C5u39a1ukASnQIqllwwlSV5cwoPLr7J6aqjasDF3unx8pmCLxZ3pSvJVJ2Lq8b/v8F8oDJE7LjHjV95vsiJbubdoChGz2P7BgfBx43s4vQs1wMlWidgoyg4S3vxeHWKlt7t6sMd4dg4q3QmKPRQf89lGB2fZN349EoT0kEL6EVvtCFXLJXKBlf3Kt2SMcXFJy1kHv9b5FA1HSdllIARnZFFZ2eQwd7ncot0yOPgbnRIbqnd5bhnQO91yu9frjdYUiJrQOofh+FyT5IJ6CapeForb2NEgbXVuiClWpb2r2dLvdWyOpdBFDdlXh8BEqKvmxBX35pyu2SpQnC3yNNVu0F0T77FDAyzLfcd+0h/5HVDBvNkrv/NwCGTyEQd0iGpQggyBPe6o6vrX13X9/d/2VysX8KeXet14c+f614B7gfTZ7b2OKdxBRemKX43WR5v3tOyKC7b1fUjyIKa+N8zw/Ly87veVDYXUrXov3hzoJb3IkMiinwndsVpDAshs6YfT0T6mGtqlKHIsB9Pne/I9tQSu4+pylv12Kh7wcjmbBnbGFPPh6F3HfsyaZw1dmQvJXmVNvFlHoC2vfOrAwAkpkOMLMPgoGpSE4en+JqzkVK4WiSd1XS3x7yVvL2Mt6ZzeyH3ulVW8tjph/70Rfe/VCo/Mg+9Pc4pF/83N0fCby5Mo7L83pXU2qPn6LiIrnk7t+r6lNvyJSTaKPQt3OT+/0L2M5kGD7IzB71/FQNb9IKVc/SXCgs6/XQ5qjwjIehtCCfIMAr7c8XKOfnEfSCTCkvJqX4Xb9bwTsDih6YOuHdFxnGV/L2Sr+gPWIv9N7T/bruvK/d36b8FbxtVZTNbBwk352SgOJzIZn6oNDGTJ6p7GdmP0Cg1SvZ3wKthp7F44F/FNqzLjazC8O/uxK9KG8/jBQN7hPTcpz4GOWbLSoAcjvSvSDZ94KuNxQYamY/B57MAlZmdhshIgMBVrejiIuN0bnyRuj75xTTbCW/9Qt9B1qJfkI5KvjT8LcLoZXRLTNPIPtp5v+HUA9VXIWW5TuP4r3ioV1HYQUJU9cjwCZSkTC1PsoR8iiyYJVt5pH3TlSxpWrjP5xWPos8wCib3LCu10LZe4PO99GFNrBK4a+B4mxIed68P9qNgEpybRfaJA8M/x8PKczThLG8h9D1Op5p9QaUgBPI6pD1eInlvj/IubzKgyPO5QjSjI825emzQFvy3M5AyeQnRwL2hVmwLOHdGAFJ2wJLm6z2WeAg0koIdFgIeNgVy50VNFJaFoWkLAiFgkmkBZBnz7ToWYLCXvah01NsRyQQTB+exYQl44vV9c7JtIG7PxgU/HNNHnNN12kVTYPyoIwAnvOWW34pufvnwOomr4HDUNjrzcDPPOPRBcwdAJY6SUqXoj6geg86eB9D+S/K+jvEzFZCoF9thc7MpkAeArGwxkcICD3SzA5x9xM8kwelgv6FBIipCn5/BQmeM6BwxY/QGonzsy/vupS8lQA/T8E4JqyLLEWZ41wz+xA9owXCp5tO0D8dX0ptAlkQxGbtY5+/drwD3I8mz21s8J4RPnnURcbrM5KZ5VYkLKBX3X23kt/PNXlm5N0ftI99hZSlU0x5rbrdfQqUkwqS8N0MTYOMWKMo8SZx9xfN7EpaofrPmtlh7v67hC1dD2WKdbbtmDtvZ+QhvaOZbe0V1WnNbHwU3rgtGYUQPZslw6etbwllZeftKDAwJfQgsIOZneWtHHwx8fOm6JzL0gbAkxX9TfvdHQwfZbxd6Aw8ysyyHtHZ/S2lblTFsb/60SteWjL1CchjbKTJaH8jyrHUM6Yazy169T2YtFsk40S6CZ2r/UpmdgrwR8+pamvtuYsGAZuHs3o3T6qcufuhJiP3heGsTNPBjC47u035GU/0pBI40gegOGrkPzTzGI332gdFQ8xFMZALME4F7yBk9D858E6BZNBfe35xl0PQHJ/X2iNXqub9pXX728/jI3x3JvIIjDQFkrN75ror2uU8U3L0G4CVTUXEfu6tQhhxbFuZ2aWeVGE1VTo9GQHB8X2figDcLtp12axelIclxP1wY6RfvO3uHyDHlVxy99WS/76PDMovZdi+RwijzdDFyKg8M3KsmAPl8L3RZPyMunZcu4Np4Qzx/lUOHn2m70CrZshgtupZ45LLeeQ5FYWKKGyM+9RRWN39SoTMZvNJFAlTg9HhMz2Z3AnZzTzhzRtPljfmGliGVrna/qDeorqGkONS4a8uuRLObRMsTGdXtWvVnhhZ2oYkF5grieW/yU8U2F+UghOPo7C10909WlTiO1yLxG3UWx4cNwMzuHteLqA2CmDraei57eXuf0l+js9tGMoDsjPyfNnJ5GL+aA7vxFQAB8k1g+kU8MsEjcHIu2jxGvzdSNBLBZPJkj72kLtfbMrPcS3yQLuvZHz/Dvfv2ANCWxeYQk8uRIBg3XUa8xrMDAwyxaRnaRJ0AO9vZrFqSLe7b5R3j5x7fgr8OggGlwFPm9kO7n5TwnYssEdQAM8LgFcRNQVU30OeeF1mtisCP3PBMZenwlINFbpYnWsPlIvqS1OusyNRLpkJm1hVvUF+B1NY8q88p6R4hTDea3L3vJxCwynfR9PQmrZwp4aAXnpdbSCuoM9fW94B7keT5zYmeavWyHYlv01W8luWihR8kKJVVx5YDoUH3QG8Z6oieCLag/YwswtepTNXAAAgAElEQVS9vVLgpGgM/wjX/NzMfpe3F5m8XDYGbnD3bczsZ8CJZrY+qoTYZznU3c81s+vQmfGwme3nJZVmkTK2S+j/zejsy61g6vn5+HpDR6Fn9U9Tns8Idm8NXGSqDnuku79mqjJ5JALONm/S3xq8qSdYntd8UehgnbYHkncb4GVTcvRsqfpxUIL5bGqCqnZjiG8KUOXKOAlNRCssqj/pF0hWbQOtrDN30U9RJMdqyHt+UW+vzrktMtxfZ2bLeyZ3VQk9i3IHp6BVDBdennyQfRk6QYVSMrMjkRHtZZR2onBe1OD9CXpPF4X/f4CMonngTzzXZwp/s3O/aN7Php57ZX8HYHwgI+kDwQj5LpIBY+qB/2V4o+FnGHo3cyEZdTtvFcTqRh74d5tC8F5CHu7LIH1pl6StY5Hs2Bf6E9KhLzUVpjobFfnoMBYHA8vZ7v50OEt+m+VBQGXeu3qH1rudD7gPvbcdUTjkvkjWPyLcy8iAVmOCvvWgVUNksNcoYhA81kYVj2ZFG8X7aKP7u7vfXbOpEdRUWM3sPyj/VY9CWSFMvYkm7RbkJzjt2czRpJ+B4g035V3eFQYDsGN/CTF9QHVfQW6S/Sr8BQvVshXtNgFUek0V821FSkIUA/WAE2gTWxIYZXJrXQh58ByMrI0jUGLSr4JlLnq61MqT4+43m9kdCEi8ypRMe3dvz11BsPycZWbXIGHqflMZ3iMTMA0kpNYFDqKgkcZrlwkazyIF5aUa/HehTf1hFBc+PlLGvkSH0IWZtgehyll3IyCsaHzDUNjx8e7+PPn0UySAroYAxrwcWdC+ThdB7zoKlIvn8Edr0Zy0QPzeAL3PmNmPkJv5X0w5vVKw5T1C8vbwDIrApdqAaqDfoEN4QQSUHmnyxDs3TwgIfW2i0P0YJT4/M7n+JWSZ+xdwqJk95u43QM86XRiBaNfS+3MBtH9nPZJSyhPGvx/uvSPynCu8nyn07DB3X6KsE/4NSzb8HX39qAaw26twGmg7G9cE5jHlkfwEyQXDUejQf71BSKEp7OghdJa8igwLb6Ky5XcBDwWj1itIEfoVWqtHufsjwZJ9t5ntCzwQ9zqTd+1x6CyOXvXnmdntqNrvk0He6Mjd05SCd8C6ZrY7cJKZrYHOzDzaFLjF3dcu+L1XVCUnI4POsSgFwdPA6u4+3BRmdQkyZn2Fzqku4Hh3/3NQ5mr115Trs4y31/KrKVyov/rRiNfMFkdy3GPojO9GxtYuWkVusmd56XsOMu6SKHdn9MwqlHFMUQKbU5yeYyAom7toSiQXrYrm1AEoBysA7v6Bmf0Y7QV3BeNWmhu3KFTyr+h8vx0Z5KIMegECpe9z9yuSdvZA8/h5M3sJ6QHpPnRhgUyyIwIUhnh15fjXynjNbCiJkcmV3+tS4KcmT6IeAMjlfT4lenfD3H3VsnvX7cNAji/wHIb24dtpn9/dFHu4Rhl/CSQz3mxmv0M5g0FVqGdC+9FSyFv2YBRt0VGJuQmZ2a/QM37Y5VmVAojjozV5EfkRDrsgo/rTZjY9SqK+nrfntnyDfE/sY1GqlnHd/S0z2wW4Kcjf71EzX1nYZ3ZABoWiMOWefM5Nqau7u7G+8f8VBSV8KHBnVknuC2/mupXRZI95nf6HQKNJaSVXfg3Yy92vqWhrd7SIflCksIaD4UaU0+JKZKWbCFkXZkDC1JpImHoDgVivIEvWMigmdxkPMeqZtudHm9xXaIIfgZDdvJLwkfc94Gdooz8vj7c3lPc+ggVzLXfPS1CX18bsSPibO/TxcVQ6emNvUMY+p92FURWhSTPt3oKSYe9JJ6CyOQIojsi01SjvTM35BjrI8xLxgYS+GZBl4hMEYsVr3wJ+6e5XmEp/n4isM6+jd9wF3OjuhflMSvq+JKoG1IXA07cpeB+m6kDnIk+1LdHm+Hzo803uvm1O+8ciIG4Dd7/BzKJg9QhK9HoqEjQuQZbwbTOCxiVI+X8mjHuhIv4w/x9BuXleCn8nQjHxNyJw6hhaisyh6LBc3d3/XjK+TVAC+E+R12XuJm6K8X8IAaRQUPUpWafvhDbnQULaRFmgyJIQzL6sj0yba6BKYe/Smj/bocP3cDTe95H7chu4FITm65A32S20ANVD0X52MC1AdTR67msjQDWWNt4avZs7EMh1oxeE2ib77+1ozT6YPguTt9MvPMfbKfz+F7THLow8Ps9HylkXSoicrtMIIF6DhODhnl8dNrZ9DhLGrUSAi+/6ZXTmrEsrbKQb5WH8mbvfmXNtrX3ISioz5vA+ifbw26gY33f07SHLzxfU1zZnQTk7z0P7xFtoL3sdhd/OiuSA95Dwf4e71054bMqZtw/aP58GTgrCf8xJ9QNaZ2832mu/TJqYJPntY7QHTxCu+QT40hV2GO83DvLs3A/tgRsCm/THvmzK3XId8mSdKtuuqYz7Ad4eChV/u4Gwpt3bqn5W3bNKbulGxpefunsH6BGUtG2Q4edt4FoPVc7K+pvTTilvk/2tadtjiHdClMdsOEobMDnBcILm7T0I2HoMGcjKnsX86Jz+ChlE5qJYxlkdecr/EOXwLCxAkSV3ryyiFM737Twp3hDWyMcod9Gvw3ffD329AYWILeXultPeIsjzfebk67MoD8GMCno3kokPd/cTAuCxB5IDR6J0LdHA9AiSJ9N9aEj47WB3T5Nbx2ibX7t7mi82l+rwhnP9XPQeT0NG1qNCP45AgOZgBCTvjdJdDHH3B6ru37S/Tflrjm9aBLjENAvpv2/3TDhpMCBcj6JfTg7frYNksLeQwbb2Ptt0PzSzGxFYNjUCpuZC+arPRuvoJWANdx9qimh5CK2lR9Ac2s5VaXB6pN+v4UraHtu/CEX5LOAKicTMdkMpei5FjhYxTPMx5KX4JfJknCz5zYB/pvKgKTfpFWgveZ5yD9xeedV/B1ppo+tGL+UBQrIy4KHswdSEN7lmCzTZX0Qx5Dd5ku8oTKzXaHkwjEJgx23I0v5Opr1BKDa7jsJ6NFLOopvu3ygWpmJ+oW60uNYoeGRxM/8LLVfCwhLIgTcb4rQ8qi7VMZmtWWnqecPf0eigHYo22CubAGMFwt+XlLiwFtDw+NzigkYKbtrue9QEVJLva4NWNefb/ijH0gQILNihDjgRLHKDgVHenttnERT2OTsSTEDv8N+0FNKOuVwyhkmRYrER2qj3oOCQMFm4L0eeM8eEMY9Gib4rgYNgeTuGVunxTykWNOZEc/5VZKkYj3LBJPK/i9b10yin2bOmhO5X0p5g/nMEePQkCC0YX5MDMwpo/wB+5+7DC/iyAtqgMI49PQndM+Vxeh7lQagtdAZ6K4IhZjYrqpg1X/j/nGhPiWu6R/g0FSEoBJfM7Kfo2UxLOaA6B5qXV7h7T9VDk/fpDsjCNzeaP/eH+zwOPO7ylor8hQqdyZvqInc/PO8BmNnkSBkACYUvIsF+u8zhPz3Kc3A2OhtGo/kR97nbPFN2OhXG3T2byy/lWwSBblPTAqsWQqDt/mjebuzuf81cVxe0ehc9u9tCPwvDH0xVoqajBdAVju87+vZQkLXeRvP0dmCod1bVbNrm0yiEbxTyrrjO2z1YMRWJOYIQQozW6m3hc3cRGFzz/ouh6kqfIk/1pmXucffts98F48bFSJH+Azml00voX+7+p9DOXMAT7j5x+P/USFlakYyRwpS01929w5va5PU0Dg1kgJpyy3rovc0IbOjtIeWlVNbfprxN9reB7EdveZNrekCeRN67EMk1i6Cz+Eu05xe2G87Dw2iBtUUyTgro1JXxuyjRL4rGk3w3NdpHtnL3PybfT4zAtS2QUWuibHuBbwLk2fJDZGw2qsM1J0HAzwvenij8x0hONmScexXYzHMqvIb5figC97bPjOleZKg/sMYzqcVrSh1wNPJOHyeMK/vMByEg+VyU37PWvG/S36b8TdvuC5kKCPwFvb/aRtve7IfhujmRF+OlaF3NgMD7cZGH4O1Ipv0eWq/fpwXsXx+uuRKBVrcl7c6D5NoH0P4+DwKTX0EOLo8kwNShSDb+F/KaWqgCtPonMjKs7MVRIH2i70ArvcCVwmcFlMunG1n276AlQI9swhvanh0BF7eizSm3mltQ0ldF4TAzhjYHIaHmMVqT/J6mQpPJXXdeYIoShXUxNPnfRmjtOFUAQ9jMt0IWmwk8p1xzwrtH4F0QHRSjUc6sO9Gzud1ViQyTJ0vdSTkFWrCTogUd38cgFKbV9j6qKBH+Jg7XZ+P+q2ikh9DHdEFn2m0EqITv6iqLteZb4J0YVRlaCG1IuxWAE408asJcXh6tkRURINqruWwKlTguXF8I1ATQ8XcIiOtGINGZNYCDd4EVXDHsuyJLw+ACQSOuj2tQzoLJkHJfJJi08eeNNayh9WhZhtsE9ZLxNbKmRwGt5pqOAtrUSLH6JQqH2DM8pzgvekN3uvtK4V55B94kaD8ZRkb4DL9XgUuvIpfqIkB1DQTc/aLkGSyJPLvWQ+8QcoTmIoXOlFdlZWDeovltqqp1Mzo31kT78wV56zu8u78jS/gdyM09gk1vh9/iHvpag3f9LBJMh6KzYYfkftegggOX0F75a2EU/nh4SdMjgd3QHIohOi/GPiJBrS2PhJnNh57jymjvyI7vQ2SJLvIKTWn98PfDcF8QsLgtnfkdVgh/30du9KAzZI+cMQ4Ub+Rvwlu37ehh+Tat3GEzoOIB22V4lwl//0sL9BiMQMx9xxBvpDfRXFgRCePjorXutM6PO5EsMV9BG//OKlVm9hySr2Zz97K8Q9HavQwCvCOo+gnyTrkNgWjPFLcwZsnMFqQ1H5pQdk8e4UmOVZORdCZkcPgk+X5htE+fCJya+a2RDNALueUG5Ikwd955meEfBEyIzovc/uZcUzi28PsDtPa3buS1Wri/NWl7IHnN7HmkqD4YPvciz/DLLMcrI8gDayMgq7IPBf1KZZzJEOg4jM6w/VJy92wqhbx7jUaeQjfQnrvoVRQi1ZEY3swOAg6KQG1F+6OAB72PIbGmXJ1bIRmhKrrn98gTbO7kuxURePLzFIgruL42b+CfGq3Z+dE+PSGKyBhJC3BrNO970YcBG19fycwmQ3vPE17TC7evOlEGXF4enX030vKQnAyBpBuiuX51aH8FJEuNQsbM6D35CNLFL6JVifcJFOnTTXIGmEL97kdy3DnAzhnQKnteRKP/8XWeTW/oWw9aZSlYDSIwtRyaGDFs4jY0we5wxT1X8c6GDrc5qzancO9pkEJ4KZqYUXCbj5bL+HBaYExTUGWsUxCu4riWQ66a3WixxcV7u2fKcdZs+wcoRvzXSEgufHcV/dsQeWs9W8RXoy9tSnnS7s4oRPLwguvyAJW6oNWZ4R5zNZxvz6N5mgdO1AKtTBbqCNTc662cHFMiV+dezWVT1ZctgNO9IlzEFOq3DbIGzU85cLAgCo99AVmzfkABcPB1oWR8h3qzXEd9uecyyHr/BXoP76F5sQvy3GxCn0ZlsQC0mgNZe7vIAa0y/aoFLmWu6bDElpEpnGh5FIrdoWDnKXRmNiNav1e7e26SyrBON0NKcCyKQVHfk3V6PhL6f0D7HjoZWlPPkij1XpJbIQgX+3t7sYj42yRIqZkXKe2RxkFW+EKlErjL3dcIwt3myCr7OALHQUDZw0jYvQ243xNvF5M3Z3Z82UIiZUJLDL+Knmnxuwly+j3h14A38jfhbdoPaH9mXXQ+w66vAW+kFEj5IQp/OB2dIwsGni/QuT4vLS/x9D6/c/e900ZN+U8+cPd5Cu6b8q6FctRMgvaXlWnJeVOFe7yJ5vCtSGnrVfVeM1vcc8LdcvjmqyvzRbCmbA/I8I+HgJ0nK/ZQQ1b0s8xsaaSwfoH27Ty5qht5TA+hWAaYHFn7Z6uhxE+IANqj0Z74J5RDcGQBf4/sVLe/7r5yDd5xkNH0jjCmWvtb6FN/9qMJ73ToWb+KwOAJkGHqNqTUngKs4+639La/Od+3kSmEfRskm/U6R3BB2+lzzu4t27j75TnX/A2Yyd3nz/6Ww1s7BLOkjanQ2fqwu29eg38VNJcm9yQhvCmp+F9RlM4TFL+THZvw1ujPZEgmimu57rneqA9ja3xVFAD2Z4FNvWEV5iBXTY90uyEU74dzIP3/JnT2vU4BuBwM2rMBc7j7rRmAa4Zw7bEIvF0E6Xmfu/scAVBeEOlLz7t7d5ifO3grLHIaBHrthXKHPZCR2cfxJGLKzByl8DilybNpQt+BViUUDv7FkLAyBFneJkYL9AF3X66Cd1IkXN6b8lbc8xxgaXdfKPluMJrgQ9AknzP89Lq7z9TrAY5lCgrKorSAv2WQkPgVUvxudfdDGrYZw/LGo+a7q2ivkfCX7UdWALSWJ8Z8KOFdR7u9BVSCJfkWdy8rG5295hwU37wL+eDExu5+bVDG90Xx1U8AJ7v7O2ETvwI966iIvIXyTuRZtgZsLocNdw/07K6mBDgI/IuhkLieqqB5zzhp9891gMy6/KZY+23QITUKhXUVAnNN+xGuWQ4JSL3OFRSA1AsQQHQG8r5q6u2VrSI5C3pHabL3mVDYHSjc4CaAGmBlKbiU8DUCrZLrxgv9qPIMNDS3L0N7zVueE74d1ynyNtkcCRJTuPs2JW13nAvh+0HI8jcEFQSYB507n3tByEO4bhRKUnxyyVgeAv7i7luH75rm1ku9Taeitc8PoQU2fIAs79F75YVMG4NQyPEy4bMoOiM+R+GVRfR5NHwU7cVVff4m8JbxBwE3S3OgcNT/y3w/bfj7BTL4jA3eSIXvLgjR0WK9Htq7RyPB+2EkWC8HPJYDWr0CfOXusxfcN+VdE1mzJ/V2L6IuJPzHM2w5tN66gSdpzePbq+6RtPklsmIf5O7/zfl9AhSyuA8K9+hGXme1wJqKe6+IwvHi/jwOKmt/ct6ZEdtFYStDEXDzAVKkcvdHd18w/X+ODDB3GNNrZTJAMIANRwl+o0I8CMl0h7v7MTnXNO4v8uZtNLa6+xsCPPu9H037HM60z9C5/gnyylgIPcsXkYz3BPLoPKbJs0gpR8a5DwEMF7v7zgVj6RVZP+Quqmi/cQhmThtzILl+uLuvUIN/AyQnTeShirIpbGworfPvM9pz40XqRuu6Fq+7Z41DlVRz3j+L5lmtPoyp8QUAfFNkNH/DzFLZaka0z7elSEDpM25Ae/FDyGNu4TBeBy7JzrPkfrl7cs5+OBfSpb5C+1s38jS/Dq3Jq1He29vM7GMEOEfvyT9SndNqirxzpojMbNVwrw7PqhzeXVCS+hW8Qdh0E/rWVw8so4AUPwg8aGaXo3jf7ZGitXQN3rPQ5GvjraCnEGiQtj3KzK5GSPJbKNnu4hQLfd8ICgrdw+HzG1Merp+gPFyLA4ua2YsopOEtBGLVqvBX8e6WMbM/UEP4o1VO+aikHzd6Jg49bIA7oHfdTXF1vqOQN9QtaJPqECrd/SkzWw0BKk2qrMxIqwpMXXoK2MLd7zF5ql2AYvbPIFirzOz/0DsajKx0KwObmqzRdyKAa3vkQjwv8ga5xsyWyW7gAzyXp0Zgx8bIHX1iK0ma6u4Pm+LUe4CDinafot7z7eEPoN6xtMC+fdz9PlMY4WW0QNpxgEPM7DceEob2Qz9AAN5/zOwElIegzEsml1xu35ua2QHIwt0bephO6+cgOud3DO89Iny6yVkjmf69gp7lZRV9eA25uteirEIXlN6LKVDokGJ0uquyYKE3J2GdhndxcfhUUce5AD3Vfl5BY1sCCWzR86aM7kEeELnCuru7ybPvSjP7BIGlvaYAQlwTPhFQWTF8lkYJ4SEjk4TxPY7Aj5mQt8A8KCS9NMTr2055zyco/nm/fR14K8kV9noVqjJ7FzqvfoGqpUbl6YaCy19DMsV0Xu0VtRsKAWlb5+EseTR8TjRZuhdH83h9lKh4b5rJ1r9Ggv5GZraPt+feWQV5K0agbWO0t2wJHGZmuWBNcv0MwLtR4c38tgzyjPgAhQKDQq+PBDY2s9VKntNpaJ9e2zOeOVWUIwMchPasKhngGGTs2wUZJY9FANaRqArsBO5+aF/7aypj32hsDfa3hwaiH0377ArLBPiHt3tl7I7kuYVRiPiy6AwubDfIgceakmJXyTjdSC5vDJDUoOuQQn+d1/BcdPd/0QJr69B+wDAze538sNGifSelidEzWNbM/o7kkW53Xz/LGIDFfVHYWLp+z0Zg/W4oIuTd7LVJG7fV5e0N1Zz3gxDQWbcPY2p8UyDZa00E7jxOS0btCp8jc67rRrkJU/DmaWRU28VUCXvPIr0jSyU6URcy7r6CgM6F0Ti7gT+YkqRfgwD8uZARB+A8UzXohwLvDKkelAWsTB6EW7v79UGPHYI85j8J/DEf1ttUVO1197NN3niPhjE9RoEs3NR4HOk70KqAzGwKJACtEj7RI+RNtBEPrcHbhTboWlUTAo0mLAaTx01sc3laOZEeQuDH0II2vjFkiqFemdY4Z0XP7X10sF2ENrzxgM/N7KgyIS1pdwM638d/kLV3SmoIf8Gqug16H/sjwGZG4CBTBYadg1KVWgA/D+1Og0rJH5S260r8PTvKKTKkqP8NAJWUPqNCwc+hnvlWAk4cjUqtLubujwXLQHRdfS18Hw/w4WZ2FbI6H0LIMdPXudxAIOhCSkBMWNtNK89NHrVVmSy4T0+7ZhZzkXVTDChG/qMRiPcp2vDHB/4eDpRLkFXkMDSvbkcC+QGmkMjXS9o928xSsKHDoy2hLrR2TgaONrMDgfMLQJdScvfjA4CwJTpIo3XzUHRgRlD3r6gKZqqUDkfv/W1UnGAclK8szYU3Pcq38yF6PrkWq95SmRU/SzkK3XtoHdZR6KqoT+vUlCNhRVrraR5a4VEfonDBt81sT4rf9XHA3Wb2M3c/L++G7n6NKcn9OQjgejfe3xtUz82SyXtqdiRozYPc2wcRAMWS8cXE3CdS8+wzueR/v5Lxa8IbaKJwXeVz7kXb33gK5/JiaF+fCBlYYnjkP0oufRCt4X+Y2f7IizAburUIyg22OrBORT+mo112iftLXinyQnL3E4M8cRTwezPbAe2puyKg+g2k9O+G1vNok5dILlgT5Ia90Jp6DfjSzG5HYEJq7DgcrakfuvubwZK+fRjLVcCNZracZ4q0BFoIgfe1AasSGaAb7bVVBpH1gcvc/dxg0R8UgIftTAUwDjKzRz0/bKdJfxuPLaWK/W2g+tGbPqfvNSrYLwevjD8DBCCqsF0zWwKBxK+hObMAxTLO3OjcWR/l6Oxveh/JnKeY2SPANe5+Qk6fmwBVWVobnUH7mzymU4U8VkP7Co03j6LO3Y3k//eRl2javy6UO/JAJBNmPbKWQsax3Ly4feDtE5XM+66GfRiT40vDyu9FQNvbyEtsE1T5PaXpEHjuSK88BxXqudAUkXAQAjfHReB6IdXRidz91QAuX58Bl89E593CyPt8XHef0xRNcHIYw0phfJcgneFpBCo/7e3VFiehBSJPgXS7NcnIWMFgVApamdlEyENtUtpl+yx1ozRIjek70CpQQLWXoTWJFkWKxSfIlf1cNImejrxmdnQZL3op//SaCeJMIVgbA1+Z2RtogXShhHeXhzZXQ8DI1MBPzOwnNYfY7RVhYw0382xeiLqeH+MhpWoVlHw+JqWLidlPRQvoKJTH4kRXguHvobCkw83sv+5+RtLv9N2tE9q7hs73sQvKKbULNYQ/5DG0Alpgk7r7V2Fj/jnaGN5AwmVqAYztDkH5DjradeVDK0zWmfB1eGKY2UYoIeIC4TmmaP8k6MA+xpPS2BW0IJkDNgecWAklE38s/D7KzPZDG/sZOdbodwPKvpPJo21l8ufy37Oofwmtg97DhwTlOYfifjYL8gqD6qT+TdudLmm3wx0+wz8n8nx5Cxjt7ouZ2aUoDPNWTypBmbx6upHAswACPYvanYL2qoNV7uox2eLEaN4ebkrweY57/ZLkAO7+N0IuK5MH3j2h/T+jdzsLAlrXDQrPK+G6IabcA8cgUPF0tCf9PrZtcp0/HsXv97lsex/pcBKFLn4Z3lOVQldFL9PAwmvy5lgV+MTM/oGscOOhc+BeWkaUh5Gyei9SFArftbs/YGYrANNbuTfixWb2HgIGIvj/vsnL5ZdeoxR5GMM8YQyroD11svDTY2guvA4Mrhjf62ivPh640MzeQQDpoZ7xwDWVYj8VKRKDgEEmy3ZHn78OvAX8hc+5YT9mCM9tPbQvDjKzCwue21jnzSNTyEiUGYYgw1MMRz8TzY/h7v6pmV1X0MxHaL5NgOSDt0zJqV8P7c2K5vg7KCH4rZk+TITmbpzHC9AysN2B9rahXrPwS0pBIdjVzM5A3mN3IyBgI7Q+LvOkqmwRWGNm86I181V4NluHce0IPBD2rDg/fgSc4plk5u4+zOQ9cxcqXpCnfL1IRtnOUpBnozxdKAMgOeJNd7+34jENplWxtk1ucfdDTRXQLgzP4l9N+9tLXqByfzsNjfUelAR5IPrRuM9IHhgv/PtjBD6937DdI1CeqyUiwF4k4wBuKkp0P7AnDZOxV5G7rxvuPz8CAZYN/x8fgbFrIoB/AbQHNMmNE/ea/6FcgV+gd5zmDXwZyWUTofl9tGc8261VpXFHFHGxLjC5mb1Kax+aMbTxLLCKd4abvYGq0NWhUt6+AHju/mjNeX9+g/5CP46vCbn7sqYIl6PRXOkoABBk1GOQgfZ8d98juf5/CMx8FfidmT3k7hcll0+FHBn6ohPFOXu/t4f8jZfweAC4rkBzagP0nBYOn9+ZWQxvjHNrsuT6FMhrSmegkMurUSj76xSHNPeKvvU5rcLLWxVtcDEHyJO0Etre7a2k0rV5A/8xaHOe10vKNZvZ6aHduZAA+jmqLhWTVL+Q8P4RJfFtOrEqy8aa2UtI6axD2bjWqvLN0d0StPBGowM8xvrf6+5fBlDodWQF7Yh5N7NTUCWo74d1jqkAACAASURBVKGQlez7cASorUbn+/g3ep7bkyEzOxKh5BsF4W88FIM/HLlGZ+OQD0SWkOnDPdvaDVbLf6INrqfd5PdG+WHCNbsjC9VHSDDNltz9IQLPrnX3zWq0Nzj0/VIvr6j2EfArTxJQJofvpu5+dfJ9nMtzo/f9XySUdszlJhRAwCNRCNRJlAsETcrRNmoXAVt1+T9AHkcnJ7/FKk/bZwCb2I+l0PqYvKTdrZC30mNRUCsZX1seJ5OX397I028ipJj8Cfiru79R1lZO2zcgAXAFd381+f7/kBL3qruvmnPdzgh4mBKYz91HhO8bJf8fSAqg8imeUzDBZF2+C+Uv2CX5vm4emVrnQuD9K1LSY96cEWgtDUUu3B8nvP3+rsN8vQfthWchAWtWZIH8Pnr3HTnHAkgR5+lrKPSnK/w77vm3ISvgCghwh1Yy+bbxBePCPYHv8qQfmyOhaFkPORRy+vwZEqCfy/b568Cbw38Vstbul/ecG/Yj+9w+RF7D7+Q8t7HOmzyPaZEitBHad0ej+fMW8nQYihTGk7wzV8l1yGMkm9PqKDTXVkDyweqAISPZJ6iK7t3IQ+NDa+WLi8DLkshb9ksEnsR5+qBnPLZ6Q+E8PggZxV5HnlvnoDnwCy+uOHxtGNMiCCyYHIXYnOWtXGCToD15kLsvHr77CHlfnRP+n80fthMy+G3h7leG72KOqM3RebW0Z0JyMvIstPLb5MoADeTkV9B+cQY5couFsBQELCzv7h/V6W/OfTat4g37WwrI5e5vnqniWqftgeZNrtkEGOYlVdCq2jWzt4AT6sg4ye+/QmD1pHX6WZdMlbc/d/dNku+mQ+9jATQPX6JV+bkbealfU/MWhyDg9Cde4tEWAN/TkJFxL3f/S/Jbm4wT1twaSF5u24fc/a6C9ndFINyyXmE0q+JtqPNFinpc4bmezvsm/W3K34u207yhUyB96mSUfiGlVRDg/wBK4v9cuD6+vy9RCOA5Bfe5AOnpSyCP2V7rREGe/tTlDDAlcu7YK29+mLz/DnP3K6w4p9U0SM9YEhkuVqZVDO0hBKbuj/bXt8xsEm8vAvA5ML+7d1QRNxk4h9bRP3tL33laKdQApIxeA/zWg0dJH3lBltDdgL+a2RpenMNht/A3Wse2RMBDniC0M7IiVCqsvaDNEBgyDAmXZTQbcDBSou6jVVI7j6Kn0IfoMPstQpTzKgQugBDoogodZ6IcFouR8z6Qxeifnp8INbXUtVHWUhd4J0PPI6/E7WUIkV+sSbs5FsAmtDd63svlPbsg6L8AzG1m05fMN0wJFP+CBP+qSg/PIo+k9J1sEP4uj1D1SHEuf4EO4PVQ3oQ+CfXufiewfCIQbGVmbQIBzSxnvWq3If+4FIPLbc8jafcC5Fb7bEm7nyJPmvPMbF13zyaLLBvvS8DuZnYIAjN2RIrRWWb2MFJsHkcuz88VtRMUrLWRR0LWU+91M9sb7XuzeKZKkCu840m0th42s/1ceaC+TjQOCgXvIHd/0Mz2AM41szujQhfJ2hN65tGtCHC/zRTm8m5oN89raU1aoYTXhs9t7j6qagD99K7PQWDI8hmA7Mxw/YVIWSb57SkEnoPm/5MI4B0aAcqEd01kAHkPKRC3FozvHDTvl0gBN5O387DQjxUT3p4+B8WgG3n1Zvv8deBt40dgxX7ufkrBc27aj57nFnh/haqr5j23sc0bKZ5d0cvjADR/nogMZlYmGE8ewLKUpgDGcXkV3ho+ZfQukgFikt0LqVGBuCmZwkr2Q16SnwK7ucJN1kLg07jAOmZ2jud7RG6LwJobkfy0JvIE6KEA4OwL3Glm5u6OZInF0fvpIHe/wMyWRbLLf8IZFelLZHQcYfKYG0ErX2CUAT5ClvzDKJcB6srJt4SxrkaO3OLyYP8xMjTeFRTaqOOU9TdLVbynIm8YkDfuwxTsb71oe8B5vWUQ+hNS+C8N8uDZwMEZJbqq3UmABc1sQ+80NBW97xgSWovM7PvIALI0AkkmRID3EyhsalhgXQbloEzpDLTP7IWqmn0R2jwPjX1tZCC/kAoy5SqqDMF095vN7A4UhXGVydFgd88J9Q7rsJG3O/JUWxp4xMxOo3xeVPEeivSzhynYBxI6mlYo+geUnOu97a/L2NKf48u2nYa3Rblqa6SrROoOfFsiueRRM9vb29MovEM52LcbisC6nhZ4/zHybmykE7n768m/30feUkW8cyf//QDpKG9keN5BZ8WN0GPs/AUyBK6BZLajgBPM7E0U+fWIu0edr0yv+QwZfgaMvgOtNIGi1W1rpIRmrdmf9IIXd387CFY3AM+Y2W9QsrgeJc7kQv0b5II9OfKyuhL4wMyG0RLiXwxtfmBmvVJYq8jdH0o2853d/eUy/qC4bg+sV8ZrsryshgSqpRAodaspid6wjAA4DS3UN49eTfg63gdyZ+4yszXIvA+khLYJcxmKwt91yOIJxa7RMZ/NZE3aNbPlU9S6IX0PCRV5YF+T+bYxUhqmB7asAaSdgQTXq1E4zkJI6b4A+LmZ3efuVwTeBZGQugna2IZRMJd7Q00EgoFstyb/88AOZnZWovDH6nabkp84fF50EN9Z0Y9LUCLaA+iscFJJYQ6dCpxqqqK4CVpPBwSWqgToMTy4CKy+G73/+Qj5rzL0LhJe9wdOCus1L+nl2KLeKnSDkGt8HZoHrY9uMs87Waej0H45DAHkGwKjAzAUz527PSfRctLXyndtcot/Pt0LgtK/FKpU87EpnHA3d9/U3T8zhQjfbWbzZoTW6WlZFKdEc+SeAsF2amTVXJ3WPp4dnyNhaiPPeIgFS+AvgVtMnmVfpn3O8Lb1GQm3Y5XX3UfkPOf+6se7DZ7bR2Ob19u9ra5DYelThv+viuZFdwbcLRKed6CV1zDlvb+AP49eQODfJMjTcbzw6Re52czmd/dnkLIwOXAeqiD4PvScMfMja/9aaF/pUFgSsOZeNMbRBX18OPw+J6HSFSqAc7znWM0D/RTJHbcG0CKGQ6WGqgM6rhJNirxES2WABnLLGwjQnRl5f3XILe7+jCl5/bXImBqpTn9B+3A6p/J4098fpnx/y1J/9qNXvGY2ZZC502vGRzLJRbTnZKvqbxeSb7emdX5VyTgbIMCjkkwGl4NC/z5ExX4+QuDVssgoczcCGCYhCW80FXZaDzjNk3QigQ5HhpyXEaBVCVrRIATT5SV/oMkb/Q/AE2a2BQI5+0qxqE0Xkk/yAMCuhKeKdxDyutmiQo+LTgLvoX207rxv0t9xGvLXGV9P2+4+WzKemB9qG088kcJv2wK4+5pm9gsUUrcGrbx7DwHbmNnRefpcOIt/jJ5RzFm7DPLsbaQTmVLj3IoMxJV7jClP9PtBPuiIoAnz8MEMOP1fd7/RZMzcFeWdew6df2dRv1DWn9Gen11v/UbfetDK3VPEcVZkpVoNWaV/AXxmZveiSXO7u+/ZgPdRd7/VlNT3AhQSc5wpW///EOAxOVpUI5Er/D+Q1TEK8eujg2YkrZCKa+mDwlpBxyB39AORwFLF+9MqXg9l6MPiWwONa3OERn9hZg8SFi8STLoQOp3nvRTzqrzhSlY+JzpwpkIbQswzcTOZ94EsdVuHjaYjzjZjqfsNreoNebRA+PtKaHcvkztmRM+jsF1lAWxCTnsMfSdDs/m2utcoze3KazMnEkY2RGj6Ie5+gqmy2OWm0IuR6P3MhECXdVFJ8LK53CSvVezPgAgETdutwX8VEo7+GQ6oBcInVqQ8F4UPvmZmsyHQZklgc3f/c1k/XPnV1qUcLK077ljBc3+TVXN55LVRRjEsdfyC38fP8BXd+4wgdF6HcmV9XeLVL6F3Cl20Ig+jOmfHLEhwnhEB7TEpa+E6NeWQiHvo7mhNfmpmw0ObpUm5M+/6BJQncFxC0s0wT/cIwtFsYSwRhJsVnVGRHgt9nB2BfPEe05lyZWyJvEMPB44yuY7/PdxrqLu/6soDET3Iisb3ebjPgmb2vLs/nRlWVNYNWTPTPmcp7fOHXwPevOfcX21PG3iLcgWlz+3DrwFvD2jl7hubwvM2Aa5A6+EEtCZjiOBDSOHM0kkUr72OvdyU82Zyz4RJuXIQTosAszXQebYTsjw/SgtUvdfdS/e5AnrKFM7xMQKDO/rsClNcDYWvzJb9PeF7xsx2QyDB3wrYYp7LaMi7EnkD7G0yhE6b0+4XZrY2UtZ2p1X9LOsZV0Tjo/2lSgaoK7e8Auzt7kV5y3AVi5kHgSaxiE1HmFofaS4U+mOU7G8519V9bgNBxyGj2Htm9gJ6j2uZwi7zDEtQ3d8FUYTDKDO7mAYyTlVnTSk7DkZ7xMEoZ93o5PfJUaGCQ5Gu8B9a+gForo5Pzt7j8gY/CQHjVbJOpKNRjtqLvGYIprvfb2YLI0B6OPJmy5VxTN5us7v7IxXNdqQ36SNNiULkqvS4eK6vjvbDw6k375v2t7/HV0S1ZE13/22Qr66lJaNejeb5RWb2E8/xgHX3V0yGvqtojWk0ilppohONH+41ERVkZrOgc3Rx5CiRR4egaJz3aRWTWjKMMZ4N3e4+0sw+Q0bTDXLayaNfAVcEefgEZAjtV5n+Ww9apeRKoHk2yrQ/LkJG4+Q6Dh2k7yCB6VZXjoG6vAuHCbwKOuimRMLKSOTSf1Mi+NwSPtHavUb4/ASFB36JQraKDpq+PIPXw3g2DcLh1V4QApls/Fk3/KK23yAkFjdVyPgRel6rIe+cI5B1/mPkSfZj70xqeiBKvBc39qNo5UOJNBodRm3vA1kIJkEbw5CCPqaWui60CLMVhroQaOju/lQAbHZCB2iaw6DHElhiAWxCR6Pncqe7F4ZjBsW0yXyrJHc/yFSxbk7ghXhou/teQdHdCZgDWRV+ixK3f0GNuRzQ/Vvd/QhKyFQV6Wl3Hz/cu7ZA0ISatlvCPwIpOsei0NunEQAx3My+QMDITmYWy0F3Ace7+5/r9MPdc0NS+0KupMhXhE8ZPY0AqdVQos0srYbWzeMAZjaK9nXaY+V19ydMHkBXMcBCfXYOldBZhOIKpjL0eUJJkUJ3Aao6upNnQiNz6NAm69RV/etZ4LdmNgHKZbMGet5dwDGm3HdDPSd3X/IctkMhSfciC+V7SIHdFbjPzFYP/QB5Q+UBt1OFvzHv1Iy0ch2+jarQ/AJ5xa6c9HMTJKg9RysPxjB3/6hgfNuj/eJwVOn1zcz4IpD/ZcM+R975zSxamL8/hnlBHikpfxZ47G3bX4Z/zxmeZZY3fW6Rd2LyaUzwtpGroMnjSIBeMih18UxfFYGi3SZLeASQhpedjQW0AdrDJs/+EICsnv3QzH5Ay1i5H5JHPjKzO2kpbYVh1RlaF8mNyyGZ6Fh3nz2nD6+FtTVl9rcMXYPOihuQ8S9bjGUDFLYfZaeXaL2Xn9HySMje/0tU1fZQBHpM4e7Ds3wVVFcG6Be5xZXf5jLyPX36g+5C+3zMpVV3f8vNUzSGaGkg5sZcEhWKmg+du1Ogd79vkDkeQylIqvp7VwDAeiXjFFHo44EovGqTvHceDB7nmNn16H1MhozSx7n7++7+P1NS7Lmy14brDzSz39IK9ayi3oRg4vKS38IUnntcSftRlurYhzJt9zcAi8ngXqnHuULsHkX6bd1536i/AzG+vpIr6fxiaI9dDvgwb6/Oue5FM1sUPadF0d7ZG50oeuMXkilX1Z5U5Lt293nNbAoEui+J3t3G6Ax4I9xn29DeMijdTl0P5VHh+kmRQfYrM/s0h6/b6xcLa6NvfSL2umQKhVsPWRCWBbq8IOFuE96GfRgHWSh26s92c+6zNi1hajHk1VS5QPt4zymRoLIaWsAzocm/Mq2qZHuiUrCbunvd5Im9eh9ByD8IHZz/RRb/2I9dkXVm9Xiom9nEwESeSbxZ0G6PBdDdy8qC5l2/GfIsux8JFnm5Nbrd/agm7Y5p6s1cNjMDRrh7tggAiUAwCAk5/ZLIu2m7TfiDoLAN8op4G+WxywWIezu+oNju01/PI9P2JchqtE56qAWh92YUnrt5+O5AWpWKeigFKk2eFTMBb3mmImU/9rlwDvWx3fEJCh0KI3gZuNhzikkMBIV95VUUtjwPFevJzB5DQvgSKSAX5uRN6D0shcI4jnX3Yy2TaN7M9kTWtOmDgvAB7eBEFzkFQAJwGAXdIciC+AVwn7t3gJZmNikyBvwReZu07RdmtjUKa/ke8uz5hBwhz93HSfuMPLiyvD19HhO8yXObNOFve2596MdodD4U8abP7dMc3vS5DTivK0wsO4d6eLPfmXLHrRY+S6N59Km7Z41YpRTO1PM9k9C9xnWTIPkk9mGO8NO/PAlDqdnWBChFxHQoR+ZvXaGDjSgYlnZGSbCvSr5fBwE4l7v77uG7Lcjfk8eI0jim5NkxTU33t7FFlhTuMLPlkXf8jQg0WRiBQA+7+4/6cI/aMk7muhNQJMbMXsOrycwWQR7Eb6NzcHN3f97MNke5WFdw96cy12yKgLvzPETQVNyjbl7WwqJXZrYqMm6f7pkCJr3dh74u9E2Z95GsIFF5+G07JOsMynw/DvI4Xxq4IgD6/dGXSWjpcinoNDr5Lg+s6UYOGiCZ7bLw3c4ovK+NorHBzGYCfu/uK8V9AK39tZFX6j1IhpgLyRy3ufs64drRwDx5xpmgE9T1YOuVR913nlYVFFDSVcNnaVQq9VOE7DfiNbObgKOCB0UXAjk+zraTaXNKJBjFdmel5SZd5AbeJ3L3m5DiEoWpJQbiPpGCsjoPUvrmor0cbQxf60I5OratC1g1eXdZCpa6Q01lxM+iPeb9WWDN1AoV3mPpu0za7ZUF0FQJZU8k1K9Ea7PKUjdy22083waSMnN5NQQAdqGcYA+a8n0NT/gfRLlQUnfj3A3R3U8ysyeQQDCyv/rctN0m/K6EsyeW8fS2H8l1jZSnhrQXAm/vNrP7kOV+FgR4jyAple7ux1Y15nL9r+09aipBv3hOO72aQ30hV06pNEn0qdT0QO3tOg1Ke9zflkNeK1OgEPPSZLFovz3UMx5k7v6fYLR4hFalroODxTq99ybIy/WcYPEG5TbpUIKzFISd50xV3tZCiuuyKCy1aHyDkGD1RTo+M/sRCge7wkN4lynX3HLIq/WxpL2OPoc+rI0s3HePDd7w3LZBHjz93Y/bEfh4EkkIZ8Fzux+t50sR6DrGeZHHdeUcCvQWCgl6LYxtEWqEUPQXuZKb34y8FN9Gitqy1Fz3kYKMdS1S+CJdBTwTft8crcO13P2BiuZ+jbxnrgwAVtyTZ0ay1D5J///YpJ+hL/PTqnD7nLsXJt0N+8hh7r5E8l2lPNufckvD/u6CPOuP7s3YIpXsbyuY2Y793I8mvI8iRfTntMKC4v4fk4Gf4e5Dw3NbDxhsZsv14VnUlnEytDzyqqsbhveYyeP/QwT6Pm3KmTscFRx60JST9dnw+xAU2vgYCj2sQ30GXtz9NuSF1G9kZkshg//kaB1d5/KY7xNvU2pwrjfqw0CNL8zNXOOlu1+C5J/s918BL5q8yU4xs98DF3q9fHZ5/Y374WroHJkKrcn30Zq8Puey8Wjlf+1CYDPJ/0Eet5HS3F8RTJ0YebGnY3vXzCJ4dyzKN/s+yl9clCanjdx9uzp8faHvPK0yZIoJjQfqSijMoAslVb4FHax3uvunTXhD26llY3oU5rZKCn6Y2XgIYInt/hBNtE+RgHoL8DdXGMU3lkzuv3GMK9LKWfAkem5/Qwfrj9BBOwol/Sv0wGj6Phr2d/bYD68oUTpQZGbXIE+zk1A+iteREtdB7v5OnfnW8P5NBdbDkYda3lx+BIEbqQfAaHcfN2mjDdE3ay/J3Z8UQJerkSXw5Sr+gaIA4E44NsHFJmRmDyDlcToUyjEKhaecMdBjCPNhBAM4h8bEvKi7Tk35xlZBa2kVJHx3oTDkW9Eed7vXKEpgykNxmLufVvD7kgjcPx2FBK+HLIGTI5B5OmTY2Mhz8gMWtDkZ2uvjfhDDNv6DQgnuR15EeeP7OwKiZkfhCVEZXwyFoK6cADXjIaV/PTQfo4dsR5+/DrwD3I9Jw7NbtMZzG+u8ZWTyZl6B1vyZj5Yx63aC3ODubwbhe/uosJgS+xcJu1OgsMl/VvUh9P3XSR9WQGHP3cjT42/ALSm4ZCUlwsPvx6HcbzsgC/dLdJYpfwB4xd03rdHHCGCuS0t2ugG4KgtS16UAHp2PQnWjYtSNvEp/5u2VBeM12yIvupVoIM/2h9zSpL8J7w60lLtaY0vPkZL97VPawdQ+96OXfb4Sefm/hhIrdyNg9DpkcLkahd5uVue5lT2LMqoj45jZf1Clvt/UaTNccyha87OZcshug+ZenufSCJSq5PRgSB4jZPIkLVqD4yLDU/b8ngydi6lXjyNngktQAar4rrqQTrCLJxURw3zJ8oLy0+7uNaonFlHOvI/VbN9E5/ot7n5lSR+6UGXHn2fazeMf4+PLo6Br7oQMaf+H0iycj/bYMh21T/p9ALm6gLlzfp4Z5XJcuuj+8VxK5WBTFMRtrkJs0ftsBMqXu4RnksSH/dmKzrOBpm+9p5UpmV96qM6BJsVHKIY+CiEjE96TTW6ehbyh7REI4X8ICTTQvmGNA0wQwIB4/+URCtqFqnicFdod1huwpWLspcJUP99ratotbDOjMb6HNrYocL6RufSOkjZrv7u+9t9V2eilSsYBoERxXg24wN33L+AbgRJSPmSKiYac+daL+0dvqMHJ191mlidMxbm8Ha0S7B1zGSktI2h58c2KKk+MLXoTWSx/Y/Jousbdj+lro2Y2IRIsl0bvwoE/lMzJGC7zTQmTeB2NbVok+N7SRNDsJ1oCCaCPoufXn9Tv8yJdp5ScC4F3bVr72zxoLcWywlHA6Y2V7yHk2ZMLWgUvh33C74cgT9O9kYX6JuAGd7+h7AYmV/ofJf1fIoztK5TX7/cICIsGjK3LxmcKwdwZKePzImV8HyTw9igeAbD5salQQVTcn87r89eBd4D78aGZLVfzuY113pTCubMYrfmzFLIydyOjx9HoPHnAlf9qPzR3QKBnGib4CL33sJwQKSb/h+SNp9E8/Q+tAhK3erFXSFmJcBBIcKG7Xx6Uhjy6DnlZ1yJXaOBVlYz1aR90jl2Jwq1iDrz9USGKjT1Uss7IAIMokAESY+4Ik0ds5X44EP1NeB9EnrsLlfC2kZmlCmje/jYY5fXr7370ps83Axu7+4ym8KBX0DtZGIXidSOPv0mRbPZn9D6mrmh3PFRI5A/0n4wzFfBOQ6PRGwi4x92vJ3ipmPIGDUbr+CNgpIcKnWOBTqb5PnQYWjNPJN+9jebV1midH4bCIj8If88xsxHuHpPQ5/EuDJySw1tKNc71uZEX99GZS4v68A+U9+zSTB/GyvjqkCtX6SGmAhZrIQDrAlRl8HIU5vkEtO2H/aHfXwS87iHEOyVTYvUUmFoOhcs/lOXNjOXYwL8bqjLdjQCrIVnAKqEnzaxoHl/r7lsV3S8AZiu7+1ll/Sqibz1ohXJlDEKT6Gm0qfwNlRHPWpCb8IKE/SVRgrXfoMlwnJmtjDag6K4XY60/Qgp9BFsG2uOjSpjqFwqg3SLJvR6hVeXmfk8qgjSkpu/jm0pRcZ4UVXs5qEBxrjvfmtI+SBj4DAkojix089EpyMS5HJWHPciZy9q36PZQKcXMKr1DBpLcfYPQD0MHy7J9bTNYRYajyh+fowN3S5RM+vD+AMXGNtV9bqZKiL2hbndfv+L3RwKAug4wyBQG0S+g40DMC5qt07iuXkRKTxRw+prz6xTgZjNbx1VBt4NclR2nQSFnI1Buv9HuvlNZw0H4WRUBXJOh/flVZAmN3mAfBN6491eOzxWCeXr4VFLYk2pV1/068A5U202e29eBF8DMrkIAUbQsv4WU6AgQ5eWO3A95S92Uc//tMu1PisLtCg0lphLvq6Iwoi7k6XA/LfksDT2dyMwWBP7t7u/VGN8PkULxTwSGPVlxyTuooMHYoh3Rukyrvj1jCrm6Bvijmf0ojKeWDJDQQMgtTfq7I5K7LwUWd+USK+KN+9sOSPa8m/L9bcQA9aNRn7Pk7q8GGex6l0fbDMgA9SmSNx9HXllbuPvcJc9iSgQSdKFkzv0l44yLPGqaGI0+J6e6trv/i6QoUlOyPobEZvpyeC/ufxjhPWW+fw543N03S74D5TQ8mFa1b1CqhjZe4B5TcahnMrxF/ah1roczPe95F/Whm1be4A3L+PtjfKZw7MPQ+TKYlh7cUT2Veil4ut39x2EN7RA+u5jyhp6HCt1ADf0+rLOF0Nz/BK2n91BesBPD/ycLvIORPhZ5s7QH8kIuBa3M7BmU6uNhVERrZaSv74jAwDy6gFahm1nRvPhe+P8qZnYw8pTM69eSSA74DrTqJf2FlkW3Kra3CS/ufjWyEkS3wM9CG5/QsirfgCbW4yjW+d6yTbEpmfK+zEnvhKn+ollQ9Z0ocOZVdeoNNXof31RKFOfTkAU5zzW09nwzs+cJ1WGQlbpqvu0I3OHuK2eU98XpFGQicDgLsjb0amPKUpiXsyT/rk2eSXhZwesIlMuriNeUjiFUoEPPYnSw+h2JSidP4O6HQtuY/h975x1v2XT+//cdTIwxSrTooj2E6C3BMBJEi14SPYwgQgjRCaJLEER00ZIokegSohMlRPcgiBpBdDOMmfv747PWPevss/c+e59z7vD9ZT6v133de89ZZ51n7/2stZ7+1L7GOtc3WKhw354B9kQHXW7HnQJU8kq6+4aBN59AXRZ7YVxK5++aL0w16V5GyvLe4bV26/Tv6Fy4vpfngrvfYGZbAHOYWZ8XpA25+2Gm1KS9kSe/Ck5B1xRrT91Qcp5EhfYziWKdhM8tNqDZQFS6x5mKAM9ITmdeM0t5rx95xqdEMkmu0Srsvz9G6/VcGkpZSxqjqaDzWcipNM7MjvSCRiim1KirAg39ZnYGUn7KCAAAIABJREFUihBpVzNkGSQnflb4Mg3lawDu/pGZbYIifn5vZstSUwYYJLmlDr2Vx4ZoiFNopGrtQ/n+Nih0dEBzO8T9f1rgZ+5+Mgw8j7J5j6SRajhVmYzTAfo7cRqZ2Z7AeC9Ifa8KK0gxtZwMgwQzUv2crELDmgWvR71uz5y3xwIXIbm9dGwwMg2MbYM653odekFp0StWHN/t9W2JIgevRkakuD6+hSLI0lTMlpqpOegP3/VvVAvqqGBwHw2cHOa6CTjS23e2nR0Z8B4ChqIzZUYa58NHNIxrV9Fcb7ofOW0vckU6fUCjM/EAAl+nWBiYLRivX0Dn3s+BH5nZs+5+ag6dp7j702a2IrqH76Nsh7dRyuPhwCZmtoa7/6fNNdfC/7zRyt03qTvWzBY3sx3c/fCy8WY2G7Lkru/uhwcr8b0Zz8Ze6IEviSIFvovSqkoRmGUHL+k+160w5e67tqOjCtx95rqfCQreQl7QWtnULeReZOVdy8yuqrI4TC2r12/37HI+F9sER29LofXazL4FHODuI4vGdIgjUKj2bGa2Bq0td7+EPFOxqB6U89v6SChsx28DAlJWec8RZPYJr29b9aICLxcdZlGYuhxt3ENo4zlI0FR80Mx+hbxgb1SlrUusD1zo7mfEF4LXbzszexE40MwedIWyx+vrCz9VrjFbXHFQ0KP7diAqHv22u3+tN5Tlw93Potm4VGr4moh80YfO3AGPnruPq7BOV0b3ru25AAOC7r7uXtSoIX53pXRcd481BqtiPRRdUKUxxWk15gWqX98k/J/GjO7+bo3xmyID79S0GncWAi5GysAutEk1M7NZkSz0pLsv0mbs/Cja5ffhM98Afmpm79EofJ/uP6OR8r0NOstPQCktO5nZqTTXrYnfsSZKtatdOL0qTGmJi7h7UTmG9ynQF1wF6TdCZ9ZZ7r51mLOSDBDk5C8T5NkeyS2V6a05dmu0v82GGh78os3lDRYddWnOwxw0FPaPUbTfPOm8nmQsFMy7PsHg4CFjokTGqYvTzezk7ItmVmS8HRp+fxro+mWQLU8E1ungfK+TYtpzBEPd78nvHBdrpL2Q89F+FAE1fYWxZMaWofK5Tj16QZGkKQ2DeX3vAu+h2o/j44tmdgxaA2+4e1dOT3e/GbjZVBZnW8RHtwcHyllILygKIrke1SjdIcc+ka2PdyVK6R2K6n0ehLI7QMa36XLmfx85d/uC4zKLPuQofR04xsyudqVD5uGnyBG9VDDaAWBmo9C5do2pkUPP6sb9zxutOsQSKLywneHjZVR9f3pT/SiQJwOSrh2ugpvn16RhfhqLoQW9EKbM7Iqw+D4LOCqgmNfq+gyUQ5xajE8ys53d/aI281Z9dun3nYo6rsROE/1h8/m+5+dJz0LiNaj4HVUU59dpdILIU9gGOmGY2f7hz8r8VkJDLwSkMswPbFjw3uNBiO2jcX2Fhto2+D4Kf51YRquZkEGvBe5+iJktCpxjSmfbHBVzfApYhM6vcTBQeN/MbCckyLTUxTOzhVAo9zdRZMM7wIJmNjoYlmqhC+NS5KEiTGy+uMTMTkC8EfmjV+cCyHi9StkAM9vQ3a/sYO50jmmRotu0B7q6z9ada2PgeHeft8Lwttc3Cf+3UcdgZSrQvgvynD9PvhH/iOAZLnXEBWfZVWi/+maFr98ZNYjZNnx+6vBaNGZkFc5tgOOinBKcb5Mjeec+JLP1oxSLJdE5/03kjDq4Aj3xOuYHDqFRS/Fp4LwQ1ZSHb1FeZ+guYGPkgW+Bu7uZbY+cV2NQBGVVpHJybKPe7X5Ymd7w/ZuQE7mUHZtcW56yV0hHiGBo2d86paNDmrNjXk3+fgdYwsz+SL3nPBNqstAi72ZlnGDMakHBuX4J9Ws/xbV2Iao3tD+wH4p26aT8RJ0U054iyE7XIAP8NCjqZfXw/9vIWd1Pfve7HyHD/ARTamHZWJDBuO39qXmuR3q/iPago9rQsBbSq05ikK/P3a8IjgAPsnd67a8Aq5rZbcCz7l4lAq0QrjqHJwInmurfjUbRiccEffWCgo8W6fcf05wC+4SHLrDByHmgu8fOgWPJSZdFRfPXQ9G7MYjlDDP7HqoL24902J8jZ9D+6EzLw/LAL1KDVbjuW8xsbdTM5ySSTuLdYpLRanAxK3rgu9MQgE4ys71R6Hs/sLiZPZJ96D1AkzAFXGFm01NPmNoaHUifBabNe9HMdkML/ypk5Y0F904AzjWzp90911DQCcxsD2BXVNTxVzS8LfsgS/oG7n5jD76qiuJ8OOUH+XDkPZuDzvitiIbBFFjb4TQaudOboXzv272gPoaZTY5Cw/Pu06DXb8vg30jBLsK26JC4EhmMz0TG2H53/00vCTGzRVx1L4re7/S+nY7C55uMVma2ADLCDUeeo5eQZ3xlVKzygg68L50al05Dwt4EJGRn+XNi88UWSKBYnol/LkRcYGZXA3unyktVmNn6wKlIIOtFgdOpqdhWeRImIYNjkeJyL7BTwZi2CrCpcO3vkGIw0qt1aF4V7S/Z7xqL6uAMQXt8TMtYGhW9jrgeGZeWDr93RvvR3uH9cchjvY+7v1yBnqi83INqn9yLZJbF0fl8LbCZ12/qczRwh5kd6u6H5Q0IyuBoZEjZGEVPVMFgyMmR3hfQGfWHrGMlofcMtPcUGsy7uLajUd2rdSnY3zqko2uaTRGFNwKbe6OZR7xvOyXKb9m8k4drK8KAjGNmI909rzRAy7nuJYWci2CqpfQhcmiMAHYDlvTOU897nYJZCWb2XfR8n0QdYs9B+tDSKGJoOhrGiKyedH147ato3exbMhZTUfWNaS7y3i0iDUujiMTpUK26XBrC+NVQhNxmDPL1mTqr7ogirhaktQP7OGTQmar0KmsiOPfuNrPdUUZVJfnXlAUVMYFGRGE7fEJOVLGrS+B7yMC1QFg3x6H1tzo6f85H+u5LqEj+P9w9z0A+GSG7J+d77jOzHyKD2K3u/vuKdJdiktFqEOHur5uKsfW7+zcDc+yNwhgjcxwEHGtmb6CFdbu3dl3oBKsShKlEYT0XbYJ1hKnPG3YDHnX3DZLXbjazVVHI40+QB6pX2Ak9k7RA4N/N7BJUd+HScGg9nf/xBro1qHjNIo4d8FsRDXUFmTpCXTucHu+tmd2OQl8PQIbLJgRhPRYIjQLMO6hD1dE54+dAefpLoRzy3Yu8gR3iemBrM/uZ5zQGcOXbb4Cu6Ta03r7P4BhRHg1e7CuAy725iHA3920I8qZlcTQKYx7pze3f90TGz73CmOzcg2F0vAF1TgId+kOCMtNTvmhnGEzwTogauCp8bmKeCxGLI8Hk+eA5PhMV+4wRwZhaiKcYjlKtVkDC883A1JlxL7v7ueHzCwB/d/e8luOVYWbbZF5aEYW2Z18HpYWAaj9EJXU6JCRma+vEaK330HMG8fLOyDM8McbG8XXGVp07pk+9TSNlYBbk/Ph+ZmyMlHifRlHwGZFX+6CJNDbiDXe/HsDM5kFdERfLGxiiKXZGSk9ZlF7h3mEqoL4nctLdCGxfI5pzXhqR6ymmRF3K3rNGlOcsqHBu2pHpOWCOYMA/0MwOBgytrw9QKYJchdiKuz8fiWT7FbzR6GQIDePA71DNsMpw93vNbBVU3Pg75JwjYdx5ps7FP0L7Z1FaSfqZnsvJCb0nIGPYUaaCw1ekRreE3qNQhHNhvcUOry3SURqZ1SEd3dI8FDWJGZaMj/TOYuW1DuO8l6I1kHsvsjKOKdIxq3f2St75GpJbxqLI/3tRGt/e7v6ndh/OWU89yTAoWafpmMlRtNGeaI//NXIojUGlAbLjv4D2iKZUPXdfJxgjN0P1ke8vGhswM+oQ3MvOegP0mlKEz0UGoCIadkzpDZ8bzOubBp2Js+U5Ts1sXmA6H6Rasa4mDWe0HSharkQ6e4oH8sYCC4TPxCycOckxWpkivt7PvPxPVzr25SgK6zuo+cmSaJ/5AflRnU+iul9FEZ9nm9lKKNrydc+vA1cLk4xWEx9vufuVplauO6Pwu4cQcyxBeWRGHaTCVFRYb6SmMAXVNt12MBVKfczdq1qJ8+YYhizje2Xfc/d3zexCVPuhJwg0f4X8An8fmNmG6ND6vSlM+JPM5wfu22doUMny29TIQzEDinpZ3szGV6DhHhSOW0WQqSzU1cR/Au3DSsZEL/XkSCiblhylwsymRMURpwNuRZFOfzGzxd19bC94HoXeboKEqNy0C3d/3NTh5A8ovWWwon7WQwrkSGCvcP0LJtfX6X2bC9jXzH7tjRbmfcCaKB3l3vTz7n5iIsQfnZm71hpB+9YQM/sXWiMnlVx/vL5ZUa2KyypeXxNflMwPJYbBgA+QQpnXRnhinQsAuPtzZrYj6qwzF6EgqanT6wsounF3Gvw4JPl7PPKKrgasgTx6EX9DQmr8zPAekHt+zmt9mddj2nSkcUKga2igdwoUzTEE8XjaaWoCSo/6LMYSxsexhPFDwlh6QAcozaA/mS/eu+x9i699FmMj/oYM/iChu6WulJnth5SdOVFR5DuCslEIUypzNIBMhgyfz6KIiqeAbT2kWtTACOSxz6IPnbVp4fa4FtJ0lA+T13HVBcozguWhqPvzKLRn/j0z7+lm9m/gcjM7wEOr86pw93vMLHuOvOatKW+PUq2wcxm63g/d/Z5AK2Y2HwWFvAO961UhqpNrC/ctt3lOl3T0guZ0TcbxTc0MTB1kf+CZOrDu/miQXR6kPCPjU3SeLo0MSXHe/Xss+z6BzvevA8+7+0amSI/zzGxpb9+NPbueepVh0DRvMEzHAt+ToejvRdBe9xdgFXe/s4zQYGwpinB5DaVE1h7bDp3qcXVpGOTruxZlzxxpZnciA06LTmNmo9z9loJLmlg4B8mhEWug6DXQubG5mS0R/l8Bnas3JeP/TituRLw2xMyisWm+YPyL9+GdYGC61cyWoTi663zU2fOYEl1pNFqXN5rZOeSnLFbGJKPVxMVNyMILySIJXr0/h59eIRWmoqCxCmLqR2kOVW4nTBUJR3UQixB3g3YF9/5FftRHp0gVthYEw99G6CA+nVbBIHvfemVQWR55yEYU0Nbv7ieSz2/d0LAP6tpRqLz3SGAtQ7+Xh473e/viqKCw9RmBr7r7a6aCrw8jo2cMe++K5939FVMXkazxIjvuIVMNg82QoJabGtslLdcSWsGHw2kMGYWyw/u2GfKibUfD2zId2jvuzZ1BXtfVC96rw5/nh3/vQfx5bnZcgn53/0UwjO3loWFADtrxRRlKFTpXakReXZqJeS6k6AMmc/eVTVFRqyKBf06Uhvt8oOstpBB8DzjIQzcwU3TrzcC0WYN9jzFr8ncfqv8zInl9RWSEnIdGyP0n7v62mb2GFKAj3H1YGc2fh7Fh/H9QIfJh4f+O5qa5+Gwf4uOzUZ2X2TL3bUQYNw4ZWj6LsQPPLntPcjAZMtQNodyJkSJ2WhoVPt+HnHsTUEes0n26AOMolmuy3uxYZH0mM4t/Tw98airYm8UIpDSPD9/zEapl5O7+Ut4Xhv1qagpSqIMh6ChU3/T2dspxzuez58hy5Z/oCD3fD939n8hZcF4vCPy/AjMbToFSHtAHPGCtNR/73T3y9YwU1IENMs6Xab8G+1AWxNLofJmG9nLn3UhOeCo4U54Eznf3vxV8x0ZIBjgFGb5x91NMpQjeNdVg/A5aT5/QcIoVraeYYXAiqkfWkkbvyjDYHRlGvkvQoYIxr2jeYchpPBzJ0sPRXhaN/F0p9YOMXuhxnzUWQcbvJckJgEgw6E2O2sHdr0n/D4EbUf/pQ8aneMb+E+nGMQtlNMFIb6rhdVl4vZ/GuRWf5QFofT4U3l/TlEL4KIqmLMog+BWhQ7qZ/TgvoMHVbGgd4GcoU2oq6terG8D/debrGmZ2VY3h8YCeElkpq3x2jviHu6+RvP4OWjDPmdkjLZ9qj7yuACkGhKkoaJjZNOF7s6lVw9AC+H7wGHwY5h9PDsLCWRMJfM8TUsE86fRnZveh7gwvmdleyJtA+LsK+sL4M2ktPhjfy97/hQteBwm306FwUcxsZBnNmc9uQKMWGMn4aVG00iUo73dWdHgVGc76w9ivAo/nHYIBRYrzXma2OTJYlRlU+oETc/jtaGC/Hhl1clGDl6Ol/xEavNxnZqnhoeONrQI2Rukq64aoqg+Rl2tzCq7PlKqyEQnPQ1seGkuF6wjeogvDT9doJ6DlCKlR4WnHm+sDFwcPVsQDwGZmdn6IRooK2ZstnxaGUCwM1DGeTQ9McPctAu2P0T0PNV2fu/877EHr08Zo1YVCdyiqC3Y1ybkQ5ilTOLKYLP1tqiHSbn/rD7Q/g9LpCgvkm9mWNBusc+lKFPBpM//n4V9hninQfvBeydiIEYhPXg/zx7X47wrGszr88HkY2/Hc8f5EWCN6MaZkpfftxc/B2DQ1Nabjz5b5P+JJtE62QF3CvogiLwvh7juais1+A52fT6DI7XWQTLSdqRDwocE5tFTZfAHvAiPNbIrw/zzh9xhXGkiK/6K977XM60MortOXdUpNQLXk9sgONKXinIGM/UeZ2ZseUnUzOASlUl1u6uxUOZrYVBd1acRnz7j7HTljogwwHCnnVaJkBuTZIjm5hKYyJ94wJINfHugtpCUoVvugCOnCsYHXvo4i/ao2TIny7zd6RUfFsR8jhbQfRRR+jWpdKIcFw0s/BXpAgmVR+tBmJWP63f34Ct8b5c7VUfmN4TRoXxoYHc7jH3joVpiFu//IVMso/h+d91+iNUW8n4L1hFLh+8N7u5rZLgXr6WZ05g6n4ei/sWReRzw9FOlpu6DupmuiFN4/m9llwA896Yies/a64qGgxy2L0sg3RDWCy/S4L6Izvb/NmR4R61phZnO1oXcVlKFxWq+uLzP3D9w98uddhFS6TmFtGnpkcGDm/7LSKfMhvbqo3lXqJPkAuNLdc8v4mNlLSK4C7Z8tEYPuflg4E0cj/W4tFLG1HiqNMyx89q80irEfRpDtwxpsey/c/VNgP1MpiYXpwjH/P2+0Qh7lqkLhDMnfnyIFrwpeBDCz01CNnseCknpSeP2/NWiIeIv8NJOIN5DA92jy2uxImMp6qoYiIS7d0PtRNEYedgeOyYydQDM/LUPD+3JC+N2X/F0V30DK6TQ0BJLI8NlnNwfFz2UKdP0Rt7ahOWIC8HUz287dz8+8lz0E1wo/RS15+5AlfCgwruQQLFKcf4R48GjUWeQ/lAgUWX4zswuQh7sKOlXeq/LylEh5eSv8vIIEu5WTMc9RzeveCRZFz2/V5LV+8vPio0JwJo0w2XiNVXhooiEY4BZBa6WOgFaVNxfNmXfV8H0fhu9/O3zXCPKxLHre3WB9VMB+WRjgz98iJSLLQy31xEqQd313UjPtOOzvLQpdAY5A0R87pedCwBVUW0/TIINqGlH5Vz4b3nwzoaNMIYeG8T02BrmiwvybE+oxTsL/t7ic5hTDoq53hPePICfVqR1CBM4vkeFru/D36qZGAw9UmG8IiuxI1x3IeB47Q0XD8PvBCH016uYHMiIY+SmwMyDP9DE0DP1n0xrBhalb4JnIIDEZMiCcbmZ3eqbeprv3m4oR34EKAx9BJt3OctLjzewgpIANTV67BSnXadRMlAGmQLJalfqWA/JskZycc81zo7qAZU68+PpOJfTGazsk0Lxy2Vgazpg+qjUFSdNk/9wrOqqMDcriMeG9bYHR7n5slkAzmw7oc0WnHoQKXKdRwUPMbOGcewEy1G5c4T5UwfrIgPMjZIReDynRy9DoZLYf4vGipgu4e5Fc3I/0iTSSu916uhidObnrKZl3uk7nBe5096uAq8xsFOoi+oCZre+KxK+69urw0Fw0Us/6kBxXJs/Gc73dmR7nS9fk8yXrCZRauQFJ/aYerVXI8GdwrJbpzlWwGQ05s11GRvb9svrHUyC9+13yacw+nzJ8GuaLTsncBhpx3sBnr9KIiPoLcuosTnPwTdk8pQiOqa6K/v/PG63cfZ6J+HW7oJSZx8xsFvTwvu3uq/Zi8oyg8TBaVGlnu1HkCFM0CjlugUJzh6JDI1X+4nfMT6NN5q4ox3ZdituNgrwk84a5q7Q0H4C7D9RFCtEj0xPSHtNnZ2azoWKId3imBXt432gUjQNtZJdWJOObwMyWX88pPQSjx2lhZClPBcG50Ob1W9ofgkWK84HAr929qIBtFll+q5MK0JHy3itengiYnlYBZllyeCIRNK5BHqk/Ie/8XtSoBzCRkKY1VhLQqMebMwJpBMdIdKidiNL6pgvfOT05go2ZzYUMu92maSwK/MrdU0/3NcAG7t7kRbO8sLJiZK8P4NXwepyvF/XOUsTCmWTOhfvcfbsqE4Rr3JDO9req+CvqJhMxjnwjdexyGpXulrSSIlQRiEz1abKKbJHg+FeaI1uKaP68jAWltqTFd3s19zM011iC4vv2WY8dFX7PCfyGZI3kYATat45FXvR2yNbQAsDdzzfVOPk9qlW5PwW1UhKshPbL6H2eFilUY1H6SRZXALO7+5amVKgHgbM8p75UWNM/cPcDKlzTzsAj7r69mU2FlIyvIMV+7+zgYJyIKdVxLaU8k63Dsx1ax3cjp1XsorwrcI+ZremhfmGUAYKR5Fx3H0U9FMnJ2a7Qp6FzIM+JtwlwPDI8XgQ8W0Rvcm3Polbz3y4aG3A4cphuQPu9bQlkiHkx0HJuL+jogOZ2OBd41VSTNPuc10CO6k7mrYsod56D1sW1plTa7dz9A9Ss4GXgNDO7393LIoOnQgavFdE+MjfSU86gkfJ+u+dHlQ+sp/D/TaYSDrnrCVQuJPm3aN9oO6+732JmiyO+vcMU/XkAFdZeh3xxGNqzNqNcZjgcZZG0O9OzPD8GGWpyaQg0x0jabQfh+ppgioI/FJ0pM1FSCsTd5yqYZksC/1DAD0Vwd68zPoMJNPa4nVAkatnYKumNZ9Ms1wFybqCowG7obUHQ1Zdw9+vaDs7B/7zRajBhZtch4ec+8guizUz7NL86SBffH4Djzewcd3/elLq2LxJo84SpfmBHd780CFPfRptmFjsjJv6Ku5+OlNsHUC2eXLj7v8KcTUaoMpjZFzzT2SGE+eYVPSUcPC0epAz6vdFN54M2Y9O5b23zfjysbiQxEppSISK2CGOrHIJFinOsS5KLCvw2A9U90W2V988IletMBb78SvJSeu2TQbOgYSrKm7fJ74xSCQ9ARpENzewO8tfRoMMU1j0/6tT2dtlYV921pYCx7v5EwbAm3jSzY9Be8riZjaNVmRlIEXP3Oy2k+Lj7L9vRHsK4u+omF9ANfw4xszSirvD6Aj6lmS+6qnc2iOdCR/tbGczsokDPLcDBnrQPD86BmbKf8dDlNFG6O/bMJXQcjwwCtwDreHPq1R3AiODFa6GZRoh8C82fh7E5408mMVp1SUfTfaNRxDXvvn3mY5PruC181tL/i2BmZwDfzDP+5OAnFCspz5q6L92DFKGl3b0ozRkzuxgZ7Y9ATrEFkVFuKQ+pPRk54ATUffgxFMEwDXKIdItVCPKau38ErGYqPN/SZTfBGMQ/h6N0mbKUjT3Q9e2UnCPXhvt+LYoQWcrda0fQdrEfrooKzrc48cxsqzDXcomjsYjePcLYU5GR7dqSsbj7T4NBbv12e5upK+Jg0FGLZlNXsJXQ2fcAcl69jTrGHh/+H5HMu3KkN8hFuyFDQcfPuSLiuT4tSveHzLnu7qcHo86JZna3Zzr2mtnSyOm+KXLWvYzS0D+mERE1HzKQTBWMYFnZZWA9WSMt736Ka3HG786momUxMG+CC8msU3f/r6nr4s0osuxhkmdCj/gi3I8Xwt/xfuci8H3bM72A5ymhYY9Aw9zuHu9Nr64vD1siXfhqQgOasuvOg6uW21Gos96RXlxnrdc41d1PDjQ82mbsa1Rw4rh7GrH4FjIgFukKLTCzhZHh8+uIn55GTumLPb9p1+rISN5RvbBJRqvBxV+Rpf97KDWtH9UlmhdtEG3D2U2tiucAXneleFVVWC9CQtcTZvYciqZ4D1iyQJjqR7UZ2glTq6CQ7NQY8CdC7nIP8ZqpG+DZFRbnYGKImZ2MvD6lm3obLEfyrIPg8FWUergr1RTnCci7V9QutQq/DaCNUaeK8l4LWV7uYIo3KQ9xzeJXNBS4PtS5LeJDWo0n05MfiVQkaBR1ixk0mAqfn4WK7Y4zsyPd/YiS8dcAa6M6BGe4e17+eRNvovu2Tnj9NJrv2/s0K8X7It7Ku29dYZD48020X8UOSVm+eB8VSh7YZynmi5TWdobBFNl1CoqA/SkVz4XwnVOg9KJOaiJWxXxIoV0VOMwUpbtPO2NpL5C5vpXQGbMj8I6Z/QI41t3HueoqpG3fm2hGz7sIn4ex2fEgfpi+4D7XmbvpvqG0E2CgHsWHn7OxneIy4EdmNlUw2qR4hUaK8Ks0ujTm1u1zFW1eGzUdKDRYhbGfBiPXfsh4dSdwgie1aDLjHzeVgxiHjACHxu8Ie85oVKckt9B6CeYllIIIe/J5aC/JjWzPniNI8co9R8K5vRjaKx9NzxFXXbJ1kCL5WzNb1QtqDSVzZWWATuXkMRQ78RYCDskqTXn0xrHZCepe28SkowOaZ0elD/rRPZ0aGYLmDh/9KPyfS29At/cCqHyuv4wyNCD/XN8dRRX/0cxWDOttKsSj96No1Z2BW939hfC9Bjzh7muF/2N2xHrIiNGHFOqnCevJWtPyhpjZTVRMRcvBwDpNkLtO3f0TU5ry68Alg8BDg4XKPB94aCF0hs3dbjy9WavvIl14Yy9OI62CU5Aj+yCUbVQbdXWiOvS6+++A39WgJdZgfRWYzRQRlUW/u9+fjP0yioqcAjkdFkC2ht8AW5nZRjnncVeYZLQqgSk0+VVgLW+tA9V2rLufkLw/OwrBexqFwP4gvHWhmT2IqvY/BPzdm1uzzoQKP69lyjuvqrCnM/pTAAAgAElEQVROQFbTKdEB8SjyUOcKUwFrIy/kWBJhKoN5aQ0XLEqTqaJ4TY9C5n/i7g8kb52MUtF2M3UOORP4vasDV1vUeXZtaO5HUWcd0ZFgDloNA8sgb88RlBgGAmJa5JfM7MbwmYdSOiry2xCTZ/MhFIIfO/XkKu85NHRjnBjgZTrrAPQWNYxWnqnJFDwjES/T2kp90UBfFkWCxhw5Y2GQCsib0hQvQOkrV6F6bz81Fa+OAlT63X0ofW8bFNZ9gpld4e7Z9tRNvOnu55rZU8DV7n5M5r49h4ytfw3/H4CExQ9MHUr+XCDwdoIyo2NH/Bl4aIP0tZzr2xrVy4oK3Y3k80UUOq6ivWEwpSFvnfZT71wAPdNb0HqqFMFKZ7x5JqqLsiN63mua2WaeaY1eBaaI282Av3hzMf88pNcHilK5CCkjBwEbBTqebUPzwWjf+1oBzZ+Hsen4WLflkZL7XGfu9L7tEsbOX3DfPg9jS2FqKHMS8PMkyuLvaK2uiGpxDMDd50z+LtqzmxAU3R1LaBgO/Bi4yBV9WDVlH1Q2YD93vyDz+jQozfopctI1giEtjThK1/IIGunYB6DoqduAaSxT1qCDc2Q0Squ6EKX7NJ0jQWHcJHzfMUiGLEKLDNCpnIwiK4qceGMpKGacQ2+dsWXXlre/DRYdndD8CIpm2S7nY2ORs7pn96IEVc71PwJbm+qttZzrwaCzAYok+ZuZ7R1o6gNW8GopjGug9fQYKup9HnCsKbp8BIocSVMlh9NISb3HSlLRzOy7yb9F6zTibQrqf7oirj5gcPjinLxxOaiixw3wfU0aor75acXxXfOnq+PjmoCHPaUoKr3f3Qs7obv7R2a2IzLSdIqW/dAUJbohynxq6xwM+/lxqINw7Q644fMjKeaH6DToQ89pKDIKx/pmoLX0IjIKf8nMtkfr/HIzW6eHOkFpHaJJEOqkgTSNteYOFjFc8Rp33wQpfn0on/Q+tBGeiIwIefPOhgSNP6LN4VwkaOxhZmuY2Rq0ChorIgVsD2ShXrCMeHf/q7t/CwnEi5jZd8Pmm910swspN2UPpRd9YqoBUxQtNRR5jJu6UbjCT+dF3p2XUbHC18zsDDNbpuw6EnSSwpOlub+IDvTMBmBma8d7lnPfhqdjg0HlFGAKd4+HbUQ0DKRYNLx+KKo1dhvwnpmNz/n5tITf+mnw27eBTd392Bo05CrvNVD4TMxsmJltZKpdNti4n+aaHWujGlX/KeD5PEFjOPmowvedYGfgLnff1t2vCMaRS1Fny+uBGzLj+4DjXCHXz6LookPa8WZAkSB1O42WuwCzIp4YE2h4wcwOMbM5cz5bC+5+buDNOvz5Qpc89AgyJKf77LeB90v22WgY3BPY2cyeMbMHq/ygEPW+cL11zwWov8d1xJvu/p6rq+MiSKG8yeTZrItpkXJQtYlJ0/W5+xPuvjuK3JkCFZLOjfJNaI50FtL8eRgbx6Oi3BNoc59r0hHvW6wdUnbfPvOxbTAMrdGBxirBq3449eo2doOp0Vk8f4/nLVvPxyLDX/xJ8SlyUIL25F1RIevJad2T654j26DzYyZXCvjFSK4cgCs95sfA3maW7ZZVeo1dyMl7EZx4ZrZSMCRG3E/D2N2ClF4UfVtpbIVry+5vg0JHj2kGGQKmrENvxXnz5qhyrh+FjAlnUyB3uqIRR6J7cTmSVyZUNFhB83o6D53r6yGj6aeIx2Oq5EXIeDUORVTGVMnZc+YdQrV1GjE55R0aB4uHdi4al0EVmSHl+7o8dD+K5KxCc9d8b2pCsSMql7JgoDnvp5Cm5Psuc/eWrnw1kd3zdwJmrmKwCjQ8iwJTDjSzs8zscTN728zGmNnLZnatmY22RodbAMxsY1OZk6eRMfYRGkbHO1H0261obxgSXr/aFAELSrOMxuSmQBZ3Pw/VFVwDnZM9w6RIq8HF+0ExuS/8pIiKz+2eRAKVKFvrEASN8P8Vpiil2B4+GiQitqGhsGJmS6JNOBtlkYdjaY5CSeeNltYURXx0Go1OKzNRM50qWGdvAG4ws5lQ5NUOwI5m9igyrl3sjZa2vUALzWV0II/xrjQKwRbdt/G0hjgXHVbRMJAW+d4aGU6uRAaCa1EkWdoZbecw5nUz2yIzZ6Sl30PNGSjltyIabs8f3hPMjNI8lmXwu4NdCmxvZuehENqLkEdvQZQ+kuX5KWnuZDg5xYUOu+L7Eqwa5k4RjSpfQwdL9r5dE35H3uxDRs9OefNM4IfJfdsEhcQvFj4zGoXuH2xmfw7jr/GCsOagSM2JBIj5w2vLoHqVZVFTRfz5IL3hoQlIaJ4i/D0y/LTbZw9EERNlBZy/HuZ+n8ahH6NV654LddHtnvx68FJeDFxmZqsFQRFT16O0zltLvauAjuuBJXQ8bmZfR/z9FzNbwRtNA6YSORaNI7OhZ3hNlmb0rJYzs70Smifq2HDfZk3Gx/uWe597RMeTNe7bRBtrZovRbAjKS1GA/ELqaU3L2yjoBNtDVOXjWKS9W6xEQ9bqQ4XHI95ERqpY0+ocU62e85EBPt2TDRkFUuSeI2bWhwzEewGnmtm6yLCVl6JzqpnNABwRHCNV5bKO5GRXGueh6ByKNdDSzw4xs/FI5mmRURN6o/FxniICa15byhe/AK4zs3Xd/Zq8wR3SUYtmpHA2dXE0RQlHTEBy/VE16K37nKvgdmArV92eBQOdd1Agd7oiIpczpY5tBIwKhvvrgdPcfZeS78pbT6+4+9Nm9ia6twclUSKzAW96JhWN1i6GE5Asm84bMbBOE8xG+f4wmDzUB3y/5LuhuswQ+b4OvUcgI+Fc6L5VobnbtToNcsrO5hVS8kxpcnMgGXV4+OwHwKPeferbF3JeW4DqUXCxsPwElJY6AUUO3oLOvy+ietNrAfuZItHeRefCCsjYuxqqbfdxmO811L31kvD/1SjF/kH07GN084NIPs6NonI1UfgpcKiZ3ebut1S9pjJMMloNLlZDdWGWR20kAc40sx2QdbkfeYoGwrdLDDCLoy4pKdoJGj9IxuYJGlGYyioX7YSjbLHjmcnH6YkwanShvLv7G6gbzPGmYoc7Jv9fjmpO9cLLWkpzho6tUPTb8eHnTyg3/l5a79vbVD+s8gwDy6PCek8jz0/L50xFYdvxW19FfiuiYXT4rnlpdGVJN/PYleVOb+6mUhXdKLSfIE9dFTyP7seWyGs/HnlofkOxoJFez2zoevN4v2d8n8G8NNI3Ih5DBrUXXEXX4+txjca2uSuhdNQ/oJo46fX9N+e7cnnT3T0YaX9F477t5u5PhSF7mNk+iF92DN/3upmdD5zj7v80s28A2yMj0Ow0P/M+pLiMN7OHgevQ/cymkhXx56HIoJyiDl8sjngg5YtTEN9X2Wd/iOo5tHRejTCzFWis0+URH85tZrdR/1yoi65501XHZ0sUzn6lmX0leAU3ovlewCClygY63g9K9B3IA7iEu49Ba3IxFGKf0pFH8xeRl3K1z3DsRqiex9zJ+P6S+9wLOurct4k5djQ94CHPdKwLBs5e4CN3/0dNWrpuRBDmadoDMgaax1E9nlRJXAn4h7tn9+T5UBrU/IQ9meJzZBakmFyIzoM5UIpgbpqlux9mZveiqIiqUXQdyclmtjVSvoqcePOHayqsRZrQe1y4L4Xo5Nrc/QaTA3EOy+8+3Q0ddcb+juYOuFci3SHFAx3QW+c5V0Gp3FkEd7/VzA5DRpBd0XMvpavCepqZ5lS0lQi85M2paD/OmXvAQJiZ97+o1EhaT3UT4C1rTinM4hRgw+Rz77qKkKffWZcvXkHlZhYuG0tNmaFDHpoBFcXv9RrJ489rEY8caeoW+z6tZ8xiyHm9IDqXs3pJHyrR8yCSUX/t5aV3mhAMTUeRn+o4PTnp4SX4Fcqk+hgwz2l2ZmbfRMbE25GD+irgy169ocJH7n4m2pfXR46Q7ZFc/ZWiD7n7z8xsReBSM1vFq9V8LcUko9UgIng7B7oKmAqf/xwd/qshxj8fdeB7DBWVvNvdz8+Z7ktUV1ijoPHPZOxzZASNKEyZoofS19tt5lkBsNdF2Evh6iR0m5nthqIrdgBuN7On0aGXrRUxWIgC1WwJHdcgw1K2iP3TKK0hxcAhmKLIMIDqgvwyz2AVPleF3/pQ/aFSfiug4QBgS1O+8qwoAuk/yFD1ATp4ZkDC0Xgz+xuqPfKHzEG0ZVDcs5gO3c+dzCxbJLffQ/22cHA+4e5N0UGumj8LhDELAo+5ezYqsGlO5LFZFHg83cALFIK0dttK4f8ig21t5NFsCslexN2fQeHvWePFO+iZTk2zUS3y2gcwIOS/Ckzl7m9mru8RxJ8pcnkzzHW2qS5ay30L738CXAJcEhSjHVF04r6mrn1TofDjc9Eh+i/EQzMipXtdZDxaBfHeT0wFwOM9mQK1mb8Orbtt0bO8Nnw2j4cuNLOD2/EQMgzuhoqvLoqe/QQkqHW0z+bcv7x1eiJaS3XPhc8EwaCyFeKdk4Bt3f2HTOTmBMFwtTnyev8MKRAvoTqJx7ejGXUtOs/dD8jOPbHGuvsPTdGFt2THDzLNVe9bnXvc7dhD0DnXa9xJ9wbUPlRvqlBIr4G5Tc0bUswQfs9vivSYGwaaPADg7kXRo1ejRgnHuPtrppqeo5ESn92TxyGlYzu0J9+KUnvyzpGYcveBu18a6FmY4tR43P0GWlMMC9GpnIzqiBU68Wp8f2V6615b+MylnyUdwYjwJKqzFR3X56DUn4g1aEQ1PoeimNcOZ13usy6jISO3VHYaVXCKleF9xBsb02y87QRXo1pvGwC/zK6nQOvfzOzHtHYeLMNiSLZZI3ktRm/ndWvPYvvw+ykk7zShJn/egdIpp4cBmagnGAyerzu+ZOwiKCJ8SRRBmkVqoDqSZhk16jkHIrl2FiQv7h8Mrft6SYaAmU2F9MQfhbl2RfUrU7xPq65YNN9SiCduQ7XccmubuvtNZrY8Sqv+MrCllxd1/5Ypdf8j5Fge0H3c/U9m1o9qC45BwS8zUVwbbPNA311mdjTFEfiVMMloVY4P0AOpUiy06lh39wvM7LfIM7QhiqBZIvyshQ7oiHcRU55NdYV1QNBIXvuQEkGjBq6m4Q2LBc83pXOB8BPE0HnRHqUIxrVTUdj6suhQORRZsK9BxRNrF3rtIR19qC3v/igdbREzmzVPqMyZs8UwYOr4k9f6uQ15Tfy2AeX8lkfDYmHcz1Da09lI4Pmbu7e0izWzWVEq27pIUH7O1CL6ERSKXHbIf4KElSz6ab5X7SKy+qiwv7n7qxR0kUpwNVrbl8EAz49GBWBXbPcdNZBH8+Q0rnVczvsxTz17UMYDaXIa3ufJyC94Warw5KHifYv59vuZUpm3Rwf/MKT4/R14LXj6QftZzJd/AnWBGYKE0Nim/quottz+Ydw4FP00ARkWV6c7HhqBvJgD12fq6jUo+2ww3vYhwXxEjXMBtGeOQoJ6Nopz0OHurwbv9klmdpxnWo/3AOn1ldHhZnYccJCp0+t44L08AS5Lc5t5J8rYdvdtEOmoc98mylh3f5HWmplZjEdKxJiiAWY2B2qJHpXDUUVja6JXKYc/DT95OCX5ewiN+ov9FHdHPQ/V1PuHmd2OnA4fIMdAFuPQGbwzirbZAe0tfUj5+lUyNp4X2XNkgpnN2IGxKMqz7erpVZGTZwF+WoUGUx2bW3o9ti4Gi466NHsmbSuccbFW5eQ06lnOhM7lumUhBuSW1JlYkbYody6JDAxfC+eko3IgRVEofyE4oszsO8D6OWOqRvKfhwwTo0zROPORs55cqWgLouiwx2mfKrkQauwyNYooXxbtKWtQUGA8B2tT8XkMJi9XRV0aJsJavYt8fjwUGViuRPvhM4lsmuIVYFczOwtFfX0D7U2bApuYurfeSSM9b0YaTthRaB8/BelTQ2jdD59GkadV8D0kJz1Go9tmLtx9jCly29Fa/012jCkiebrwfqxrOznwrplN7u6p/vAPZBQ8DEW0/bTge98zZUedibLFsiU2amGS0aoErs5slUK7K459lsbBHx/aGHfPy+WP844FfmNmp1NdYS0SNHI7NATU2cx/AkxvZpch4egjYAYzSzf0SkzpSmHoWqB09/uB+83sR8B3kBX8YVdnnyL0dUJzdo4SOj5A3qv1kfe4qlAZ58oaBvZCqRR/cfcqh1ZtfsujwcyuR4fsNsDlbSz0uFK5fouMDnsjfrkNRRWchUKSKyMIVMua2cjw0pxknpWZ3Yda2KYCTfZ5pq3PoR7P74m800PQZv0Bih44OI+HIs2BViLt6XMLNG+H0uTGowOu3xTK6znC2RuoFe0byHjzOCqAOSbHuxOFp5lo8NBM5BuH2yk82fvWCZYBlnH3R4JCuQO69j3MbE9Xgd8WuAosX2ZKAR4PLOfuV1DRE9UGkT/S66tjGOxkn411vLZG6ykKTzFarfI6dfdxNGq55Bmt8va3o0xdwkC1HbJjshgDLJYz5jV3PxA5Bg5Ez3Kfknki3kDC1evtBmau73eUOyB+jnh4NxS19nLJ2JTmz8PYfQZx7jr37fMwtm1HsqCgtAjoppSLw5F3fDhSJuJnbms3bx24++t03sho++TvqVCNwRtzxk2FnD/XVaBnTDg3TkHpVA8Au7tSLrN4A9VzeRQpaFeaagLFKNe0++l/0TmZPUeGIuX5guCQOB3V/yl1EkZ5ts3lVJJbzOxmqjvxfofuexV664zNot3+Nlh0dEMzJOeeK/JtFICpJtj2wYA4MG+4zu+gM/kT5Kx5h3y5hTDXlwhyS5Bty/AhUuoXR+fph0jWOdwUMX1szmfeiX+4+xtm9ntTZ+Al0Vk3JfBKkLua4O7LZf4fExT4K5CD7S6K19OhaL+Zm/YpiU+HtXYKMr7eG+ZtKTRfBDM7FT3rxweBLzrVicr4vi4Ng8r3YQ9qMUaZ6imu4BU78IVxq5vZosh4NBLx2jm0dvF+D/HQgcBv3D11dGb3w6uQXjG7t0/f+zoq/bMhzZGTRTS/YGY3IEdw0/eGYINrUcOmnQOvToEMWCeh+rHZ1P2P0bXuS4lM7ioVs4UpTX0ptJY7wiSjVQcw5Whu6+7ZAnylY9097d73PvJ2tWv7HfEGMoA8GhTijVDr6DyFtUjQKIpm+g+NyIVI9/TosPpF+npirb2ehnB0HFJ80zouz9FcuLoWTC1UN/JQDK4qPBQhRYVI0y4dHwNPxOeBLL7PdUlzy31L6TBF224OvOjuY9sIlVUMAzugqINbTPnaT6LDPIt+d9+jA34rouF2FPZa28scDFh7BqVz3uz7CS9v4+5rJq/vgrzzF6MijbfSOAhimmOKZWhjyPCk9Tklzy7nc1EhOBt5Sx5AhW2hmIdSmoeEvyfQvOcug4xaqWe7Dykwp6KunykeRofGGkhpGIci+PqskT4X79Hz6KBcmsYesBStaYBtFZ7MfesUy0Vjp7u/jCK7Dg/X0tZ46O79phoMv676hRkeKps7vb6BfTZ5bXa63GdNYeEbo71n1fC5RxAP/i5EmED9cyEi7m9zImPY98jnzSVorPGhgY6vVZg/W0PinyDDkimdo2rI/gQUJdMCM5vScyI3w+dODmPi9W3t7gsl739oKoJ/ubepLZHS3G5Pmxhjw/+l6RSDSEed+zboY8vGZWEqkHuqu6cF3vdG9/TVzNgb6D6Vu9/dm5RSM8urh9IOd7j7OuHzhq6hqJ7N6VUndUWyZesU5eFhWg1lX0HGgTvQfRwV5nzfVJj3yHDGPIDOkRRDaXRarR3ZnpUBasgthU48M/sJilB7IOzb6RnTRG+dse2uJbu/pXOjfbcndHRA868p7/w8AZi8xryT0Sy3gNZBntyCKdL+jDDHODPbxdVBG/Llzp+hCP8fAme40qTnRUbpo8JZ0S5IYCu0H5yP+Kew0Hcewnpq26nc5XjP1tHMhSm9NW0usSLwdyvPzJsSrc3oDEuN5d3wxccooj0ipnHW1olSvq/LmxNrrZrZCGSUXxHJM9OHz4xB+sD1wHRWUler4NofI6QZBjlvduSATuv8vhzuUSHMbOpwPachJ86lZraGKyCmCHOh5zMrresxO388/x4Bdkj+j9gX7bebA28m71+LHCgnBYNptpN6ZQSDdp16XS2YZLSqCDObGwnL2yCG76e1a0TlsUGY/FENEh5GtYA2Q4X7RiBmnZBVWIOgAVrkcaMbig6lwuLYZjYyClNIwDueRnfClPa7kOciRU9aP5vZykix2wQYEbwiK6Bre9oVyVT02W8BB7h7jGoZG16fG0U2TImEsv5gcOyK5nBY5Xl8suPGht+FQmVFw8Buyd8rhJ889JMRHKrwWxENrlo1XcHVhnigFbGpFsC6KAx2GDA2eDpedXnSR6Jon9TgEL1hX6deHYF4mMyPOn70V312Cf3/QqlnWeTykDWkkE1RWuFmyMCUh350gC6EvBxfoTWqBxRyfCxS7s5AkRRbIe9W2rUNd3/bzP6AhL6rgwF3BwrqJhTxZva+FdDfFp5E55mighZx97+SH2FQNEcTf5q62M2ABN4x6J69TTkPkZkje315Ct0ocgyDiUJXaBgMXtVtkcFqOFIchgAnuHtLVEkH50K8hpFI8Irzv+DupcVKA48+4e7tCrGWwt3/0M3nzWwlGnv+9DnvTxXe2xYZjYegWk1ZOkqFtszYyjR/HsYOMh117ttnPjbBCGB9M5sLyVo702iU8KXM2JfIPy8nQwL5ZZSkG5bgIqQ4gNbeOiiFvsyI+0IH39NL/AE1kjnH3Z8PHvZ9kbF9yZzxMQJrHaSMjUd74Npm9i8KjNDtYIo+HpD1yHHAtdkPy5x466F0lSnN7J029I5Exo0vmtmzvbi2zNz7o8iC/h7SUYtmd28X3TYBPdc680a5ZXKkX0xLjtxiqmt5JioVcTFSik83szvd/ekCuXMD4CJ3H+iW7Mqa2MrMXgQOMbOH3P2qkmu6D8lGPwee9TYZAu1gvUm1O4dW3Qlk6NgR0ZqtDfTd8P60aI32hC9cnRe/mvz/PL3R41IaPkCGmLL1NGh8HxEcmEehe/gpilT+D+LXoSgNdS0U6etmtqO73133wsN+9Uzee2a2BCrs/jpwl4dUO1NJmTNQVCFIT9oXGZofNLO9PFN0P3xuYbQfL4dqHbej99+EZlzhJ+sIGBLePxgZzp6k2SEzBKUhvsVniElGqxKY2XCkdG6LFJn40A5E6U8dja1Jw7xIIFsBefE/QQrV9egwHEK+oPEwEgQuROktP0GKVVkrzRc6pbMiciMqzOzLNIx886AD9K9IoHyKhmeh38yeAL5fsEBnIdQY6uHzqJpC1jGqGgbcvdN0hJ7R0OV3RF7ehub0jn5kUHwItWr9JhI+p07HuPvfwzydFPJbEkWMTU9zXaLBRD9K4eujpIMRDOR9vxv+9oJhs6D7sg6KWlsQ7QdXuPsPYKCIbcQJyIv3GDIMTkNrg4B2aHvfglB6CDIm9iOjzXnuXhQ58S0a3tpKKODPn6IDO12j/RTzUB6y19eJQpc1DF5niiLbGim07yKB/UJUQHg8akHeFcxsFNrfNkIGsTeQt+237n5PxWlK9zczmwylEnXlHQtzzeYhLcTM5qF1L7gjMz57fW9S8frMbM4ims1seOq9bDN2gObBHFs2vs7YAjpGeEFx2Jpjs/dtUMaWIY4N5/sG6Fx/Lvx+F3m03zWlIqU4Aa3NrPwzIzLW7+45EWHBILYXQdkws3WiAhHW+Gga8skEZBy7p0IUSC9wGPndh9vhIpQC+LipQPeCaO9bMt6DnHPkOyh6YQzaK6dAzpXLaBhk9g6K2UPAQ3nKfUYGmBspkDcimexPNa+jqhMvphAW0XtyoHm6MMcFnVxbimR/Wwidu/FctB7R0WuaT/UQzRron79sXhp1Bocm8/67YO6dgUfcPabF3mRmC6FmKYeQL3fOTFKcP4W7H2BmiwDnmrqOFqVKv4+iuJ4I11QwDFwNWdqtp05TMAfmdfcT8waYil7vAByfsw8dFsaUPpPB4uUcFMoMge/vQ3w/Aw0DXRkN27maAw3K9SF58zSUnnc0Mjy2OChM6eWrovTXm81spahztIOpk/SiKIpuSmTYeczd3zGzyRHvpN1zXzdlLD2B0r8/RPw0LIw7Ee25JwJXmdlbKFrzTeRk+QraS/pQ/eY9K5D5vXB/VkQG0u9l3j8UOXwuynwm4pdon76FVh16BL0p2dEWk4xWOTC1ZN8WMc9w9KD/DOztmaKpdcbW+P4RKDJjW8Rg0Tr6X8QYs6OUvDJBYytU6HhTGsx0TYfCVKfCUYo3SWp+mUIh4zWuFF5+GqVdXYq8CyeiOkK/QhEUS6P6Hzeb2QbunhulYYqI6MXzeBOFIk9V83MRVe/bZ2FQmSg0lPDyW2jjOxp5OqZGCkRU5seQtGj+DNALnocM33eJkWGuaZFX5k5kiN4kb7C7P25mayOD9Vjg0ERA6cn1mSTBe9ChdS9ap4sDvzcVU72I1tD/pcNnN0peewDtb2uQj9fJ588TUTRor3ioE4UuNQzOhQSIccix8GO07w6E2JcJz+1gZgsQ0uNQaun76LrPBHb1NiHoyTwroqYI7XhzN+AEM/uBq+VxJzTPiurY/cPM/kljz+9DQtKvgN+7mk2UXd/awLUVDXKPm9neKc1hHz8eeRh/1mZspPk+lJIy2GNbxtcZW4GO0el5WXNs2X0bjLEtSMYOC4bUjZDwDtoDfo9khex9StEf5lg0RqIFZTEvwnRntO5PRsrXO0gZ2cbMzkRG94OQMvSb8N5eSO5oSYMfDHRqGHOlWq2GulbFc+SEPKNdGN9yjiBl8ARXraORKP19LFqjB6Ao+QfcffkSGeAyYBdX1HMn11HZiRf27FJ6UcrR8kF+rHRtme+YmoajtGh/6ykd3dKc3Mvxmf+fRZkaRfOORMba18vmDViF1gjvC5HBt0jufJ3y5iJbIyNLMa0AACAASURBVB680sxW8fw06DWRcr8Zcui0q8XatJ6sR2mjeevUFF3zNS+o5ZmMO1xT+MUVnknP+SIHLfJsO75HhvyqNPT8+sL/dwCjsvKRqWbTWplr/DnSS84I9z/iISSjfiN5bQSKHFyNhp7dh/a4CaYasU+i8+o36IyKpSKuRmfXh8AS7v5OoOmI8F3rIflzG+SgWQqdRR8DL6KzZzdk9Jq+glwZoxKnRkEA2ZpWa6Hu4vcFuX5gjClbaQRwvqtrZtZo9Uhy3YOKSUargPCQorA8OxJSLgo/dwD3R6NHhbELAad0oJx8EYW1z4QOhHfQwrsEhT6eiTbeTgSNt+jQu98Lr6G7v2Vmh5vZ6mhz2wAtXkfhiD8DLvMQDmxmOwG3e6NeBUg5vAR55C41s2VdxeLi84jpAetQ8Ow6oHlXKtY+yqDf3SfK+jKzv/ZgmmlJDuWgJBxT8bMXo9SIg5LX5kLrYD4UUfMEzbw8Bng7G0GQYCxSBOqgyoZZtUFATwxN7v4Wqt9UtBnU2eTnBf7uSqsDwFQstLB4cRjbwh8dXF8RnUeic2QFb0TCDUEGkZNQWkneZ/to1LDpRwLsXeTXtZmABN88fNQjHoopf90qdF9GQsXFwJmu4sFA0zrtA7Y2pcVVwWRIgP8SWqcTkEFsXySIfAj8p6rBKmAeYF13/2LRAFME7OFIqTjSzPZAz/RCL6g9lfn8Aii1Z3sk7K6KBLtn0T59vLvva2bTApub6p6sgM64P2evDwlpfzSzW4AT3f0vJV+/I3BaoPkM5MDYFUUDfKdk7CXIWLYlcDOtdSIGa2w6fh+UvrBMhbFV5k7v26WoQcQ2FcaegYTm3cm/b4M1dgCBNw5AZ/uUaK95Dzk8dkTn7D5BXvhCuBdlWB0ZkmP65AQUrTqwR5nZeshY9a8w5yh3v83kTV8H1chZBPizN6fO32mqcZWte7UDcIGrsUBPENbmnsA+7v5x5r3SrpEZPBl+/9DM+t1934Jx+yED5700ii3HexYjg0919z8HGuYHNjWzi5GsN4xWGWB54IoO5OQsXnT37dIXzOzPCb2xpEQuvWHsM8gA86Wyscm1DaRem+pBRsd10/6GjDJfBJYyFTXvCR0d0jzazK4AdiwyFGbu2xvorIrprwPzouf3BIr2KE1DR3JLtlvkY5Qbd69HqYBH5q0bV2T6BqhRx63ByJw1Yl6HoqDnp1EwPhcF66nrtNGSdbocOhuj0WoMctp/mnx2VyRTv2BKBRt0Xm6HKM+Gzxbx/b9Q9OQzNAyFZTTcAbwU9t3BuL7HUN3QPPloGmRIykNf8l4qo/4xMybiAFTrM3YNXAoZp1ZDpW22T8b+1szORrrlodFgFTAB6a4bBt4/h4IMKTPbjdC5vuAaiq4rTya/CEV1bUySGWKKQPs1uu+xxMv2yNk0jubGIoOO/3mjVdjstkWbyDi00e2BvOPjwpi6Y8eRXyAbpMhPj6IT0tfmQELZxyhN72XUZePYdF53P6TqtaUKaxAWs9feVpgqE44y44Yhi/XN7v5u5r2FkZC8FTLyvYEW4YXu/kAYk/W0zkdOlzl3/8DMNkSb201m9ioSwsehhTYd8KXss6tLc4JtkZHsLqTAVsW0ZvZL2ty3DJo2EjP7NvCg54Q/m4rQHorSoOZAh94ryHiUzpPHb3kYmqFhKLL0V8EdyMC6W/gd26SOR4fY0p505KgopI5DCkMdeGbuPjN7MPw9HG3WdybCYxFeRxt022dXkYfKcA0wxMzSSJy0KG/6LEfQWgQxtqWtjOyaTu5RHtrdt8WQQfwsM3ve3TcOwsHpZvZvZIT6OVJaIzZGAn0qtL6J+BhCx8WA+Wk2utUx8o0DvlBwfV9AvHku5dc3O7By4Kvn3X3j7IDMPrsY2jO+C2wfhN0LkRHro4T+7BlRtE6XQgaryVD60+PAfe4+ELZdtJ664U1T3bHr0X7ybcQHB6NnebKZ/Q2t+xfQs8u2d14dGfA+RXvBMKTsX+ju95oiDj42NWj4NnoeDyK+/K27D/B5vD53P9bMrkHG9BtMtU1uKaDjfSRobY0MEKA0suvR81w4GTsDKjb6beQ86UfK/MPAemb25kQYG+/b24jn5w33bhpkUMheX52530PGv7URP4xDaap/Ar6aGfsISlPYKoydgLy+vwbmDDw12GNnRDLWpsDCaJ2OR/LWBcDVYd/aEcDMvob2k4O8YpphRDiXhoV5+pBx5nBk1FoBONtD50FX+tI1pqLxv6K5y17E88ggR5hzTWSkexEoM7LWxWyoKcdBSGZM8WXk2Yd65Q36kaE4DzcjI9N24bv7gX2CUhhTxfoBzOwY9JxnRcbmM9C6z8oAdeXkIuRF2VSmNxm7Pko5LxuLuz9rZpObOtNFmfa/5Oxvg0hHJzR/DegrMlgV3DeAH5kiUnLnRdExa9PcybGu3JI9149APPxL1HCqBe7+qJmtgdZqXq3bedBeenTe5zPfPZLMenL3daFyWl5Rql3ZOk2v5Qm018XIpZ8jI8kJSL4aNF4miRRrJzOY0jpTXS6P7/8Z7lMVekEy8PLofBiMtfoWrTUOI/5Lo4Nzih+gdM206cR/aKyJ+ZEsMSuqM3u4u2f57AKTA+ojYAEz283dU+PSmSj9LlsD63kUldUUaWhy4JwHHObu8VrrOp8HUvjMLOuwvBvp5Zcip2Ff2OM2DbSsHs7AbI28dvXyeor/eaMVEj7GooP1wDYbetWxvysyLpnZ0cCK7r5e8tqEMO/pSJGsJXhVxBskLWFrCFOVNl2Ug34ZMiBllcTH0fX9ESlvN3j7oogfUNBSOnhZNkJGqtnCdRyIBPhza3g0y2iO33W1qaD1KGCD4GloC1P6ze2E+9ahYWBJ4F9mlnYjex55qO9FG+b9gfbF0KH3CvCt6FVI+a0CDWRoKOLvFuXdJIX2I8FlLDI4noXCeNu2kDWzLdBBF7ES9fcnpxFNOCXyAqYRdi2tjgvQRzWehwo81AaXICHgMBRhuQfNofTp4f4prZFD0TgYUSXtL7umn6BVaExRdt8WQzz5DJmOXe5+ZTj09gWucvc7AYIQEYu/DyCssz4UNh1RZlxaEJjHzNYN/0+P7s876JlEHsq7vmnQemlqo94G7dp04+6PAD8Owspa6NkegJ7L3Wj/W4fMGZF3LoTX49nwG+DIPAN2CTriTVMzjIuR4eeb4Tz6EBlPDgS2QEL+NsjQmNYmG4Pu9VTIs301Mtpd56HwaAabhes7s8r1hYjZ9UxRXNsHOr6LjOzxGUdF/U1k0Do+vPd1ZMTKo/lJJBDeivbVsusbzLFXI+PM/bS/z3XnPhMJ9guFsae3uW8PoP18RWR0nphj+5Bh61kkd12Unr1mdkIy9jaUNnoKzegLnnlopBK2wFQfayNksJofKQU/C/vMkzkfuTV8d1478l8QvOJmtiSKCDurTVRgrzEa7X0PUJA6XgFN50h0ngKYOnj+Cz2bJdBZ0g9cZGYPobSsT1Bq0OgSebaWnFwwbmNgRzN7CRlB8mTGD1BKTBG9DyPnygFonyu7tocRr8yLzs5rKdnfat63unTUGRvXfWmKdw69L6L6ZU3zIlmrLzjYHkSK+yLJVOl5OzlwmZmlxsUYNVnmNHoFWDGRW1vkTnd/wMwWRNGaSyFjUnzvZgp0iCyCvJ4Lr5GWZ/VS7bI0LIQMBD9E92Ybd78oM6bXPPQwcow/Fb6iUGYIjqplac/3d8d1XZHeh4E/uftTg3R9twK7mdmV7v6PlNBghPln5jrnRfx0i7tn3yN8x/LI2LUZiiLMTUt3dfKdDBnmjjOzy9091n6LHaPfyXysD8n6Wd6dEkWtDnTQ9hoZE2Y2AzK8ReyTM2w0MsDuFejYHbgJ6b4dlTvqNSYZrSRkfAeFn3/DzC4CLnZ1quhmbB3sjoTpnYHvmkJ4L3T3W2vOU6iwuvtm8e9BFKaKvHoPogPlW0gReo9M0d0c3I0WaEv3QhhIy7kWKYC7oDzj0mLXNWlOcXCY+ycUeyLboRPDwJLo4E7561XkOZoF+LYnXSVMOfjHoIinvFz5bowTKcqU95SXt0KCzaoVeDl2J4r4Ao12vMMBzCx6PYo6nKzv7k+HsbEz2tZtvrcFQYApTFnJQTfF+n8LbO3uRwaaf0ijNXsfzYfMm7TWeZiNZuWidlqju29V9zMRppow97p7S5vrgEOArwGXm9nK7p7bWSXgn8iQlB6OZcalOZExPo5fEUVqTI/u4xcQD2xlZtPQzDfzoPS42vxBBcNgMBpfC1wbvnsLtC5iOtY6ZvYUitItqyH37fC5bVF6x+3I43uFFxS2zqASb5rZUGTU2RkJztcDW2XC1gm0nkmi/AQP4HCU7jsmiTL4LYpUKetq09H1BT46IHz/FGhdzEDSZtpbUzoHUuGyNOd8ReH1TeSxgzV3nfs20cciZWMWZPwYHn5Sh1Gq4A5BEZVDvDUFZIrwe7Ewbi9gVlNXYpCS+2Vk5LsG2MLdYypTH/lOi7gm8tKNYrTRhsig+GfyI7LaIjnvct8Ovxc3szyj0Dko9WQ0iprIM74VouwccfeXgvL2x6DAfwnJBKchJX4GZMD4Dkqn6lSeLYUpNeZkpLzejc7KImfotiX0LoGiyid39wXbXNsS6BzpR8WV2+1vA6hw3+rSUXfsjNRoNx/o7QeGuPv6mXlHIMPoQUiPXJaGPpmVW8aEz6VG3llRIf6unUauVPXzws8ATBFLByA5ehoSg1YG/ai2EDSvp9OQbPEoDVl0LlOUbpoqGWWBOVDUaLpus+v0amSknxJ1towO6alo7FW/AfZ399fJYLB4iCQ6lGKZYTm0H1bm+zr0AgsO0vUNDa/fa2aXo86uT6DU9I/Dd38x3IM1kDwyBqWGFmEDlAl1eZDb2+FKtEZ2QRky0NDF6mQPdIs+JL++kPP6L0GdfM3sZiQ7t2tkNNHxP2+0cve9g7K/BjrY9gN+GqzKF5C0qa8ztiYNpwKnBubfDnmOtzOzV5DHu7Ble2aetgprnjBVIBzNHT8Sfi9uZh9TnL86Ai2+nUwpeyn+hAwY26H7tpMp3eFiJMzkdUs7FrjNzLZz9/PzvtDd1zW1Mj0F5d0vgIwkd9H8PEaaupRkMV0Jzf3ufkT4ewJa1F9PB9QUKnONbwFj8oRKU3eJM9z9gszr7yBjaVMbVHc/zpRnvjU5RqtujBN5MLOp3b2pPW+Gl/cCdkKF80t5OUubmR2EvBig2i5DaISAd2MkivPXeXaTU8z3w8jnoRkydH6Zil6/TERB+tbjKO3qmuS1lcgx1nap8KTI5c0ElwK7m9nPPEnpinD3flOr6DuAu01FJgdCtU2RWHe6+3XI87NOakgKfJRrXDKze4C/lHjrUx5aGQmMaURHR8JCXcNgaugJXrxt0X54EfCJmd1EAU+7+zUoJWlaGoavc1E9o6uQAAn5e1ze/nYwjULIQ8xsHFL0voD2uXEoOuLcGtf3LkpdjFg0XOOWwLZhr78Q7VnPZD7b7vrann2uyNqXw0+nNH+uxw7G3HXu28Qea2azo4idbZBifHg41y8ELnXVQoue4m+gPTE6bSL63X1UmO86FPn4PvJiRw/6dEhhnB2lZ44ys8cT49fSprbtKeK6WjEoxnHtDkNROEOAK9CZ/xPvvBvvAxTvUfE7by35/BAkGz1JcxRzrxFp/JurlsxxAKYOb1vRoTxbAXuha1vZ2xRzN9XLK6I3jpmCVrSMNZWy2B4Z5Ur3tzboio4Oxr5BZx2+YpmGgXlRhMte7v4VM5vCM9kNGbnldlTTZ4/k/SNQuZNOnEZVsTUyPJyP6u8cXDL27PD71uS1Plo7Uh6BouG/H/7vp9467cv8TlMqxyDD1abAO2Z2aAXHVCd8cT8yoDwVfoYkskOZTnRqoDGe60OQAaQO39eht+74srFDkQFzR7Ru855XH6EbNzIavhg+fzhwlzc3/lqa4lpYeTgN6REHmlns9Bd54I/WHGXYh+SntjAVT18dOKLdHphgAeCS7DMzs+Mrfr4rmNl0WWdoHfzPG61gwCt+A6qTEbsBRK/4yYjB5zKzYcFrWWXsCOBjT7pGVaDDgf3N7AAkiG2DomZ+EuZdzMzm9kxaTRHCpgIyKK2AwifXpVWYKtp0h9C6mZcp3v3kL7ZoANrPzM5DgsZdqBDh/qZQzv50bne/KxhgZjazviLBz91PN7P7US2UZZB39lOan8dKKJwzD58U0YwOqPS7Vs6M6VaoHJiaikKlmU2HvEa3Z16fInznTSi6ZWLgEjO7y5OQ8gh3dzP7BTokovKR8vJwij1foOcS96d/IIV6tfD/nBTkUZty8qsIZnWfXRHf9yNvTZaH+uiBcS2Dq1FR92Pc/TVT3aHRZPg0YGLx5nEo1eg4M/te3jp197dN4fTnokLeAP2msP4fI0/ldRVoqYuUhx5CUT1VopMGEy+hNLhDwz3ZBqXwTENJzbxghDgDdbSZj4ZRaHP0PFdGEW3ZSJO8/S3y5lgU1j4jEu7vRNFqR5rZp1ljeVW46nPsa2b7IQfPNmH+g00RLi1Ka5vrA9WhGgnc0YURYBL+jyDIZNcD15siFTdHfHQmanJzLcH46iqSvh/i218XCMR7onPoLODH7t4USWuqS7MHqiGzg5nF938YfvIQleC8fX4jd6+j1ORhVJef/ypyngzG3joHjVT8j1HNsqaoNFc6STt5dj7gpTpycoJZUR2zKspaFXrHVRkb9rd9Egd22/1tMOioOxYV+l6uhLY8nI0yJKrQUIQ6cktbmNnMyMi9trvfVDL0PlSf9OcohaybhkUzIQfdnYh3z6SRKnk/MoI/i8okvFgwR4oN0J6W7kMfoVILP0D71RZmtpUnjXcCuuWL8ZQ3lyrUidx9qrDXfg/xRhW+r0NvL64vb+w4ZDA6CDknFkb7xzCkL75DKDTuSTqzqVbWT5DjJDVazYSeVRVEXeUr4buvaDN+O1T+5Z9txoH4ZGZ336siLaA6yC+joJvPAv8xNSW6HKWFtji7yzDJaJVBsGyfDZxtZvPQ8IpvA2xiZtcjpru2zdjNUfjnB4gB/4IW9fk0Wk8W0dCPjA83mbq4bYoMY+uieh4PoQd+ZUGUEqbaI9k82/HkC1N5wlE0DKyW814RPnL3vIKIWfS7UnaGo2vbJry+ryk163IU8nlrlS91FXPfMn0t8zzmQ9eefXZ1kKco1RUqhyKvVfa78wqJRkxlzWkPkY5s6PDaqCDlWNQWfF9y+C0addz9v3QBU6ePdcnvbNWEIFhkefkbqEZOfN5ZXv6URrj0u2Ge28J3G4qo+3/svXecZEXV//+eJS1xCZJByQcQJCqgZAkCIsiygmQwEiSJChIkKY8oIhIlR0EkZwkSJQsSRA6So+QMC+zu/P74VM2tvn1jT6/P8/u6n9drXjPTXX371L2nqk4+aTRIvC+xMOfHyIN0EIrmy7clHq5CEFHI84HGRwpeL6K5qXHrNHRI/d2URrUyqtdRFBVTNL/pULTBnwre+xISIj9Bwu19KBqz0oPmajVdu0cEfts4CAHLIWHjShSBdWQ61sxmbsif46huY53y0OcRX3wE/A0JsGc1+I5+Y33gIlO05L2BjuWQQe3OJhdw1Vk4ADjAzFZD++do5Jx4DYWiX5R6G/MwRXEe7SpubshrvlpQIn8OnG6qe7h9jwplPMf+DPw5RKR8g87C6BuaCtVfniqeFfO7EXjNzGrnNwn/7yBEKp6Emj3MT3auD5CdAxejc3Ur2nVSit/xd9Q44Uh0Zt6NeLCujMFChALKSAFaCEVknxw8yqeng83sGrJubJA1QCmi6eYWUyjCcD9fCDObCUXF7gMQjIRLl42vk2fROf0BOnOuoKGcjBwqTbvDzk3oYFdHb9OxPe5vfaejxdjLkIFhbncvqsfWATMbiQpe35C/bpTB6q4RcBqKinvAzG6mWm5pggGku9ZFrr+LUhK75LA83H2yujEheuxkL09F25SQttbgWksAY0vW+EFmdiLSLf9sZnt6Z72+fvBFLxF3hOsMmtltyEE2B/V834beKpqHOzau2b+Hn0qY2axIRr0DGT5TTE9DB6iHroFmth3in8pue6ao0OeBh8wsNUbFbKbRgX9AwRj3hnGD7n4k9bgZ6UmNjFbBQXSIu98ZAmFGBrm/V+yB9I2foYZNt3mIiG6CSUarCrj70yj88SBTe/LoFR+NNqppKsbujxhjOqRAroq6/FxAtZU7T8MHyHh0hpnNQ9a54RdIuSjbbK8iy7WeDiltX6NAmAqeykJhqhfByZSy9467V4aBB4v26UhBmpdMGD0adai6292/WHGJqms/TcNn14bm3He0ujdmthEFinOBQSXFsShV5l1U7+MttHEV5RoPolzlBZEBoojf1kFKcxsa8vP4Iiog/ht3v6bp51ry8gQyoSQWC4/4GNX5SiPfniSrMTKIDvxdkLC0n5ldjpoc/CvQ0neBPsdDRTRTQPNLNN8PYp2IkYiPxyM+eNnK0+pvdfcNAn0G7OjuuxTQHsPC/wfVgBiNBJHLzWzovg0Xrm4ukyGF8CNg04LImVcT/nwgf43kWvnIxzxSHgLN73A0v0K+GC5MHWbncff9KoYNIkF+OTrX6cVtvy/w8c1mtjNKTdoGdb35Dsl6arEnP4E8vOcjpeJqM9vIc2nAPdAZlZRTzezTaK/fGu3/n5jZTaiO1Ym5zzWa3yT8d8Ddn0Jdow4M0VDnoJbr2yIj9UHUG61KlW13f9DUZe18JMMt7rlivDl0nSPBGbcPSgdeBaXbTgjGtbnolLsnAE/knBl1eMnd920xPk/fu7RPjR46R1DNxd1R9OqZIRLup8gIXmkMKZABDkMywDRkEfFN5eRD0T2+yd3/WjP2TpTS14TeNmPjvBrtb6j5wcSgo8nYY5HCeL6ZreP1DZ+OQc/6cYD0ukgWaSS3uOoc/g8yPI9Gcuz5yODQWO7sAeui6JZvoNqXdc2f2qBtmlsRqvahl1Ddy+OB35jZVck+NFF5OZlLrczQkO/XRtFDTWn4j8wvN9d5UbT78+7+dnCuXox4ZnSBjNoLYlmGJtg8/BThO8nfA8i+sAadtdmq8CKwekM6QI7uP6J7PSvwvJmt1asO5e7HErqJByfUym0+P8lo1RCuzle3mdkPUGhnaS62u99mZschRtqarNDsdqiQ9yNmtnteQK9CgaDxITCFmVUV8c0rrGNQamCHMBXG/h0p0B2fL6FlXRR2/kmgIxpUXnS1fF0VeVLaGICeQ0LIoWYW27uOafr5QNchwAWetQON174tCJK3IYX1S8GDPyyaK+g4Cwldf3YViUzRRnH+Bsoxnyn8xL9fprhV9ATU1eYPyBO6HcX81rPybmbfQilel1PcfaIRXF3CfgH8Ijzv/Hq6h+DdCAbIJZPPPkVJMXYzWwrdh2NQzbbZUQj2/shz8WN3LypSX4s2fJ+nGXn8Jrh7UXvdBxuScASd0VnbomKSVYbDpxteG0TfgQDBIz7s+2ZmU6GoOlCxy7XQYXw36khSlMqT8ud2yBN/Ce2NS0M8FFA7vz4odMeiZ9NhtApeOw/0THD3vcLrszCMcyHBauH3KWgPW8nMPkeP+5u7X2TqyHU9isxbrweayq79LDLWHRIM4NugvW4tSrpbhX30DygleU5ykbWT8F+J+9BanQMZrvYEPm+qj1aEAVSHpLKbrbt/ZKrDt1ONwars8++jM/U2pJyPMrPNUPouFCvPKxW8BnIeTocMcmOR86M1TTkUnSNvUV2jZTYzmz+cvXlMjWSBv1DcUbEQ7v68qTDyZsiZszXyvm9Hg/3QVQR5MhSNcid6rjH64bOBlujkS5XFDnrN7BvAPcncSsc2nFe6v+2HIvHWQ/tbX+johWZ3f8/MNkVZH/eZIng66qKG676BjFsxLTAaloauGww1XWUhKhCNRoeic30H1NGtr06jHK5Cqb0Lhe/+GGWQfAE1dfgXLfiVilQ0U3H2DdGzude9OAMmwVl0dkkuw05I1k/T/vvFQ33V4yLfm5mj+702OtcreXNi872pTMkfXBk5HTCztZGuEPWJQVPtvdmR03QjL4/6/7IpwnI2FPFb13AjXx8tGjlXAh5MZOH5a66T4gGk0xeWSynBe1SUZjGzf6JaZwNmFmlOZeLJyOrcDQvhOTZNswQmGa1aw90/QlbHPzYcn449whT2eRwKi1va3Zt2lumLwuruXcKUu49HTL8hWux1m+6BaONPN4xBlL6xFtpke+464O53oU4Pu7b86A+An5oKY16IPPd3ldB8Yz9oTg8rsvu2NCo++oGFdNLAB9DCMODuF7SlBwnwH7jyuLv4DYWzN6IheC6i8j0zSgObBwkrB/TJ+zD0vHOv/RXVPRsOBoJn95RgSDwC+G1YdzuUPLsqHMhE5PtIc9kb8ZlFBMPr/V5SGDzOz5QK1nVgV6HqvrW5DqqXdEXutVhPaX0zu9xVzyjFBLLUgc+iEO2laWk8q+Khsvkx/H227PmNQEbnjjPXVXR/OOdCxIF08+b3qObNSq+fu99jZjugduWre5+7f4XvuB0V6N8VRQI3+cxLqPbQJPx34z3Ucv0j4DxTyvTzqFNxvojws8DawQNfq6i6UmJ/W/Z+OBt/CxzhJa3A3f2aoBTdgtIrFisaVwVTdHaMwBxEe9GDZjZvcPS1Rsk5sjraD6Lc9EhuzMPA90xpzfG9L5jSvcYyzPqNORmg0X5oqm20K4rSWpPONPU8PRMq6D0AWNSylO3BPs5tc2BRZDx7EHWx7AcdPdEcHLirowYel5nZ6+Hzr6H7+FUyhfRJ1GW3X/ei706xGsyHjBGH5V7Pz2HQVCu4bj1VpaItQtYEYtDM/o10quOLrutKea4KOIjjBs3sK8DuE4EvDmTiyLMHkPH8PeFaVTw0sfl+dxSU0SEDmyJqr0TnyAiyusqfRka3XYLxrgwxIIXwvU3S0vM608zofq+HynHgnF/DtAAAIABJREFUDWtWA5jSMOdt8xnUIXqEZR10I2YIv/dH6XsPIgPgIHCYmX0ZGckGqYlyN7PHgHWC876vmGS0qkATwaTtWFctpa0Dw/zWVGR8x4rrzoQEiR+nluI6hbUKeWEKhVS22nRRGOJvyDyBnyLzQnwY/q+FKW/+G6gLWEekl9cXeMxjJhTdsgqKcrvBzFZInkdfaM6h7L5tjg7NVZAxrcvI2UfDQHrNt3P/d/AbOSt+DQ1Tk0W7zYis868CD5UZrMxsa7KDY87ce4W8nLyf5k4PoNpbveZOv4ZSReI8P0Y1tO5FKbLR696G52Hi8FAhzQEHkaX5tkUHb4brDLRReIrum9fk5OfwEhnPzYTqveyPFIwVEO/9xd1jJM8AqkOVetIGw1xq10hbHsrPDzg7nd9w9tk2aHsuBNo+hSLWYtHUNrx5MblmDiV0XWhm600Mg1Xuez5G0alDSOfn7nW1hSbhvwQ57/SGyVv/Rgrq7ejsHYKrgc4NfSRjarTuzkNdXQvh7neZIsA/2/YLTFFEoCirBZAx7mtI6dg9RBAc7D3WnMvhchRR8zVUS+7x1Mjm7kuYmgutgAwbq6B03e+jyO9BtH/NiPbLwsiZOhkg+b4m++HxKHrhV0i+ehFFjURMh+7Z8iiVrYzeryPeWSFcb51e5lYyj/S+rYgKMfeDjp5pDjy5CIpw3Tjco1lQ1NC/UEbCPSiV9eAe70Wl3DJM2fc9VE6iMuLQ3W8gV/cqGIH/ROd62gTwBuupLhVtoqzTAh7qF1+MZCLIswX0rl1Bw/0TcX51a/VgZJhbiqy24Ewoint3FDgxxt0vzX0uyqTp/xPovUPrcAzBVwM7mUp41HXkGwucie7hi3SfW/9AXT5vI8hi4az9CLgU8UPU7y4zs3+h6Nb7UQH7VEZbiIp6jcPBJKNVNRoJJj2Mxd2PNrOxqFvSo+5+VMnQKZEXbOamRDdBiTDVZtP9wN3z3syIsTQvkDkK1XdZj+70xFYIhpQHkSfyArQw5yZ7Hv2iOY/C+4YOgwPqDqteDQNhQ9kQ1bCat+Y7hviN7g5jVTQMGblMkTu7A+eYCqjvnjNeDdAdppq+X8fLae70bAwjdzpEsHQZGtz9DDP7BIVnj6C9oDGxeKiQ5rbGElP65pmJwTed39aorlsTAS1P29B9C/tVo9QAV/px9AI9g4rIn4DmuQ9KB4m1up5HSuePA53pdZqukUIemljz6zdanAsgb9d8ZEVVG/NmUBoaGYS9s9XzsGDqHPUisJ7XF1LPz28SJgEKvNMwtNfsC2Aq7F1rlK1D4NdD3P27BW83VTYOS8eGs3M7d/9O+UcA1WTcBIbS6Z9HysKeKH3uR8A6Zja616irBI976EBlKqVwsJlNkToOgyHpelPa8G6okO8lSAY5CzkWDkfds99DjsjRue9pJc/W7Idro8LGPyn5+OvozLnYzPapohcZQq5z99GmFve9zK1wf4v3Dd27ymu3oaMHmm9DNSRjJP4p4acUvd6LpnJLL7KvK/12/6oxDfCKu19GxXqy3lIwJ9Y6HYUMvev0kS8+gwwt8xfxMi3k2Tzft+H5HA/1dY2Ea3ft08EhsCqqy5t/Jvea2czIOH+BmX3b3aNe8wIlZWvcazM1JgZ+h6JNTzezTTwr99MFd3/fzJ5FxslvunthV1kzmyvKke7+iale7l3e2YDgJ0i3nh8Zv79rZuuj1NJCudLMpkQ896wrOronTDJa1aONFbSVxdTdTzKzhVG7+Nu9Wee9UhQorHXoEKYCTf3YdD+hXc5r7X0z1T36IvL+jEQCyQPA9V7eCbDN86il2dR572s5OqZBxo+RdYdgHQFFirOZLYMU+4XRfA9wFbP+ArKGz5PO18y+7+4nlFz/JDNbD/i6mX2+iN+qlHd3/ydKEbgAFZSfFvh2ePsx5KVoDFPu9N3Iqxe9ro1yp8OzWA+4wbvTyyrh7n8w7cT7oo4b/RI0mvDQJk1pNhUp3APVfCja5F9FIdhx/LrIKPksqlsBZGvaVGtgE+Rdaz2/5L4daur4UZq+GRSfkcCb+YM0/L+/mb2JIsE2DK+/b/KsDxZ4t+JnO/gT1T/piYd6nV8P+2yK2pTafp8LAW335ImJYaUSDRdmNjlKi7jDCyJGzexA4MY6Y3lQau7yBqH5QaC70RXx04TGVuPDZ6ZBZ8Le7l5YJy+cG08EA3nd9RZHntdxDb//uyjN+r6mNIfPDQBzVhhci1CX2voc/ekQOyMq/F9ktGoEV/mFFPOhgtSlRquw9x9MLm0+XO8d1L79ElTm4a+m9N0nK643E52y0zMJ73ecI6gw7m4oJfq68PkT0T57F1k006C7v2Nm14f/93f3a8N3LYcUlGGjYj98C3i46DM5eqPTsoze09E9edvUHWu4c0sNlBOLjl5ovhY5g87M3avoOD4I2LkFvYX3ooHc0oV+OI1M6V7bo1pWC6NIzD+H96ZC62lnFMn9rql0x+6uFKau9cQw00Z7Wacl8zoRGV+/3Ge+uBvV2byp5Kt70uNa8vxMwNnoeSzZYHyb+aV8n8coxAcPlczlXpQBtC/qWvuiu1/nKjx/YYt7MlHh7q+aSjj8EbjJzHZy9649MRjhDkUlIy4sM1gFPG9mL6JnGFMIYw2seGa8hUo0pPUCHaV0/6Dg+9dBtdFmBt40s63d/ermM80wyWj1v4+foi4XJ5rZclWW0hwaKaxVKBCm8u8Xbrr5cWa2OZ2hkSvTJ94K33d0uH7RIfGeKWrkkLr55K7bluYBdHDMEv5+D0UqzIwU43+a2TnAD5retyLkFOdnUcrSeFR0djXgTjP7OsrFvht13nkaFbY8AHUafMLdy3jgLBQSXspvdcq7u18XlKqrzczd/VdBAG5lPELeshVRKuXhtMudng2FeX8e3Zu2OAiFAS9oiUe5jaDRI9+3oXkuJGTtRyj4mcLdv5HQsgxwLnBSxbOPn+uJNwMOAjZAB/lSqeHGVLx4B5S6M314edDM/oE8Yb/1rPU37v4bM/ss6jyziNd3M4qfG+JPVJdhJnrjodr50ds+O2Bm+XbtUfjbApi84P1Bd98o+b/XcyHSOdH25P8HMAtqMjITxXVFNkLexLoIz3MJ6SINvvNyVJD5sYY0th0PEsK/QnW9rztoTvNDLWnYEaVstd2PZwOeM7OZwv77Xw1T1MLVKEX6ZEo6Pblqzn0JpT3+xcy+4O6vJNeZGkVr7YCiD1K8ZWZXAIc2PEfGo6LQx5EZrbY3RSwMKZqBrjdRlEU/UbQfngJsZGbHFBifU3o/DrQV0ovSXtYAlkBRvqVje5jbRKGjF5qtvMPwSCQTntCG3op7USm3lKGNU6wEn0WG4G8RUrhMhd43R4aL5VHq8OrI6ToaNW5Y3t1fyq8n5Nj4kGapaKWRg3XrNA8zm9k7i3+PR3LDCHRe9YuHxgNPufsp4Xv7JTO04qGg56yACp/3fa0Gvl/WzJ5HTQbeRBkIUF5XbAYkkx1uyjA5LcioHVFEpkLsS4fvfNzdXy67KaYu9t91923KxvQCVwmHMagO7ANmdj/SDWOdusWR7jg1ygSrS8GdEz2PFVA9MlD67l4og2EQ1SwDNVWYHEXQjkLO/w6YGuf8KdD0R7Tu/mhmi7Z0VAGThNiJiX8ji38l3H2cme2BhNRFyYpc1n2uJ4W1FxRs5q/mhnwVKXoRUxHmYcr9Tju9zdf0e4Nx5o9oYzkEGWqeIDMWLYuMNvsBq5jZBt7dra8MbWj+HjoE30Yb5VXx0DHlyF+A8vJ3BpYzs1Xd/c2C+3ZAQ9qi4vx7tMmu5Oq0MzU6bG9AnoC1o7Bm8hoti4TTH1OuUE9Ah8oiVPNbqXECwN1vNbODUMTMcU0NDrlrXMDwcqeLjJjPoS5jdd89wcxOQR0MF0TdMtL3uwSNgsv0wvd9jzIJ6+Q0JJg1KuBdwJvfovl92wOtxQWBR02e2j+hLoHvI4NAuk6XQWv0B2a2uXemhf0ItXBvyz+RP7cElnKFMZfyEOKL58LBm8+/L51fD/tsTElesuC9Z5Aw9GHB+x1KV6/nQoJh78lmViRcxYLyqVD9mKuG2NTIM7kMEkB/0WI/rsKSphShOrzk7v8yRe58K6HjtAKldljrMHzHRIvC7mH8xLjufzIibqJ8l5ldC2zv7i+YUhsOL1IaTFFq/wYWcfd/N7j0eLSeG0fCNaR3FeSRfhcpDF+qGu/uL5rSn+8BzjezL7v7eDObG8mfSyLj1wl0y06bAJuZ2c7ufkrVOeKhnlRY418PNE6OImqWQPvXEWZ2O3IWPIAiXd6rmfJw5OTjUETNtWb2K+CfZF2V9w2/RyKl8ooaes9CxtnFkLG6H3PL37flG1y7DR1taa5FD/Q2vhcNUSl31mD98HtPJAMshfj+DhQNtixgwKru/s0g092MMhm+D93rCfiyuzdN7Rwwswu9INUud91LzewTd181P84Uof6qqe5oTNHaMRjzHkHZBf3ii9mBecxsuvD8+qLH9cjzP0J7ar/XSOT7XcNPKgcMUt5FbxWyuqp7oajBvMFqL+Q0jeULBs3sGmAPL66ltSCSV9Pz5w1khGu0Psvg7heb2a0oQnZjAj8HvIvk/GO9pNSDKfp8ExTd/TKSmS8L701A9+BplJI9gBxUA0jPfAC4xd0PLSHv+0gu/ko4m05Djq3v01wnHsIko1U12ggmHWNd3VA2bvIl7h6t70WKycdoYRa23exFYe0FuU13EZJuWu6+VY6m/VBoJWjxX05nR67aFBlTaOepaHNa17NihxEvhp8rTFEVFyEvb8yHr3x2LWmOYajLlBzOg+6+t6mo5HUo3HWD8D3pfdsVKb2VSBTnm1HNhufD6x+a2c+Qx7FDEQv89jUz2x9tMGV4DgmcvyrhtzwNQ8aJgmG/QUXZmxocOnjZmuVOX4sMEQsgz89eZnYcUpwHUS513lo/VKAzHvbuXhRt8wjwibsXza1IgMm/X8hDZnYAWiNbFFw2T/Ocyesnh78/g4x5MX1kKTOL9zgqd9MiheQbiF9PB75doJyXIje//ZHRqcnnbjWzZd09tsI+M3z2V8DPvSBdN3irjkHrdR0Phb2DR3G/ZGgbo+MeSOFZEHi0gof2RAf3MiiKZmsk0DadX5t99suI3+avGNMINecCaG87g4JuaBW8eSpKKV6b3J4c3ksR99LB5Hc01qR8djLywF2F1ugTyCu9UvieXhHn96vku1N6BpLXB1Fh30uQ0X5V5E39PrCGqabNqe6+TnKNU8zsM3R7yecBDjSzmPo8AnVlfTHMcQvEcwPAxmY2X/LZ+9BeNQrx2jyIpweB7cwsX5z4OJR6tjASXj9BHV7Lxk8e5jV/bvwrSEEfBMaY2fJ0drdKsaPJ63tb+P8xpMBMjbygC6Ci3IPA2ma2RO7zK4d5TRfoHheuMR/a29IacjOEax1HcC4BRyHFI60VNcRPJQ6C1929svBy+OwBwF9dRZhBhp9pw9+j6FYaIgbCfEYUvNcFV1ep+c3sODP7ZpPPJFgYmCacY4TvnBJ5xcegKKut3P0tK4+OSWl5wcw2RTW89jazX6DzytBedaLnIjVNqTUzoij2E81sR6TU/wbVzik8R4IM8rfw78lhn10IPf9b0X3cGinyr6B1kqJDBhimnByjXQbo7BxYhlp63X3BcM97mVsV7R8Ctza9dhs6WoxtbBhuQO+saG9dCHjD5LyNiEybyi3TAteY2bK5r/rQVXYifm8TubMMKyBZPNY9e9rU6OlclDL2qCULyt3vNjkuO/gvWU+3oc65P6M+bW0LdFaVGmBz67Rqnyl9TkE2gf7wxaxoP1wNOej6qsf1wvNtxzcc+wySQ2YKPzMmf3fVoTKzT6Po31PDPF5Hxsp0zJbh2vcCJ6LoreXQWX6nqRbv/VX3J1z7E+ojuhshnEn7o0CCKZFc85En2Q0VmBatk7WREzuP14Nh7A607ncDTkL3eGkkH5VhLVROY3ygc3xYd5sxyWjVX0TBpN9jSz5f1jb5TUJtBstyeKdH4ao7I+t4l6CRCEQRMyJPQP71iPmAyQre/7e7HxxoiZvuX6n2AH5Mxlt3UF1b4lV03/Jhld9C89y8wGDVAXe/wcy+A5xrZke7+309PI8ymrdF0Vxb1nmT3P0fZrYV8sqs4e43htfTw+riqmsk17rVVEw2Xy8lhrOW1fF6F6WJlF33PlQHqCkNHcp77v3xJMbLBtcb4uWAJrnTa9FdOH6f8Ptjss5pKQZRZF5Ez1783LOrC2X9GN37SF+Rl3ACnTSnhS6/l/w9gsyIdVP4XRbdMQFYMa+YNEFe4UFdeZp87nEAM1sVeR1/5u6HVIz/p6lj6aXAH8xsAS+IwumBP6dF662Kh9wV3XV6k+uGffZJUwRZ5T47sVF2LoT33iEYlhoot3F/Wwnx1rMFY1bK/R+9hfehBgwvIoPNOSgFJOIDU3j6isDKriYfK6AaC5u4+0XJ2PeQN71wT0kR52cq3B8xgFI8Nqd7b3wFGcyiQD15+P1N5GnMG2WfQbVJtqLTKAa6X1GgnQoZOWdFLeunQmt7BErHSw1zpyFjc7quZw+/OwTf8J1nI+E3rR0S0w2KxkcaBwrGR3yvYEyKFcNPNMqdjITPlOaoXB5dQMMFKLJgObI96TOITwbp7Bq7MjJg7kT2XP4H8V9ZraiYgkDymQvJFKgq7/QaYR797BRYhfUq3psBGcLiuZHW/one6vSZfgR8x93zxuPa88vdbzezY1GE0ctoLe/o7r/PjzWzfVF9n/T6yyFD2Tl131WAKItcGvbZGInY1RymQAZohdx+eDANHKABP0v+bkxvy7HQYn+biHSUjW1cPqOOXiT3xXs/F3J8RUR+vangGhvk/ndyXdfq5M4KFHW6i3T9M3ktXU+PUFBbLqynh5FB66vUp629Hz5XWdg+XPccYBszW7DEEN9GvuiZL0yR49eRyZl5tNHjmvJ92/XUlzXi7kXyTiHC2LxxNY890fmzkmdlaS4Me/BVyDm7nLv/29QFeS4q9LIUpqi2+URKdU24YIT9DHB7qp+6Ghz828wGzGwnJAPNiGSng0t06rJz5npklIPujIBrKa4ZlmJhOvcHUNbMfgVjazHJaPX/ExQIGqBDaBN3v6TgI3lhagrElOvRLUxBVlA8/7mOTShsui8CK1dsuuPC98VIilJLsnd2F0uxFnCTFxSVK7nO+cEz8B0kDBbRVHVoF9JsKsp7jbv/qeKzQ4s9eAPvQoaJG5PXh4RKMzuv5L7lcT+weTDERYNEzEdeH+Un57EO7bxTlehBcGiDJrnT+wFnebOUjTJUCQFtFIJd0Nopwzhgcndv3O3MzFYreHle5LXLe48XQiHRoKiIhVBTgPEoPS+PnwFTmFn0TBe2oO2RNyO2QV0/D6sbGLyo3waeRArrsen7ZrYg8pSNyRk6qtCEh5Yysweb8FAP++z/FTTa39x94V6/IBjG3gTwXO0GU1Hy012REwTD1WnIuDT0LF1RmQe1+d54zRwdf3f3rlpLQUj9CzKSLIDSgs5FUU95HBy85tHbnNat+yD1UJrZ1K4okzuAc939d2Z2MjDCc23azew+1NVnaXd/MniA/wbs4u5nFdB8OlLcVkcez78Dx7t7YW2qYMSrHW9msxR9vgBjA31HIe/n31FU4nloz8unwj6HDG1TI+fVKORxPttzTUBMqQXfQVHGT6DncCHFzyPFVnQaVocizsq806YUvxWBvnT+NLOvoPtRCk8iKk0FqH+AnsW/wh60g7svHt7fj7AfIeU97jOzoP3rS8DPzWycu8eaY7fRMAIW1fhbAJ0bTxQZrAKuIruf0yGD1eYo4moKdz89HWxKefl08tKUyFFyU/h/HLl6lsGw31hR7AXufmDTsWZ2HVm9lTp6V24xNk9T3f7W5tp9HRv2za8EJTrF9IgvR1t3VOUxZBFl6XV7NjzmUNhprEe58y3kWEixfPgdvTr59bQw3Q7ziC+jaJttUb2sqlS0x4FdLUu1q8LxZHJTEepk0n7xxThgfIVBp40eV8X3bdfTxFoj/cTiSL6ezcyW9KxT6AumZlf3oi7ra6FI8a+hCPAmGImK2O+GoriqECPnFyh5P9aQegWlYm8DbBD0jjQCKzp6pzcVbU+xOQwVcx9ATvmO5k2m+q/TJi+lOtcouksKvU55amYl/uuNVkEwWQeFqleG0YWxmyKP2G+9OG81Hd8hxFSM2wrVCfh2BQ2poPEZFNY5E2oTO2Ne0EAejFTQGA9McPf588JUoGEW4LPu3qRN9NJosZRtuhNIwl+D0L44ypctixAiGT8bOmzKPABxXP7ZXYO8Il1w91XMbH5T0fai59FBc4JF6fY2pygSKq8nLPQcolBZdt/y+DWKzLrdVLPqc0jY3w84xNR973BXuOWUaBNdFykafYeZLY0O+Yc8SakzpRbsiISbD9FmuJbXdNVy95eDQWU7lNP+N7pzp/cDfmlmr1KSOx2+/50mXmIzmx7VHzuS3hSCn1aMKeOhIjpKaQ7eE7y7e1mRojYtOkT2MbN5kKc+GjhvQQdVKpQV1nKihjfT++ZJOD9Stq70mg5j1pkWcBuwZTAApJgXPfMF0vFe0Y3Mm+XfN+GhOL9ryNL/pkMK5oaU7LMFCt1M4fVNymiumEuXoc6UKrElql9Xej65+yph/MJIUNkjxz+NebNHLEN3WvK1VBcFbzy/ZPzC6Jl+nvIC4Ze5uyfRZ5dTYlQ11d0ACe+FEb2mKN5tTFGFS5NFB11PdzQU6Cw/z0PzBle311NQzYizwjVndfcoyK0H7BnW7bvBGLYuyb1rOz587+shKuBrwG3J54vmuCZwgWddO58xszNQTZeTw5gBz2ooboicMlMEQf1kdPaekFxzK/SsbgV+i5SajVDqz4/KaAl4Ep0lj3mDumjBO70HikS+sWZ4FVJhe0/KIwCK8CxK7/sY8UXeK31ooHVLdD52GNeC0f7nqH35uqgW1+toH69FeL4bmrqqlkZAu9JWOlJXzGwQKYAnmupqpefI3+k+F26Nym6gcaZgMG4qz6bfvRAygh7iDVJqeoG735783UHvcMb+X6GjxdjNKZZNobyb5SCKpB66rk/kaONg+G+LqVA2yS5oz/8c2nceQGUlzg8OuVvCdyyJ5tzlSIBsPYV/69LWNkHlGvaiPm30TaSLFRrsAkrvb7/4IsoMFeiLzNB2Pf2n1mrQmbZH5+ncyHnzNIrYWww9g8dQKZZ8gMBH6HxaB+nCQ+VHXGU3NkPRvoegffVCsuLvlXD3V0xNMsZQb7RaDDkLuxyWZvYDZK+4DEUpjw1zmhtF0RfxWJGzOJ8K6qiuW4qzkWF3sGD8IN3NkEaUfH8t/uuNVkgwmc3d92w6FnnG3qVYYI1WxwXRg9kGmM/Mzi655uNICB6BvCBjUXhjvk18h6ARlKKrkSGrsaARfncxSy/CUcWQe5ACGHEoyoluKgCORfe4zHockX92T6MFWYa8UJkiT3PETHRbiYdQct+epzNFIo6tvG95w4C7X2pm30OC7M+QtXxrdz838MmvUP7yayineHJkEHi5Qml+3N0fNOX6fx3d6yF+KzJOBMXnbLTxDaD6N8e4+25m9ke0Md6MvAujUQTQlWb2Ra/pBhUUusVR5A10506PQWGtyyCPwnKJl+BFVxroqig8uUlqwzThuy4I8+sXz0PCQ0HpmAWlEX2I9oteaa6i631gPzO7DdUxGWVmm7n7eHffvcV16uY3dN/oDLWfiyxUvgqxZTRkKUX5kGHCmF8m4zoOvArjWYoiHrof8VBZ/n3KFx0Hd2IYbLLPbkeWQlU0tzivrvdMKXYRj7v7gyise3JgdTPrOhfycEV4TAh0pEarwv3NzBZF9+MVz9XOMnXGWafImBbePwo4wN3fDtd4Jrz+CxQROobqWgcgBep94HEz287dLy/4nqmQQ+W+MD+QknBOeH8P4BjPivbmPatPkKXo5TENeh6zhWttgtbmpR7Su5H3dkYkzE5FFhn8NMVn2pJ0p6LeSKidYqp/siNqHjIN2tfuTsbeSxIt3HZ8iuDQOAft3VcUjQlYBtXDSPFnlMoX78vOqO36VGiPX4isnsdrwEpmtliyLqOQPgp5YaN39gk600uL8GMUSVY3LmIGdEZe6jUpFTX4lSktHxT5VOmlN7Pz6UxLGgB2NtXlmheY08zyNUJmRx7todfdfc2gUG8ernkq6s67kbcvcj0H7bpOQmjsggyc+XOkS841s1lNHVB3T4yzcX/7LjBQZ7BK5GRQp7afB+NnEfJyy4woAvAZryjWbWbLoWi5X6Fug0X0ds2tamyyvy3W0Ci3CEqv2g5F//aFjh7G9lK+ZGbgcFM6fyUNw0HBuf4B7ZXaf6AIqN+hqFGQ8XZTZEB4wMzORfv3wmhPfJ2Wkb8BbdPc2uI8M0v3sWniHxOBL8rQITMMg+93RWuwEQ39np+ZXQp87O5jktdmQ/vHEuhZPolkgJXDkGeRzLg0ipjaGtjUVacLtF+uS3GGQ0xx3Rs5kj4iK7XQFP+guPRJHtMjOaQDpqiog5Eu+k13/9jMdiArl/BZmqfnnYbu8V/ROXsw3Y2ENiMrSD9Ap3zyBkG+SjAbnZFejTHJaKWHV2hprxg7PbKwFhqtkKKU1pX4OhJY83UzBlGKzMLh73PC7yuoD5+/GnlBP1eksCKDT1eOdxCUyoSpLrh7kwKX+c/8FTF4xArARXUKV/L5d4Ji8rmaofln9z6Kjii77vggaHU9uwKaI6akRdvegLFkC7gNugwD7n5SEORmBV6NG7K7/8bMbkR1STZEYbzRWxo33kJ+M7M9kQFzObr5rcg4sSPalI4i68pySDiUVkNe4xsBTKGx1yKe349mIbFXo4instzpPZBQG+eyUXj/RpQSVvncC9AXr2keOR46kE6aoYRmU5HyDVFB7Xt7/O5rTDWjbkHenaqIsF5RdN9GkQvJLsE7mcGEAAAgAElEQVQtyBjwGroHm5DV1ImYHSnJx1J+H8qMZxGFPBSMcnX592XevCrDYL5A5+kl154FeduKhK+4Ti9I/o/rNLYUvoBm5wLo/nbUDsnvb6bImuOR4SEaop8CdvKsu+PcSCiLRsMfISE/RlPshM6su5ExJ0bErI+M56/RWaupCPMHOgZRSliX0QrVd7gnoeN+JGzG/ebXyHgYjUz55hsfkHnhV6K49glmNjrM90VgJzNb2xWt9h4687cMdEaF5R2K953ZkZExVRKnJDOcPUnm1Ii0bG5m0Vs6B51GtqLxayXj5wFmN3V7vCc15po6hL5MudEuYk5gwZyzY2Yyo9HL4XsgS8GJkTVroGcwOXC3ma3s7g+Q3ad4j+L/b5HtfXOW0LYccGELA9RP0DndU8pBglXJ0mynpt7o+jadtUreRM/o7fBTVN4gpmMV7pvufpGZPYf2sj9RXTerCNNT3sq9DG8BM7U4R6ZBe8yBBe8tjJScOuTl5LlRjbgqueUROo0vHwRDxL5e3G5+CeCH6EwpozePqrlB2N+aKO4A7v6YmT2E9rcH+0hHq7FeE/lehCCHr4mMhPn3OuQWd+8qat0CHee6u69cM74QpnqUX0UZEg+7+1Xh9bVQp+gd0N4zDmWv7ObNS0/8J1PRpqCzlmu6x/SVL8pQoBP1yvebh882paHf8/sS3SnjxyD9cTfg964mPhei/f5iVOPxYDI59Wgk+0XH7m9RBFOZ4zTqaLMiXXMXCoxLFXiR+jMbStJrw3fOgCKyY3O402EojX5ldz+j6INmdhWSt+5G2S+g536mmc2O9MCOMikFDs/030fRuZpG/65Axb2rwiSjlZSJppt5HDstst6XYV+ChxKFn34PLdxr6fZ2vIOMAh8iA8AMwB/NbAN3v7LiO54hCJQlgkZemEpRJkzlsZKZrehqZz4CGOklIa1mdiUK774zeBymTsZ+is56IU0wSHd+eh5tnl3EU4RnV0NznpY22CP+UXffCtClOIfD8JWC1+9HXt39kaCaYiHK+e07KMW0jN/yNHwbON/d47xuCt7o3wO/TCISQJFp1yNFbzTNjFbPAHO5e2qkfAtF0kW+ORIVwp4SCR2fIlOSP6REEW2LHE/UPrsaHmpK8yJk+8UgUvYHTG2PO3LHq+CqI3QIOoz7Mr8GGEF3ofwi2lYPhpKfIyFjMtRRJPVgL4juw41l0T0BVaHl6yT/5nloWGii0Hl3SicA4bAfRJG3aYpm3TqdHKXO3EKzcwEkOM9ZxpumSMVrkGDyU7Qnzoc8olea2frunq9jhLsfYZk0chzwa3ePHrUPyIwT8yAD3XSUC1URo5AicCcydDfBacDBZrYAUo7PzO1BeYfB1MigMQ0ypuXD1yN2RcrvYWZ2EjLS3RzmMC1aywMode50FCJflD4xJSoLkOJhsppyr5MJpPG1qjpMRePzRoEBdF9+RKcwGNNX9jWlgJ1e4jwaiSKiIwaRtzcaHWM0bxwbxxC+81xUpP86xFObkT37ycLYOH58eG2ATAnMYxYaeKdD5M1hyAByHpnDJkWb83tFDx1tzewNZOwodQC4e0dKlZl9F/idu5fysik98JiqMe5+T/CM/8nMVvfQbbUhyvi7CkOpQE3OkZrvmYkQVWdK29zYsxpdKVI5eQe0ZsZQvh/+Lrz+AqpbtxlSqrcE1jGzNb26FlLtfQn0blIzdh5UdLlqbnmk+1u/6Oh1bFOaI8qu2yG3mNnbKD34+DZyS+57hovJ3X2oXEBEkHF2B3YPZ/Hb3iDtOHeNiZY2WoBN4z4EQxHRaUT7ROELtKbK5Nl4rrfBnWhNt6Hh5hbjm8xvWmCsmW0TDC+To4jS37n7Mcm41YET3P0nptTB3VyF9U8ys5eBi81sf3c/xN2vMLPtqOmO7O77mNn2gcairrhlGEWmK1ThYVQqYQimbsa7IAP/6QWfmZxq289fUG3IHdAznwDsGeSth+k8y5vgGmAXM/uFu79nylz4NvWpj4WYZLSSYNX0PsSx71Dh0XMVrXsDwMyeRQaF58N7XUaWIEze5O63hv9PRaGrVcrJWJLCZ3lBIy9M9QJTmskiaOOZFXV7W6tEMVsP1VK5E4X+pWMH6PZ+N8FMZlalvI4AvhcUSeisLVOG9NlV0ZziEFMKSlMsRbao6+5bY5QZHFJ+S8aOhFJ+GwMc0YLfFkIGqhSxO1M+IuZdpCTei8JQm2AsMK2pGPjx7v5w8LD/NtAHKoxc1r1vLJ2dr4aDlCeaPLtCHgrvtaF5HIqOXBZ5eTYF3FSD7WBXN5AmOIxq4a/t/JpgXjOri4oEKb7fQwafrwH3mNnWXp7m1xplPNQvtFDoyvBKuiYbrNP3UITllQ3PBZBRYCrKefNYJBiukxgN7wMuMkWixgisIiyP9t0r3X2f5PVnkXf7HnTe/Rsw6j3Pb6L9+FkKUqor5jcSGccfo7sDXf4cWBAZ/edDUQOz0B3WPxnyyG4X/v8DunfQGTk7iDyQ+yBDSVFq0ofAtO4+GUAQbn9E6DAVrjdNUAqiQjCYjP8Zna2gC8eThdx/DkWolRlnX0DGrpNRseCtvLvBSTTqRWPBGHQv4rmdGiVTYXoyFCW7GVIgTiKrRRnHfYT2pOhEmwql6I9EgvGMyCCYYnIqIjjNbCNkZFyKLEpjJHKU5HGymb2P5KURwZMccau7lzWReBKwkvdSWhYhi0T5IvCOKT2wDHdSH0WOu19oZuu1NFhFLGNmb7UYn++WdRgwtSn6skhBiTLz5WaWP5umIFsvcyJjapeRJCcnvxQ+UyUnb4HOkIVdTRHeQnvHMiha+xozm4LOhhTTof0qOgoivQNkkYOQpa5OEV4fLJnbINn+Vjg3U528R+i8bzOgyMXh0NEzze4e0zC7aC6hN6LqOU9NJrdsiM6V7yPDUFu5ZVgwsxVROtU30P5eipKIvCbfMZxUu7YYmVt7U6C960m6n0k/+WKAcp0o8n0XKngo8n1KLzma8/Q+lxs/3Pm9gPbbHRDfT4POw9tz46chO0NvJHGiuftlQe7b38xudvdbggFsADlrqnANsIy7fzoYw5pgDaBJ5OJZqPHQOcGpOjtyIE0F7FrCn0uje1IITxq6mNm/ER88hqJWdw5vHY748eco8v1v7v5UySVPRIEcdwcd9ivoLJ5ktOoRT9JAgMiNfY2QJlGEIMTEBx8Luh2HoidSD8AgsjiOoDON4mbqQyON7q4XHQprTphqgnPQQr6HzBiRMv1kkU5TEfC7m4xFC6SuOGEe7yKB4/M14xai85AqMxJEmschq/uK4eUymiNup96qvFyg912kZEKnl7jour2g0OCAaurkCx5PSzm/LYuUrog6fnuTbiU2CvP5HP7HkEfhGRTp0gSRl3dEXTMeDpvvA8i4UYdPaH5/xyN+HAut+bj1+DY0u/vz6Jk6UgCPRMruOmY2uon30nMFGftIb8d9y+FgujvuVWEAeW9eAu41sx+5+3EtPl+FQh5KIoLKUDW/POoMg1U4yFQoNqJunf4TGVN+Tc06TZ71Auh8mpvuZz0/aorxvRKB5gDgb6amCx+G6y4dPrcZMgoM0i2o3YUMrWeh8zF2RLuzjN6Ah8P8/kLNPTWzGQMd30Y8+wCwhXfXtFmDrKYJKF3kYeAz7n5z4AtQh85oSJk1fH88P14EPmVmf0JnaGpg/iFKfb4EmNXMNvfOQq0v0GnsGAyffzr8H9foFGjfyxe8nRkZdSgZP4hqBsVUzRnDd5Z1j3wcPYfrkaB4m5ltnDOGvAQsGI0FpqYFI8kUhPHh9dg9K3q3Z0Ny5IhA29Moyu9wssismE4yU/g9OzJWzOnuZ5jZHHQbrV6j2gk1OVIypgq0fRCuW7R+R6J7HPe5NBKvSom4mmZNTY5C9U0GyZ5jvskEZPfsl+7eKH3b3f/cZFwBdgs/TRDT8dJ06vFBCfwz9fJPHhvTIKogJyfHIr5VcvIo5JCIhtSbgQPd/dHguLwbyRzpPVsE7Qd5Q/8IFJUX5xaNSaNQVkRZ50WQTFJlGBlP931bgtC0ZBh0DIfmKhTR2wTzoRIlz5tKjQyG135CS7mlF5jZvMjBtw1KSYXidRfHj0K8MBfap27wdvXvek61a4lBup9JfMZF+0HPfJHIDKmRuEw+jOd6Ecp4KPJ9PjI4pTlPbz/XKuic3jr+4yo/8xwZz0Q8SeaM/CzdOv5BwEoo+nVV98bpsKcAN5vZd9291lBjSulfl2YlPk4i3DMziw7AyYDDctHn8dobIePdoGXlBSJ+5EppnCzRI15GZ/wVwUg3B5KNzkJ1qpdA6+9jSnR8d3/LzDZAUV8/RBGDX/WGaaZ5TDJaSTDZKShOdUr21aiOx5tISC/DZGTpWnMjQ8YIdMimaVyDyBI9AljZzOZ2dTB6hk7LcgeCd34MWcthoFthpVOYqkIUWC5FRcc3R5bUQeAwM/syUhAGyeqK7I9CCJuMvRH4upntXUBjGR5AHZ3WKBsQLN87AUs2eHagQq0nIMNVPGTLaAbAG+TWm9mm6F6siBTNCShy6PSy65agV4NKym8pyvhtBjojIFJ+K1LeLwG+b6qhdRXa0I9EXtE9zeyMZAO6DCm+Y9F6KUXweN+HDpSb6FZSZqO4lsLmSPGOWJmGe5mrCHpqaGvDx72M75lmd9/XzC5BufR/NaWJtE1164neAlry9y2i54hOdz8lGHB+beoE2sTwlV8jRfn3KQp5qICWsvkVjW26hxVharrXatU6vQgZuhal5lxAz3o19Lzjnp5/1jFN8ZGSazxC5tn8V/j7b8n1zgS2KTB4nYEEsx+gui3bIoVx1Qp6CfM7MvxdpdwMkAmRI1C9kqL0qkHU0nlDsmLU30Qewg1yY2chM1pFY0NMnYvzmxc9s2hQew5Y2tUk41wU5XWGmb3i7rFG5P0o6izFzGQKR/yOgWAceAw5tyIWpzOtMj/+aTqblKyJanotQjE+AaZy9+uDAfJy4FIzW8VV7B/0zPKOiRnJaoxFGkYgg3pM8YsKzQrAQ2SRZ1uT7W/j0VkR6VuKYNwK/xfJJ/eg6I3CYrHufiFZitZRKDLuPoq901u76qsYMgLfTfY8pw0GtlgTMsXvUErRCDMb4eU1OX+M0qR2QHWLforkM6fTmzxATTfNPqEyZaUpQpTM99t+LvDn/mZW1RQHMrllBJKT36JaToYSucXV0GUbJMO6u8co7W2B1d29sFFBAe0GbFY13tSld01U+6YLRffN1Ilzln7S0cvYpvQ2QVCAO7ovuxrv9CK3NHIamerxjEbny+poTT2InLDnAesGp980SKb8sbu/FIya56A9P679F8xsS2/WMT2iXymYA6aGC3lEWewTdx96Jr0844a8HHWXDchKPZTJh/chvv+f/HXKeKgN37edY4vxhyD5d4SZLezqHL83qpN3hbs/FMb9EUUJPhTm0mFgcvdBM/sGMprdbooyqq075SrKfgZwjKnzZpURcSW0r7yA6m7VXXu8ma2DHBSroUyiP7l74d5EFgRyMtlZOYDOuYh3Td0776bbqRN5/xpPmtcFg3AVnfcBn8sZxHrCJKOVBJNdUZvhTSoEkzj2R0gALfVihXSXNYJRZVWUn3xV0VhTF4NBZNg6PzBgDGUvwzFI4KuLTojCVEQUmsqEqUejB9AUZv0REgI+RELoAHCZmf0LCeb3o8PizpqxTyEP+YlkXeJKYWYbI+97nZezzbMDWYVHIWH4uobzu8tDGl0Z3P0CQhHlFvet67q9GlQSfpsc1YYqTcnJ8VvEEL+VKO8/Q8XDLyWLCrgf8fatwD9MaVnPoPs7EikzVXVaQIbDnZEgsUmgq0nu9FfpVECnIijhluW5P4uE4PmqCOjx2V3q7ntVjUfK23Rm9g4ycJfSTFCKzSymaAzR7Kpt8iWUjvkXM/uCu3fVN+vT/J5DNUJurOP55PpNCu5Wff4YM7sVHdTXUCMQFvBnmn8fI4sKecjMvgg8Fq7xv4UfI5qbrtPfoz3zEmQgrDoXLiVLb1uOwKt0PutD0fo9y8xuonsfioaENDVrN2T8WxEp5SPMbMbUURAEs+PIIpwGkPBU1NwixUmoTfhGZGllZfg28uIvAixmZscAexREWt2E7ld0Fl1HcRHUryKh7FVkEBtA0UHPhd9vuvuKZvZZpBiBamL9yJTOtAMq7rse6vb0OVdR3wuBbwYD3pnIiDAj6ggHGY9HQ9m1wOLBoPQpZNBOw/fz4/+KiqbH8dshHkmjZ1NMIBjngpd5XWQYuNjMlgmK5mXAJma2oauD4zJIzomNTiINk7n7/KbOkbuSpf59Cz2bWYF33X1OM1sCGbImR88kRudtj5wfK5XQC0rfPMdqvNOB9u3NbC7UYCXfATHFOBThtUPJ+2+QRKu5+6tm9lMkZ9xkZjt5d1ol6FntiNbGhe7+S1ME9DOeS7s2ecMnKtz9hvpR/UNQvl9291jH7VgUjXc+WTpJFxK55RTE85t4Ujco9x0xFTaNvO+Qk111Zn6JOkC+6u6FnXkL6G0zN5ByewZaI7UIxrvRaK/rJx3DHtsGba7bVm6pcxqZ2erIUDUaPfOn0H74a3f/cRizPjovn0Ey10qoA+dX0DN7AJ1/LyAnwUHAFWEPfCJco9dUycoUzBw+RAagfN22iPvojLQtxXD5IsqHwQAUHVZl8uGbqM7xju5+fIPv6+L7trzZD75397fN7JuoLujDZnZd+PtSlLJ2ASoWPit6xr9Hz6DLYRKutSqSVaIDokmE4ncJkaJm9m0UdXQPil6bBjmqRqOUxLdQJNL7xZfqoulj1B31Vw2G3wFMcPeOkgqmOosRa6JI2RVQ7eMB1Dn7W4HmQWCOYIAbDDQ0acY0XIcvMMloFQWTHdCmViqYmFpIHkTmkfuJmT1TMfZQVL9lwLMOFrMgAfdd4OrAbJHht0aL6D7kee5aCKZuHb9GOaFHlx3wydweyr8WhKYyYWq65LOfaB/jLu8MC9wz0L8yUjS2dvelasYugw6KHczsFdQmvbBNcbBkn4I20JPCa5OhFpsLohSDKdGm+gqymB9N/bOLz+PC5HnU0bwRei5LFd7g7PpzeahdlNy3e939tILrro82p9rr9mBQeR4pgLE2ShW/zULWzanSe+Tub5jZ55GwvygyBpzmqiuxCjJGHkzmwXoCCSAXmNmeXlA4OvDyGii66ii04T5Hd+70WcjAM87kFfqbu2+Vu9Z+qJYBKGT1NDJjReXcSp5dFU+MITy7mvG7oWiJoTVSQfPiaC++J/yfT9V4MShBjwH3m1InmobyT0Nn1MYAMIe7jy6Y36nIYDaaGt7sJ9z9ATNbHimqayAn2qeaGJe8M/9+bkp4yOQ5+gryrv3Gy/Pv/xNYEO1vTdbpeMRDt6K1P2BmMwRlnfD5ESii9nAUBfmTcE+hmzf3QsXw56J4f9s+0HEPmcByFBlPxjV+l5mt4UnNNnffxcyuRetkS2DVYMh5kHJMi4xLA8BoM3sAOCudX/LduyKD1U9Q9NdpwNKmwvHp+F2RoWg1JASujQwaRWsmvvYRilbaCDmFNg7/Q6cCcQoySt2B0glORcrJg+G9DciMpUehmmoDwEvunq//F+/lGcjTGSMFHyWrf1U0/lIUkh/H3+Tu55tZldFqKJrS3ceaHEMPorNzW+R4GkQRWG8jAfsNz6LH8jQcg+7zJeG198N92IesYHBMvZkcpf/dhRTNxaivFfU3dF+aeqeXRWulqDB+nPcTtG/YcS26f0sCD5jZ/cgDnSobqyHHw3mUG8SGDWvglGp4nbap2CsjuWt8+PkYPdsn3H00io4ZioxyFdvdFBmLS2uS5uTZgSjPVuyHg8BGZraCu99Fwdnu7j81RQCdbWZHIkPlgKnG0v3uflZKr5n9Dsk0nyC5aiCM3zo/NsE5iPePrrpp4dpLoP1wJDB3P+jokeZaFFz3XWSo6KK3CRK55R7kkN8POcYbOY3MbCG0z22N5MS3UUTlWahsx3g6I7N+jPbeFYJsOhXiweOQrrC2u48LYx81s+vRXrsPWSfjXlMlGyOs3+WbjE2eyZTIWXQaJc+kF75I5d8EVfLv54Dfmdlfi871hIbBMMeRyHlbSEOO5sno/1qNeAXt45shnvopWfRmarD5J5IrjvaS1FGXs25TU3fgZWnQsTbou5uYGnX8FO0dKY8NIN67ANjLlXH1vwJ3v5NQ1iHoGhsCR6Azb01E6+nIAPcwMgbf7qE7YcAZNOsq3hr/9UYrGCp4OQYJoE0Ek0uQNbZu7JWE6AqT1/EmspzTB4LF9l3EBP9E4a7nIU/VgCn1JV43bTt7PzBlD8IHyLp/T8l7PzC1vL47/EC2IOMCc3e/1lQU+EVkqd67aixi8N2CEPETYBsz+wPFlublUQ2ODYDZzOxApNxPT3HNk0HkKV+e+ucxAHzRVNy9cn4kXRfC4bctKrI6iCLVzvEsV/95M3sxd99OITOepPftFGB7b9C9pQeDypcJQnsNv41ASlksUj0DNS2y3f095HHOv/4KsLGpSOUCwGvu/oSZrYB4+TIzex2lN6bPJCothwM/dYXeQnfu9Mno3s+GjLlFudMfk+1ldxAi0pDCUYeiZ1fKE6bmBC/W8RDiyevcPS2oXEazI+F6rZKxuPsLQZmcCx28+QNhBmR0zgsg86HD8CMyJTLm7Ret6Z834c08zOzTga4vUWxc/icSIC/0gm6FwTC6NjJ2PomM3E3WyFC4cbhHUMxD45AitAUyHBfm3/e4p6aISvHrdHrWYy2IhcjqWC0b6DgRPbuic2GUuz8SjHqXIKHx9WCojutpkXDNEchLt1LFnvxPFDn5S+SE+U2Y99QosnVvVEB3bLiXE9C+l2JaFGF0g5l90ZPaBB46N5nZiSgq6S5TRNQZqUPBFDkxGglwcyGjzTeQMPfb3PwWDXNbCNgxGjDMbGUUtXaVqVjsWGSkesbdfxf22tI1lcNYxCdHmtKMliHrEDwuGfc8MvJ9EbjWQ30dM9uJ0HkRGe0HkTK+DHr2W5q6vA6QOIcCPkT3eWeyZi8HV4z/KDc+rae1jpnlxy9IriC+K2VmD5TaeAKKMhpEaRHLIEfB6mYWnSN5wfyNQMM5KMJx+fD3V8mMxePCNd9w92fCvdkNCblViusLSDFp650+DHUp+pVndY/6hYUD7RvTmQbzLoomOdZr6k+F/XVxJNfMUTU2waPufnj4u8PY3QSmTlKDwPOeebnXKxg6JVrX4+k+R+YM3/kJ4oUR4SdGZX5AVmwZAHe/zRQdcyFStl+hXAY4mZBmXiO3gPatdczsbsrllnfQ+TsdWf2yTZDh46wcvZ9He/ZTYf4xfWyjgrFxboPBMHZXmNuvKN7fvorOs8nRvrsAimAYLh2taW6I/HXnC/8X0dsI4UzeFEW23IKiQpuc67ehSKlPUJmJH6Jz/eNkTP5jSwJDa9/dPwo6x4WoK2y6j+Pu75rZmSRGC+8xVXIiIj6TWL94ScqfSS98EeXfGGUF1fLv/1BxrqNn9hm0NqcKtKyN5MEiGlKaRwUa+rZW83D3S5AcFWXWWZFh7X3gaW9WZgYzu5PEQWJmTXlmEOngy4afWdB5/ixwi7u/2vA6/ynENeNBpj4XnQ1fR3Uwlw4/65HozO6+/cQiaJLRKsDdLzalqTQSTEyFByvHopSE9cPrR6Kw/i2QkP5nVPjsAFPR0wXd/SZTccpjkQC/FBlTT01W7HtmOgWPMoW1CDNUvHcUUgJWIBP2f2tme5F5YpcysweRwLJCk7GulAncfQ8zuxqF8O9Jp6dsAAmeh6NIgNmRUWBm4Aqk8DpSgD9CQtYsSPBZBxXHfAltQGXP4+9taTbl6t6EnsU4tLmNIigV7v7LknsxYGbPFNy3ymLDObQ1qMQQX6jmN8g6T4GE4bQQY2uEzfbV5P+7Ai9vg9ZIfoM+FgmqqwBHBCE0RZzfLcjoeL27H2TFudPjyNJf3gjzc2/WEa8tHzcaT+Y5KcMQzYRUzTp63X0uU1rOd4DPh8gBAML37+Duad0sTEWnV0h+1gQWLuHNnmDK7d8rzOcVFOnkdK7TNVH6zBFm9n137/LAu9J7n7HQRtpUvPE6r+5AlObfl/JQMModgNJWLq24XpFCF9Fkn50v+Tvf1Q4y7/wAUsDTWkpGwbkAPOfuT5lq7xyA9sJl0Br+CKV63YicJEY9b56FhMIDgZ+Z2WtIGByBzrhfJPQOhKiGDphSLv6BDHOb5t8PRpHlkJd7D5Sy+SEydkyDhNgBZATawN2vAY4ypT5/PTe/u5FD5zOujmPxO54zszVQCtoRwM7ufmny/vtUP+uIQdTV8RpTvcgVgd8m14qC2xvAuOApzxuBrg6K1n7IyP6xu18HXGdmW6E1kBZWTaPpJoTxJwA0GD8+HZ8bs1r4iRhAz3pcbizufnbgjQNR5MiAu8fo5m1R1N0ZufuUYgA5MuL9XxF1tz0tvB+NVmPD991A1nW2FO6epgk19k6j57MnkrnatmYvwyfAs67okP1RraYpkVzykbu/GQy+U5hS0yMmB6bKvfYl5HiciuoC8ClKI8eqYEqH+TVZMfwPzOwcYH9370pLCs/7VORU7DhHzOwOqh0waXfNIQQZYF3EH3dRLAMcj/g/RrrUycnXeWggYGZVcssJ4TOjkOE/Xa95es+Nc4sylLtvWjI2zu0lyxy8ZfvbCGRA2yzsb3kMh47WNDfEuS2fc6086+63m8pH7Eqn3FmFLyI+OQc40esbqYDudz799p+533k81YKmIdhESsEswbnonD3Tu2v8Dpcvojy7HjIuDVIh/zY416Nz7jnguwV8X0TDuWGtRnrn6+P8SlF0jrfA5ahW1lNI5m0MV0rd3yiuwfp/DeORgzxmRsXz98OwJpusy75iktEqQZVg0mZsULqmIHiSguDyZWDeIEj/y8wORgLCAejBr4/C/D8xs2lRJE9pPYAUFQrr1GSKccSldAtTIGbrvisAACAASURBVF74IHrKw+cnIGHwabShDSCh/JfIQPEAUgjXqhobhI049lDgWjP7FJkXOgox9wfFleABmQz4grvHNI0i3AKcZGbLoO5I5yHhqOzZNZpfQvP0KLrhB8Dv3X2cqV7OwcAvzGykux9UcN1BFD2Qv28DqCbKp8O9qEJjgwo6NKYM31/Hb9CZErQ+1Y0FWiMxOJxCd+eQOOYPZLnT8V505U4Dq3p17nS++xaoXXeVgTbiQ2SUvCn8/xbN+HjfMIcyHpoemN9U1+GWgmed0nwbuYKmFTgUeWxfyr1eGM7uau/cdE0PAHub2cI0y48Hpdzug5TEQ7wiFcxUG+hAQu0+7049yuNy1D7+ynD9q707giLNvy/loWgIQ0LNYAVvFKZFumoBFe6zuTluWzOnydC6jk0kjkfC31vuXnouhM+uj4y3VbX+nOb7913ICP9I+P9yd38gudZLyHDR/SXqCLMbFTXjgtdyi2As3Jju/f5G4DJPPOBFhg1TutAuqcEqGf+8qe7QYvn3ahD54UMUNf1KuF6+ix1orQ4An/PuVIoUx6G04X+RCM/ufjZwdtmHehh/DcWK9Ar518xsWq+ujXEMMgj+iyxyBlQuoUvR9ixKMnaWe9uV+rBrwbXjfWtieClVft39RDM7iQbeaVOzkL4ZrVwFpOfPvfYxofW7KQr7Rrq7HA8g4+HudOMor+keaCo4/anwd2xQMmfu/4hxkS/DWtkeOf+eRvvMm6jG3XbAV8xsTS8vjN1LWtRHdHbX7KAN1fvZMP/GcOTkcIlauSXIC3mZoYrePKrGvovu16IU72/rAOeXGKz6ScdwxrZB/rpt5ZZdad5Remlk/N8C1ax7HDlbzvHy1P6n6G4mEeX/8QXrBvTs3sq9Nw5FHMdmGlMgR9XL5NLW0nWaoOk6XQz4R5F+mYcrqyNvsIJh8kWUD03F67+L9q0m8m/Zuf4FVMpgC89FtvVA77Dnl8OAme3q7l0ZIz3gMBTlOwWwSslcGyHowtsgB+VrqGbufX2gsS1mKuDZaYA/uvu54f93kaMqr3/8xzDJaFWCAsFkBbTB5NtgdowN2JXOFs6fAV73zjzVv5MVHvwDcLKp68r0qG5OXdelFGWCxkXo4ExRJUwVtYt93RWFdgeKYBqD0hOXQQfLHL2MDUa/6yrmtDpwZI3Bagjufn/w5mzr7nvR8Nk1oHl/4Gx3Pzb5rieBrczsWeAAM7s/GPvyNBVd92UUiTJHA6NKY4MKmdA/SD2/DQJrmdmeKHJkDBJma4083lk7pgq1BgdPcqdhSMlumzsNMk4ckXvtOOobFZShDc/3Mr6D5sCXtR1sgncvCkhXWGd4/Lyo1XydIWiggt6XkaC2L83a7UJQSN19TN1Ad/8HMMbMrkEpalW0To3W7UrI63okcKap4HKKR8LP6eH/tyjhofD38eGnrXI2WZPPuPsZZe8FI088FwZRXY7X3f2oZFjrcyEIwDE1Ny/Q1/KmJ11gcnN5h85Im/z7F5S9lxv3OMPrmjYBGRoXdfdHC65fWxQ2hzeQAvBecJLUdR/6NzC714Tuu/t5dKbq/a+jxmAF8t7HAvgxBQVXqmVpJy93f5fqqESQIXSF9LoleBsZWrrShpPva+qdvpFhRg23xDzIYHUszT3nXbVGCzCGzvICESOQcp7iGWABM9ssfGbq8Ll93P2PcZCpSPlVwN9NZRTSSOA5wrW/T/c5sjiSVzo6Kbv7muHPcWRdJGthZjORpbnvm7zVRk4eRQM5OURjfNndU1mgDb21Y8v2t7DnVp0ZfaWjx7Ft0HHdpnJLGPuqmQ0CkzV0Jj6N0tcPRrLuGCSTHGRmt6MIrDz+hLpc75MYEeLeMj9y2BetJ+hcU8+gPWs+FIUVu+q9Tnfa2nDW6VTAh2a2lSttrRdMDL5oJM8W8X34zKMVRpy2vNnv+X0N1eT6EpIpN6g714vg7hNMNSSvQsa+Sl3DlBr/C5Rm/gDwQ3e/w8y+jtJlY2r2ZMB+Zna4u5fVqBwuyhxERXL/AEmDnOC0KrId/McwyWjVDPMgYWgMcJGpa8/CwEOpEG1mOyIBeCGkPD2Oaj28Dowysyk8K0A+GxKecfdzTXnfscXlheRSUHIKKyjMfG6UolGmsM4EXS2gqzq65YWp68k8FUObcljk19JZM6jN2C6YQr0fA8a4UocmI9yfFngJ5Sin6Hh2ufdqaTZ1gLyTAriKfn4WONXMlnb358Nb/0CCXtd1g6Fh4/BSLy2Kiw6Uj1CKzmJIUa/kt4ApyQw9g1QbEFM0rafxRZTiuiRKOz2T7tosAJjZamR1UNxb5E6HD/wVpRSkuIKs41cbrEA7Pu6J70torsPbdEdOpu8VdbbK4xVK6A28eTnt7tveNKsdluISFAlQhTIhoEn3rTIeuhMJjh9QXiB4NAVRLGFvbWoYHFLoTA0MHgpGgBuRQ2MOJBy0PRceQG2D73P3j00NJo4PNMeUygeBb7v73xjmnvx/CDMjI+dDqHDusBDudZPU4Th+PEnq8/9L8OrU235cu6x+ZjpuLBXG0SKUeafdPe+8uJkKY1iI0psbRfIN5t6LxtyvozSvotTGWFdlerLUmEF3P7LBHBZFe8Er7v5I7u2bgW+GvweQweZ/0H67Zfj/h2h/ez94yE9DStRXUV3AU8zstmgEcvd/mLpTP4hk1DS1I6bdP0z3OTIOyRgxYmkZVJcrptbMQCJnhj1vBs91MTTVpvolisaI+Ait66Zy8o7IQAja084xFac+Iu8UC1gRFfPfO3mtg94cDkF1qgrn1hSmeoUzA58xs6lc9ZVOQg0z+k1HX2jOoyW9TdGTM9Hdo7Frc1SYPV5jAzN7FMl7RyNH0EiykgtjUd2++ciM53E9nYwMYuejrvBD6wkZzD6Fuhqfg6IUv0zWNT6mog1nncbrnm1mFyN+2ajI4GNqxHQR2u9SObrffNGTzGBmM6JAg9lRc5Tl3f3eHnhoIKG3bnyj+ZkaWMT5fC4Ym/ZGesl7ybiiaOE6vIZkk1KeNrMvoOj3F5BhdQlUD/RbSJf5Q7jGc6g+6WHAj83sgeAI6yfuI+PXFD9B9oIiPFHyOkEGvQBlIrWKvvKCyPkm+K83WiWCSRWiYPI1UweMpcPrg2Z2jLvvZmZ/RIaDm1HByUXRgTmAFsbLKB0ketV3oTO0+X5UfHwKVIhuE1Oo+w9crYHzCusodKDfTrnC2pVKVRUJUDA2jdJ6C9WLKAwrrxobDvA6zIvu1QJhvAPfM7MTvKRNZsGz+z4K9U1fj89uw3BwQRAqG87vZbQRl2Fr9OwuNrPVgiX612TtzYuu22+Dys3AzcGr+Iira0sdv12GIgjGI2GxbwhrZF8663bcbmaLBV7OYz6keD9Ow9zpEMF1iLvfaUozmNo7C3xf6D0UFM+hkueh3RppQHPZ2BHASHf/To/zKEMRva3um6n+zj9qB3ZibgpaOpuiIqM3/3p6y5ffjBIeCka5n1XNz1QguazDWFPDYIo7kaf3TOQ93gLVnvppw3X6LZQS9RlkAD4B+JYp/fYWtL8dHK69GNoDbzC1GG/MmxMDwbsYm1c8BlyUj/wxdacBRV4siVLO8pgG7eH7mFlMVxx09436SOtIYFnPdeQN63Ql4O5UmTAVmd7c3ftWtLeIBjP7IfCp4Xpdw7W3AOZ0958Pj9KO645A0XpdaZOmqMiX8sagFtfdAkUW9+yd9u4aMHnsgRyAB9JtmPw14t0YjVEWWTaIUpnS/0uNVma2JjI2L0So62lmTwE7uepT4u5PozUdP/MHJFv+xN3PC/9f6e6PhfcPRWv7G2itH4v2gu+RlQTA3d3Uofli4C/ufnT4/LbAqe7+9QJ6O2pambptL5kMWYGQlmNmiyOF/CUzu4nQPMhU2+pypOyfiGoMTY6i1DZF93gsFXKyKTpiRbQPXxfuz7Jo/9vUlHJeVl8mTRcdohcZHtYNSjfobBpMxufnFtf7dIGWEWb2C2Q0e91UOuJcZIQbgXh3HTP7DspkGFKSe6VjGDRD1sypCUrpLbtuidySyji9yr4x8vdElP6/AFpz/x975x0mWVG9/88sOSqSk0Q9gIAkAUkioATJkmFRsiSRpCArS5QFSQKSJQtKlKQgSVZyTgKHBVkQRYJITgs7vz/equnbt+umnp794s99n2eememurq57b4UT37MNSqX+GMkMV3qCG7RgPR3r7juH//enfT2djmTtzUJUzTUo6i+up4/CtaX6rbVOc/2uj/S76Uk766dDFCHv005k39N5UaHH7QBM5+4nZtpEw/9Boe9hKKrtOyYH2tUUrL0whnkzY47j7vVa3RMZ3oeh+7gHsKR3pkhvgAxv0Ix7uOp8OxTJP8u6ClpF+puLgBu9nbTcTY7Ke5CDs6dGK3d/GaX+51/v1oHpSF7uZk3XLiiSxf+80YqWYALlE7UfefZim/FoQR9uIpz+BrCGu98WP2BmuyMv+Qg0cU83Ec3Ohg795UK776OD9y6klEQOgt2Au81szbzCWiZk9AqmdLvT3P0JV/nPE7ts+wD10nH6aUWC9YWfW00VBEcnjFfZZxcFy346Q7WTQmXN6/sjSgU8MuP9G4CL62ZDdFD92VRFYtvM+6l+J4RBpXC+9XAMA8gYHDZEUVNlcznJQ+HuX878W5U7vTbafO9BxtuXTBXEakdQFFxH7TnfRfsmY862nTm2RfejieD5D8+kWzS9vhr4Lao6eqsXc3dgilhcFSmHeyDDTfb9ldAhHo3Xq6NU0EMbjudnmb8b598P1jAYFMJsdEn2TJkKeXSfybxWtU5HIqP5RkjgXxR5hh9Ce96i3s7pc2Z4b6SZvUnFs7ZWauEYz1TOMbO1USRojGS5CpG0d+yBiT6nCGON6ZkRJ5vZHi7Opoh10X4cSfuzynBElFPmoRVJ2w33ThzfPO6eTyGbB3FxTGKKgHk+3LOpw+tz0x79vAByLvWy0tTAGDKvLYiE8170fTZ6lj0zWiGl/El032YPQjEmXs6/03nfOmBm03tn2vnGKA3nRYbWO/1NFBWUiqQ7HCkO/WjtpBx+86IIyl3JcIAVKe+mqOIb0B7xU5RCNG/4nuvNbB0XgX8eVfN9NURjMN7MHkdn8a9RJHYbsba7X21mZwPHm9l0SNmfL4x7WToxLZlS8u5+TvZNU+RCrMA2KxlHYXjtRSST/RNY3kORm8znL0ZOtCMo3w8PQfN3qWwfpmIMl6GU+ZUT4+93970LxjsZWhtZMu4XYvvEta2H1ucc4fcnSA7bLBjp/4xknu2AHyODxleQYr1i9t4NYhzdjDmLWuTTNZ5zqt+k3JKRcXoidwaDw0h0zq2CZO4tw/efU/bZgOR6MhH3fwUFBdzngWPX3T81VaON66koFa32Os31uxXKMklGn7gKDC2EHHADhtlez4sK+XAEMsgOwORUOQIZlk9Ee9q9KFX6x8gpsIKLGiI1hhmQoSmO+YUer1WQ/Dc+/EwZxnejme3nmcItKADhr4irrZcpcEsDR0eDVcAvkME1ZUAab2aXk9u3P6MYjnTkB8nJ9EOFiUarlmAyDi24lMAwLxJM/oGiavYEcJVxfh8RuR6dNVgF3Bx+f9fdFzCzT9Dm9BKwt7dIi/dCD33ljFfyejM7A02Ea0zRR9PQUljLhIyINoU1tK/yhGSxK1rgT5iqkD0KrO/pSh5lbUcj7oHXUVpQSkCcFYXV/goZuUCC6mboPn5gKoP+L6TgTIqex5xIQPoofP7cXL/zkhAqG1zf4UiAPomCdD53f9wUdn8lrYpg/QA17ltt1DQ49IUxnV0y35p+bzQ4rO8J0sicwSFe+00Z5bRjLufnZR6ey502s6dQ5M39tOZHVkCYhN7wODSZ86Xtm4y5QdtfonDrKuGoj5YROJun3vT6qnAI8jhfb2Z3ogPsSdrX6RfC945Da/BFFEEBDKQGX4eEkr3RvL4b8cU94O5dHYb5OVQXwQnRrWHwYGChYDCKxvplzex2FEkQjTh11+m6qBJWFK4eNbO90f3aL69su6oMno2E+JkpedZmdhRKXZgE+NDMRrj7CaYS7vui/fp1pDiujCJfj6GzKuadaE+Pac+bIKPj9WjvPhsJbiNRqsbU7n5maLsactgsH+7Vwq6UDsIYJ0WKwm9Q+sfozHt5PhtHaVxfQ2tlcTIGRHePnz3LzO5Fho6VEl7G7dC5sk34v4nXNYlgxFndE9yHn1WYCswslD83TKkq88XoAVr3Z3czm9Hdd829nvpMFheY2W3ezu0WUzW+MpTeaW8v155/b6SZnYD2z4OQMrtPzgkQZejXsobQYPRNOR1+hRxc387Ieg8h2olraEVg5VE1Bxekxal1OjJY3YoMeinMjfbmI2k3YuZ5TaPzsIxAexzB0Orut5nZ28DBHnikwtx/B9grb7AKeAat/Y3cfbeS/XA54Ph8H+E710H3tY4TZmC8aL+4wosr5rVdGyqucg7a61Z3canOjPa6+5FMuoy7f2BKZXwI7cWPIYfKBqm+m4yjmzEXtGuK1L3Iyy13MTRyWSHCvj7axBV1t5nN4eUFMyC9nlZHa/0EZNwY6MOU5rY+MJMpHa0oba3JOo14CDgo4UhpQ8H7PZ0XJl7ZIplhNjJRZQH7IUfLasEA9yPgX+5+RjBG343O2fVTYzBx65VVJu3Z9Zkqqv7I3Tc2sz2Bc81saQ88oK7I958jPfIoz0VdDwKTUzwvxpe83rVjrluY2XAkgxch7tMvArgqLgMYXfKDNcX/vNEqJ5j8CvGtFAkmMyFC6ezmEfP2H6ATbyCDyQrhu84jx8cTsBA65Nsmqbu/YkoDeRBZuN+jpbBGYSJFnl6ksEKJJ8TM/oAOn/tIk4rOQisMuHZbd1/VFBJ/JKo0NgIpYgPXGxTXUcBtLk6r+PpPkeK2Okp/mQdFLHyCFON7kFfkG+H9T4qESiQQ3g/cZ2YflY05wlWdan5gajPryz+j3L34YRjfiejwLuy3S1QZHN6gFVZfNt+aYmvgsQKDVd7g8AskoLUZHPJz2cxWjd6mRJ9/ArbLGbZ+hhTbLZDhsx84yuSRfTT8Hw+331CSh537rtrzuIv2TcZct+2P0TqJ6ENebEeh8/nXNzOzcTXHW/u+Rbi4OtZAZJS70FKAUsSk7yIi8qM8E9WDlKzpgLXd/U9mdiIq8TwORbI0NloVzKG619e1YdDdFzVFLyyHnue3aUXkvBLarwX8wcy+5O5jKtbpnKiyWxaR12ls9sXM3JyaFkdNFtn9e0vEY3B1+PkqqhC0ELA9ioY7hfZUyYWQMhzPH8LfOyHDVbyG+N53gHWCMWK0mX0LGbBOMbMn3f0OV/n6VczsOBSx8LSZ7ZUx0n0OPbc+ZNyKyD6b+BziOP5MK60rthsPTBqezUoocmxuZGTNh6mvQLvzqh95ZrNRZl9A1XayVX6epzOKsB85bOYK3zmJmf0NKbzPw0B0XLzWvsz/ACsC05jSVWJ/cyIHVv5evJX57stojwyalsC9ZGZZPreXkGPmjFx/2yDS4YfDmG8FtnXxNs5PiK7Kff9ytEcZZp9R/jOEa58CRTvdQTu+giJkhsQ7beLi+IG7/7ysXdinfhwMZqcDT5kqUJ2Xa3qSmW1AudNhPsR1uUtKjghjf9DEj/mImS2MDMZPoIpkWRliPRRlFvE5WhUwLzSzudGaLiK9jufIRiilelY0P35L5zlyEe2FhvL4lHZd4q9ozkeel3HoXhSl7r2BDGxVcvIkReMITqI90Tz+HWl5PDXeq9G8rNM2YjUUdfpw+O7XTOlltwGneItb62pE1/CGiXdrtx6No5sx10E3/TaRcWrDzLYF7vDiKpcpfBXNm+fDXnAmcLcH3r7Eeno1yNHrI0faccAIdz/ezI6lnQvvbmR82BpFzWVT0dZFz/YNdD5unflc4TrN4HWK1+mQzouG8uzb2XGaotJmRQUfoiNrYAzu/k5woGWj5fNjmJDzfjkCP7G7n2xmF3hnNfJfIQfFCFSdtDGCjHE0cJKL8/o+YHszO9VbASLRabsZiijOYyO6TKMdJN6gZYydDtkLLs28vxmdFRr7kXxxAHJ2Din+541W0EgweY9OL1gs4TV37vV4mN1Li5S7CB+iqITU2F4JXsTbkfAeORrWRErHwxQrrE0jVG5FB9D2tPKF9wlGmyfC//1dtMVV3v7rZrYLqqKwg5kN9zTHUfb6xyFh/6qydma2KOXPrvGYM2N4B3kKi5DvdzwwrSmtMd/vkBlUgpW7zEoe0dQ4MTudEWwReYPDoWgTfoecwSE3l0chwTmFNWhXymKlssthwGv/ETrEPkAhqn0oimsMWhNfN7Nh7v6XimuLz+4H6H6Op3xO1J5DXYz5YWTUvaeoLTJgxLb3uvtfzOw/KEy6Lc0wvP4WUgDrjHd4xb3qgIlnZAd33x5VeZwJGY9np2VcfhOt3329FWETP78mMkhfkol4ifPzBurN5xRSc6ju9WUNg4si48sslOyzue95B0UY3Wwq2X4Acoash9bGPEjYczN7F3kav1swlueRApitkBerdi1NO6F8nJtroT29bC7vjSJWBtLLzexl5BU93d1PNbMstwRIIF8DRZ1mCa/fCtfUj4w5ryIj3mgyRSyCYWFnlFJ2cVDOYzrEY2G8FwOXBS/tHmjubILW0YHIINWHUkDuCGOKeI4WGfZGaM4thYwF8Vpi9NRlmbYDMHGaLU/73tSHhOVCQu+Al5FiswRyMk0RxpFX2ualnZ/y2+jeTRa+61u59v20k9nOSqJYQMBGof0d6FnE5x3b30M74erbyMi5IXK0RJ6hfMGHVUO7JEw8IyvRXuilToTaJqHffHRUUcEJgPFm9gGdZ/WkwGSm6HeAce7+uVzbfmR8nRoZ60qNVhEhImulYJw43RTZk00lvgRdb5nyPmv4XaR4PRn6mAvx3CxLqzLZc2TukXdGn/aTkefd/edBJtqx4Hpi0Z3bgR+Z0oSvJn2OPEWn4TyL8bTrEqehKIZvuftNrqIRf0bGgZTB8TVT1H9VkYWn0Nw8PfWmK2p1JTSnzky1yY/X3UeVtGtrm8HMdBrPonNkwCCR6/sVOtdPV+PocsyV6KbfhjLOWBR1/HwNuexcFPHaZrQyRbU5yl5py2xx97+Z0m83RhHWt6EI4vvDd8+CzsZ+pMu9h57lB8jYdXzOSDYs0/c5ZnYfsLm7723tqWgr0uK7+wSdhzESpXSdZr4n6SCbAPOiiU50NzonoszzDnreA/t8Ygz5s69tDBNy3rv7j8xsksz/Kc7n902cfR36fANMjRy4v0d72uHoPj9p4qleNPwMR0W8zgAOc/d/mNl8tCLPU4TpXcPMNq7Z9LLwe040ry/LvLc54vjMR0xfS4vre0gx0WiVQQ3B5F5UUvU2RDb5FRRK+hJa6Odno1HMbHYkNKTIZbO4H02OkwrGdY8pd/gk4Dl3P9JapOJlCis08IS4+7GZz8+JPATPoAUWq7tdGLzLDyMhan9EgljV9mHgQVfY6FVI2XjAzPb39nLEXaHGs+vm+uKYn6/47qb9zm5m81X1S3ODSi10YZwYhoxw5wTjBFBocIhzOWlwyM5lM3vLa5ICW3vIdzSy3uuqEjcbCuXeBx2kS6Iw/OHI+1aI+OwscMShA7hqTlzhSsOqetZjUOj0g6F92ZhXimN2969WtK19faGPn4Zr7Nmcz2BBxBe3fbifr4drboOZ/RMZsvL4Odo/Brio4vw0kWl2GBZSyBnP6rSfFkUBXZp/L6PQEfbZNdFaLNtn4/9nIiPzvbQI6vtd3HcxXfxnwcA7AzI8zVMy1HOAX5jZP5BgsDjikLgRKZt/dPc7wriPDWtyPRTlsCvFz/qrKC0ruw9diYx1fw79xWpL8dpuRN7HdxPvxXv3lpm9gdZonqcId//ExPv1EPBbM1s746XFVZH1GhTd8ShKE3o0vD3GAx+emb0HvOQ5frygfPcTvIXu/qiZfRjemxoZEE9x99dD2zx2Bx5x93wE895enXKCmUXj3XbIaFTJOenu84bPxkIapek8puikKLvNiQTj2ZAS1ke47+6+auYzse8OYvLMmFcLYy5N3S7ADmh93FzZsvW9kyLj5nneqrwb8RiwoimVNOWdHoWudV9U0eqxMIaZ0Xy5gVbqxRTIqPQukscWo5WWXadITBbXoej6i8P3xEj2uz1EiJco70egs/TCYMS5N6e8x/0xKlNfQs/0FHTOjkCReKmCJm/QWTl5VmpWYHaRiKeq79XBBWS4btz9omA8uMaUTnwKWg83mVKSD/MQjWRmSyKl7huhTRnOA44xs1HuXmRE2wndxxtNXEH5qICO8Ta5toCnUfT/rzKvxXW+CsGIk8OKdPKPDnYcvWjbBB39ZuUydx9XQ25ZCqWaV8ktfaH//Lk+DDlqk0ZtVwTjFcAVZvYlZGxfARkhvoT2hLEoYmhWZFz6rrvnI/M+odPImF1P2bS1p2lxzG6JHDuvFKzT94ENwp4bsRjwfgOjAsDbYa8d1LxoqLu8CqxrZse7+z7BCXUBsJMpaqmNNiA4Mn5Ae0GdpnOzp/M+P8aCNkWVpZsga8j7i5mth2TdzZHutqa7jzZFb58H7GhmsahIHzAqJZsOEql9qQp9uc/1IVk9z+/4Y0+n/vccE41WCbj7L8wsJZj8DoW5X402v2FIyVsFKWp/NfEOvYA2yF3R5npItn/rTF05HqWLrOvu1xWM6ZQgZB9uZluRqAxY8LkmnpBHkDIRIzgArssdQGejDX1JlKv/sYuvq1ZbYAEXkeB6ZrYHcKyZrUV76kfXKHl2mNkkcdMKVu3aYy77zqHqt0uDSofBITHfmuJlNJ83IBgnAjoMDoS5jCoBpiIZpkeesLHAESaP1aeoCs9ceeXFzKJXemET18XNyBjQRysFKhruPBjPzqt7Ydlnl0HdeVz1rEei5/ShqWoMRWM28WT8E6WuHlDWtsn10X549mxuuTd/oQAAIABJREFUdoFbgS1NBQ0+ATAVqlgS+KWn0wDmpL16EeFz0yMvVhazoTlycMkcAt3LdZAycwntoc+9wKcoVeBUdB/7ge1MHr4BIxZAcHAMKPkF6/REJOjvg4zAfSjSYA/kAftzUIDHojW6EorYOACdP0XPejWk/K9G61nPEX4XGQpnpJPPKoVbkZMkH6lFuO6XTfwjN6CzJ+9cuMfMlkDREqNR5EYv+B0iV0mZoXwvVIY8j6+bWVE0HMB/3H333GtDxUlxJvCmq2rxe+F73o3GnWhANLOlUVVWkDGqz8TZEfG2d3qvux3zASjyuwkORsrkzxLvnYoU/aR3Gs3lw5BHezSq1jYnOgPv9s4CDlvSShm9Nrw2jPZ0xjpwd1/EzL6GIkIvCv3OkGlQpLzvh+beHKSdDtsh5T6OaV80X39C+3O518zWd6XWRjyN5NAsb+fyKDppSOEJ2gB338kU4XIoksHGIKV3f+R4exEZ2aZD++QBniPoTuyHp6KshV3NbF9PpFiGe/8dZCDcAxke+nNtOsbb5NqQEe7XphS06EjYE+2tPzCzu919QHk2RZduRm6e92Acg27bBAX9vmRySGUrPPdCboloc4o1QTBsjkFUA1GO/oW7LxD+XzmM6dbEenqR9urX0L6e8qlo49z9XBRhGPtNrdMZ0DzIz928caAKTwOLDHZedKG7vIWcZUujIIqfI6PzbaYsi6fRuv4mkllmohXd3HhuDsW8D86r5dH5MjeSa6ZBASD/RvLTaC/hO2wKV5GijkJF7n6pie90W2RbeB1VwHy4V9+dQVNuu/mRfDp/5rXnSctHEwwTjVYFcPeHEoLJuyg8eXsUYv4EcK6LdHFlJEweRktRfAx5CZ7Ndd+WuuIiM9sCmMsKeJNCu0NN6Yb7IQ99JRp6Qs5CqTAfm/gBsohjGh2U7PeRgeuRMPbCtpmxtPGsBEPcX1Aaxw30SMgveHYA7wQDT/aAbTTmAgxJv4MxqOQ+05Eq1RC3orDq7NiSBofMXN6WhMEBGXvfQgbFeZERNVYmSqWfLIQO84eQ4jGWwH0BnGhm+6GUl37gq2b2mKfJXosQn927dKazdDy7MO8fNbPjqXjWZnYayqNfBT2DwjEj7/By4aes7TN0es8nBaYIxpz86/uFvanXc74pjkFG8VvM7DL0XHdB3ucRBZ9ZDZJkp3EOgZS/W5ARHsrn0NtIMRwyYlgPJNRmNhVSpG9Hz2FvpHT3A8eZ2V1oDTyK+OLeJZ3S+CmwtZmNQmmXf/VWJZ5NEY/ejkgAmwIZmEejfTyL/NycD0ULxKi2GRFn0DuoGuSvPVMp0BSZ9n3SazqPI9Bcy58h2esabWYboWjdF8ilX4f7sVWY/0fV+M4q9KFInA08kRaAFK1hiEcl5WmdilYkzIzoWUQeppmRUShvtKoNU1W8onWQx9vUE0AXoJViEDmt4v9TI8WrKuWiCpOh+/Y3ilPIO2CqmPxTYOeC/fpBtM7foMQ7Hb77hPCZUaSrT4Lm+SsoKmsLtFbOp5VqWxfvw0AK8Pqm9N/hiNz/UMqV96eQI+NoZMw5Hgb2ij2Q4e8wbxUiGIWMqDH1CPQcj0CV8tZw95h+eyOwm5kdHuTR6RDP4CmpiwjfmY9WKTtHGsPdzzSz88L4V0f731PIEPceMuLfCVxc4FDLy8nj6eSFSn3vJ8ABZnYwWqc9Pc/c/VwzWxDJ4RsjGeZn7n60KVrtN6biNWOR0WVutCf/opfj+IygrtzSVC4bMphSUUFzbxnkZM2vp7PQepqqYD0VpqIFh//SiC8x3+8otF+shubNNGhPOp/ylNY8Kqv41kQ3usvyaK+6BEUGxQihbEGTPrS+t/SCauETGuGZ/AgVdpkcZUi9gAxVr6NzfQFkJJ3azF5ChrmzvLO6bewzVfm2EVxR60O+N3gF0X8eZjZl/nPBflDETThBMNFoVYKEYPJeEKY70vhc0UMbmnKu5wded/favEGeCQW0gtSVIGjchQ7KiKspFzRqe0LM7GnEo7AcEowAzgwC9f2h/Wxm1oc23VptoxEupSy40jeWQVEDA6kLZrZ44jbVgrs/lnp23YwZmCd6rkuwExKWF0N8CiAhttG9SKCRQQW6MzgUzbcMjkHekmGm6LhSg0PwHuxBwuAQ1s9G4XvHA19392fC30UYEdpshRSUPuTR2Q8Jht8Kr41AZNKvIWPAaHc/It3lAOKc2IIWoXPZnGgyh15BPFTXZK43OWZUKCCOeY2Stsdkxh7TQ/tQekWqUt6FyOA3qHU6WLj706a0sHNQegDoerd09/fy7YOAsRIJzpnEHNod5dmfVzKEOIcqPbY5hS6mlzRS6FzpLzFa9exgaF4QRUr+BT2z4eh5vkp11OXjZvY8ihL7a3htPIrEOjGMe3nq798jUNrjaDP7O4pU+1f47O3A/WZ2MjI+f4iUv1mQ0n1rxVifMrPFkFE7WXE1tLvRdIN2QdFkHXuXK+XRkbD/dTN7ypVycSHpKJIvhN9fC/dkU1oRaj/ywDFiZnOh/bovGAR3CJ8rSp1+GxG0gozmh2b+XwYJ8U2wpIn/LWIB0qlMKbxHMXHvQP8o1SPyrmwI7O8h9dDELZikIyjBLCYOtllCH1vRIj7fvMDZNo+ZzUGr2vFaSCnYDDjZ3c8Jr09Du8F2JgB370jfy3mnD0GpuFcjw1ZRNeX7kYJCaD9V6Ov2gvZ1cQyKKn4cGSdKlXc0b78Yxj3SzF5H1zoMkXtn97uxqLBMPgX2PsQvc7mp+tUrSMneD7jdxEW3OTLMFSnCVyIutSzKzpFUwZ9KuEiwY7GHnqJKbgnf/WjqvcHC3Q8yFY9YEHjWAzefK/rxNmRQXQCtwRPRs+2VoeEzgyYyTkO5DNoLfqTeK4UpPe1UJLPFNdZH2uDzFM3WU2kqmru/aaoonl+nv0Bz4yIUibw5kiGOGQq5qwa60ePuQbruF5DO9hXkuInG6LHAne7eNIp1SBDmwa+Qw+YelLL4Z3cfW9A+8jquh6JcDzCzXQqcWa+Z2U3IKXpN2Ac+RQ6SJE914vsmC9+1ANIDbhgKA284N2Zr8JFJkc73Yua1OjyVQ4qJRqsacJXYrFWVBkW6HA+MSyjisfrOAKxZ6ko3gkYTT8g9ZIhzw/iPQ1bo1cJ3nYfSNZ5AB9BN7r51WVszi23v8gRBuqu6ytphrJEr5Rqak+FFo0OW/C8KlU+6+9/rXl9mzBvTTlxbdxyToRSmRvcihzoGlXlNlZ0GkDGyDXa+AQMGh1OR1zcqOl0ZHBKoE11X1Obf7n6Vmd2NDqJNUXrIkogUsHKDjnPezN5Ca6SPevN4a6g9h7LPusmYU22nQ6HNX0RKflW+/+PuPlDhbDDrtAB7oIOtLg/AHUjhHgesVaDogowE36Se0jGYOZRCdp/to7XHdq3QBWPXuaGvFVEEyYdoHXcYPJqs06C8bYwqr56Ueb1q/74ZCfPjkdPgWHd/1cxWQRFQZ9EupPwL8UhVCqPuPtbEvVTV7lWUXlCGu5DRbGGUWnQnMkKOTrRdBSknkXPhdwTjrrtno072QulXfbTS2sa7+78LxpAtBBLnxB2h727SCC7O/R/7HB+E4K8iWSL+jMv8PSfyEjftP4tuopqzBp5hKJIZdN/GFnzmztx3/zHz/dm0g0NQxHctuIp6nIcU4m8g7prY78t1++kBZkXrehN3v4r6Dop7kYL3ZPj/WnevZWBxVeXaEEWungFsGGSoDdEzGRX6vh+lK6W6mRadO1n00xmZdWx4fVvrjKhvgufcfaDAgKVTvCPqyi3fQvLQxuG1l5DRuapgQkSZfDmO8oqJWTxHpniCu//eVJG8H63VHwI/LHF+NhlHz8acex7P05tMhz56IJcFRE7UYSaeQ2hFSR9mndkgoH1+g/D3Fsg4fgoySi0dXkt97k6K19NRyEG7fjQseY1UtBrrtKPfLBo+k17Ni7ry73nBQHNF+MmPt2y+V405Nd7BXN8XUTbKyyjw5LyyQbkiNe8G7jYFPewCnGdmM3mukBAq2LIi0nXONLPbw7pq4281cfeNRBQOjwIHu/uzZrYsMnjNlWn+oZnt4+7JghODwNWkq9hvhRw6d+ZenwFllWWLZ+zH/zEmGq0CrEWK248IX18safsNYHd33yzx9heRJ/ZeZHC4BUXKrE9x6sr7SLhZmPLUlePorLJThsd74AnxECVwCUpH2wgt/iXCz9q0IhyatM1jbhSFsAlSEDZHi+i2htecx4BQSXvp2YiqMT+MlOcm4zgLOMfdT+jyXsSB1TGonI6UzrfRJvNXlMdfNt+6SZV6OHzPcuGzY3pkcKhjuS9qEwWHgXG4KhFlySXrlo3NbuZN53Hd9jcXjRmFVmfDq4vaDggJg0DReK9E3p7NzKyuAjlv+L0KrRS9OugvmT8DfBSm0u1vVvRVaw6FudCH9sI+JAyn5se06L6A1tAMlJMEP17y3kpImYprdBziQMmeC6nra7JOy/a4qrk5mbtvnv8AigRaHbgJGRP+Fn5fEITu73mLILsNZjZ3cBDUhqlwxgporj+DeB3yBvEtkJFtBPKAHwv8JEScRdyO7vVwFNWyA1J+FjOzbb3Fm3MGIb0fpVhvAUwXBNPXE0M8Aylgcc72Z/5ejPpKQcT3CRWmAtZBkUOzhHHfgVIYJkcOkMkzP1VRVrH/RRGH0MA6M5G9guZ/0zEfhObObEjhug2t+0mtnTA9iyNoVbndDK29lVGkU5aE/FLaq8fNTnup9DaEyKwHwnVcEH5A172Nmf0loWA0gpnViUT7XBjDjmYWI8Xj/a5U3t29tqEui6DwjETE5Gu7+x/d/U7kxDoNKVqL0XxPbiPYNdEslCnOP0Cpic8n3psJ7WOzAl8zFWj4EJ1rY1B0xj+Qg6COnJzdD/8IGLr3q6I1PxPSaf6DztLUOs6O9xsl1/Y+iqAsurYsUuvoFuRg+pBEQYpBjGOoxnx9Sb/58ZZhLerLOGV4EZ2704b/s2m/L6A9KGX8yl7Dc2hOHewqhPI9ZDjKk0gDULKevhCMTSuaCj3NgRxI/0YybmFV1dQ6RQaR+YHPe6t6bgpNnkmv5sXu1JRnzWxypLdNg+Z5lqaharyUjPl9tLf36vqWQIZDaHjmuVK1f2lmVyP9PP/+L4FfApiI/1fKtzFZ7+5Ae9Qz4VruMdEjXI8yoLahZQM4FPiVmT3n7jc1GW/FtSS5PE0VV28OwTn5cW/n7vtnXtu3V+PpFhONVoCZjUAC2eSZ124D9vRM9QdrVXdYFfiupas9zIYW12hktPo9WvAbJNpGTI0IJvtQWe+zU428QWWeCtT1hDxLK5Q2bhgfuHsq/7mwrSkV42Zou4d5zIau/+um9BXQJrgysKMn8nGLhMrc60mh0t33qnt9ZnY6UiiS40h8/0/C2Dv6NbOzM+16bVA5A1Vw2sjK0+0WRx77YVQr8G1j8M4qKx1oaHDoFuPdPRLqxsotkVvrDZp7Df+NhJw5qT/nocEacfdslGR+zHTbtiHK1umzNL9vb6B97ml37ziwu0HGuDQLMHPw8BUhGqEKBccMooCYnZOpyJqO14oE3RoYEwR2CDxTYW3u7jXSYgmRbLTScPsS+16R4lz2rHcFzvTOKnlZREHvrjCfrzGz3VC6y81mto67p9b3C+EZVhoNQjTWdbSM8BEnm9ke7n5R5rWxrtSwD9EZuS+woJlt7koFgpbC9CAM8M/chTztvzazV9z9xqBMTILOgp3N7EJ0Zl9MZzQz4VrKjMW1UgEyuNcz1XZMqaMfhjFfUPgptT0KCb6l/Yef+B2zIgPSzpk2dSNSIq4Mc9aAn7v76ma2PvLgnkUrFTGL0939n+Ezm7r7hqb02/OBQ8zsVnd/0BW9NxDBF9ofama/J+2dvgEptf0o3XBzYB93/56ZvYwqbl7ooUpdwMpojv2ekFpqZpNn5k4ee9BaN2WG8X7aeaf6aeagKMLblCuZpyCD7AhaEWygaNDVgNcGuye7+x5l75vZjmgfuSbz2rAwts3QuhiDUmYWRXvv0yhd9Mu0DE97u/sTNfbDd5EhOhqvj3D32cL3TokcsUciI/BKnqkEWzTekmv7oKitKbp1RzQ3X4vzyJQydRoqgJDltt3R3R/s9TgG0zaLbp5zDbTJLQ3kXWgZ+iZBsl5TEmlQGvtlwIsmLtApUYp/Pr29391Xp3g9LWlmp6D5mtoHPgLeMLNJPRSZySHf7zeRgeV1M3swjPM3nksJ6+UzqTsvTNWHC+XZcF7vGsa9OJJNsngTRUZfgqqKZx0mjeZQD9fq11F03W+AP5rZaR64R3PtbkVV+zr2Zlck8diyMXiL+D+PI5HseVz4mRY5iG9BxrlvZe7Ti6bU90dQFFfPjFZdYFU+A+mAefzPG61MhKCHoYV2OhI0lkaEj3eb2Zre4hS4nFaedR/F1R76UTRTH3Ay9RTBHyGL7XeRANZnZl/1miHjDVBbmHL3L2c+9w5KDUuG3le0jfcNqoW//XL/f4oIW3dJtB+MULlXg+s7HIVJFo2jDRX9DplBJRjXUulLebxFS2GpUuDzY6iEqTrHgUhgGQwBfBn6zGxRd3/C3T8i8PoAeKbU+yBROufDd9VeI6bKoqelxjzIttcDh7uqrg0DpiyIeigdb7f3zcQb9Fsz2yZnZMi3+wJKy1oGzcFbUSGLfLGByZBSM0VoVzYvQXP4ZSrSid191aAUbYv2iyfd/Ztln+kB/mVm33OVgZ+GFmdS3ZTGKLhuTevcSQmzHXucu2fTpPNzczmU8vM0MshcWOH1BcDdTzVxHFwJXBbOxwFF05TmDXoWp6B1un6J4HkwImk+GvFOxPN3JHB+2EvyxqJPw/XujjhLzqXTYDJ/GM8i4e9+JLReYGZf9s50jFeRJ3RlMxvu7hfm3v8C5cVP3qVFzP5Zwce0CO5jxEKW8L5JFE4RHN23zc3sYg+cYaUfELHxFshYeamZLRL2uCzmQwrRaoiTL++d/jh8fndy3ml0Xu+HvN5ZoT/Ku/9BVAnDgH+GvfboxJ4ZyfGnR+fZrz0XHWotnrpNvLhUeldOB1e64VUl739kZvkU3vj6CGrsyVk0OUdyyO9l+yJn6PHIqPRm6H8R9Oz+4u7fNXHN7Ih4fs4NymXV98Tou83QXjbAjeSKirjWVD36DrQ3rJzvJDHeJtcWOXLuQUaMWEV8B1PVwtGI0PkwWpETP0AFSJb19rLwgxpHj9o2QWW/FXLLYGTfbrAtktsdOXjHkS7sAqTXk4n772K0hkei+fsckp+/gLgYt0E6282maKoPqvpFc+ZKlAY+CjgqOKJ/6s2qfPd0XpTJh2He34yu+V60vj5FBV0mDf/Pgfbdi4ADzWwjby9E1vT59+L6RiHZYjdkuCw6x1eluwqXVfg6Ldkmnn8jEafoufkzxd0/NLPfMOFS8Z4j0PIE+W1LZIxfDslvF9IeYf5/iv95oxVSoh4EVs5MnuvN7Ay0QV1jZkuFjeRClP/5ARICUwrPXKHdSHTADkfpIbdVjONNNCG+iTyHewIPmcjTTgV+7yIXb0NTQaPbCI7QZx2DSKptvG//QfflycTHsvcty1WyDkq5TKFXQmXp9blKwZ5QMo5C5PudAAaVOpbx4d6K8qilwEeDQ5hvhQYHMxuLDq7JgPcrvGt9aH19XHPc+c8uBTxhZrMiT/z6wYDXEzSZ8zXb74oO+zpjbtJ2bZR3fg9KuXjJVLGmlGS46fWV9HOZiZR2XySsdCBcwz3APEjBH4ZSsjY1Rex8GiIoTkHedwcOdPci3pPY73jEgVIVtTQo1N1nwzU8kone6KPljZwWCS/x9Sr0oT3uHLTmjkPVxbLGqFp7XGIfWsTMVkRFJI4ERpnZVahSTulZ5e7XmQotnI7OuFjKvQ+dmX208wD+3szGoHPsfG+PztoSuMrdD8y8NtrMvoWiqU6hgL/J3U83VVH9mZnd4+4nZ8ZxHbrvj9PiA9wdpQSOpJg/6SRghJldlDtLFkFnDEhumppWNMBk4e9TE/1FDrOZEu91iz4kTE5OK210cjP7hPZ5tTqh3DstZ1s2xf1l4FrSmBtFZ9XFuWguVBqtQEUETOk6f0UpjHli5jhXF3H3l0zRWVnv9OQoAvBFct5pd/+Wmb1aMv6d0DN7Eu2bP0FRit/zTDS7K0rvAuSoOia02c0zHIEUCPF1nQ4mEl68gqTbzAxY3d3zc+ywvMwT+qvckxNInSOv0CpukMIUyHid3XunRMac3VAFNtx9and/0hSFfq6ZnRP2gWPN7BgUtbFXxfj6aBUh+ieJPTTsM3OiCJ3JQwRG9v5kxztlqo+ADwquDTR3JkWG00+RUnopMq4OQxFld4VxxHFPCTwZZJ3BjKPbMbfB3dsikzP3rQi1+g3jS8otPZR96+Ij4E13X6TBZwbWk4ky5mwUGbimu+dl7VdRxOcNwSh1Ncp22Las34B+VBjkYzObBel8+6MMnj3D3tPkmfR8XiTkw6PQObi+u18XXzSzn6L7cDAtm8LHiKD9GVNkdH68lIz5g0T7wVzfFCgboJ8hrBxdgukRx2AWUXbo0Okzr+eruw4J3H2bzL/LosCZqZHBOGbxRDxJ86jynmKi0Uq58gcnrJ2vBM/Jg8AlZraqK/T8cOSxXRYZVA7zDPeGmcUqUH8Nv+8PClXd8byDFJvd0aH/AxRK/7GZ/Rl53m7LeGwaKax1hancZ/6EclsrPQCptpn79nNU/e2XlNy33NgLFe/BCJVNr8/df1L03mD67Ra9MjjUQUODwxfR4fJPWqkpZXiTGh5/M/sDLULslNEz8qbUginMeaXwmfs8x8HT9Nml2ocx34/SBB9MfGxgzA3bPhXa3Y8UOGif55NQcTh3OzdL7tuqlN//w5EAtoUrxasP8ZecC2xnSrc4FgmCu6KKe/kIrCFHyfXV3WdvAqY0s8dpPZv5goEBGhpnwx73a2RM2R+l8S7VZI8retYuzo47TYS22yAD2S1m9jdk7CgMy3eVs18H2D94BZ9F3jlQiPyPaUWJzBXGfjxwpJn9Dt3L29CcOC7R/3gz2zn0WZZmeCiKmjkyGN1eRClCcyFj34CTxt3fC+fQqUFRTuF4tK/GtLeIKz0QuZvZusDF7j5D+D9fia8PGWF2DX//Ib5hZm9T/bx+jgT+KWjxWGX/XgAJtHHf7KM9GjH2fwGtaPDt0Nk7Q2i/PvJAZ8e8L3KyDSNDLh8cD1Xn6FFIQVnd3W+paAsM8A8ehUiVT8kZM5dE0YIvhbZt3mlUDfFLmb4GvNNhL5mV4tLc12Y+t3uYC2ej1JGD3P2YzPufovlyBbp/94Tnc5i3c6nlUep0MKXxHo0cL5jZC+G6jvNcpEbA8ihqv81olTJYZbAqJXtyzXPkOpoT28c0qNQ59gDiM1uMduLfa9AeVIZpaaWEFuFUpCR+Dq3ji2nnjstieYrPyTKHzw+RU+VGAFcF7L3RvdovzOs4johvo6iaVGn7JuPodsxVyI+3LrZGst5LaJ7kOW8ayWURVkwjUomM4+Z2YKyZXY4i794hPXf63f3c8Nns+zuiObdFwmCV/87bTelsvzOzkzxHo1G2Tl3FSH5h4qI7CaWxf41mz6Sn86JAZtgQ6Y7XZduGvfcQ5FA4gZYhZhqkwz6OjFp1x5wa72CubzpkRH8P3dMyqp6hwCNIXzoj81qsYr0Oaa7kb9PO8dgTmKrLZ52eUyGdbXlkrFoBybg/cfe/dPZQ2f9JKFrw3ZI2UyCby0FFbcow0WglHomk5TAYrjZBi2IU8uI9Gw6kZZDXZ0sz+767l5YB7wbufgZwRjAIbIv4i9YE+oPHJoa6NlFYm0RwRKxB/TSvZFtXiOhmppzpU+jRfRuEUFk55h6gq36rDCoTArkxbEwzg8MO6KD4dpkHOXhFhrv7mBoevFuR4eAwWh70fcxsfqRg9YcfgmK6KprXHVVeTMSDF6Fogj7gUzM7wt2zxL9Nn12q/a3oMNge3b/+ojE3bPuz0HYLZKztR+Hlq6P13E/7wVRrvIO5b+5eFa25DkpBuxQGhLirzewgZHiYBRkZ9vVERGliLHF+guZDpYE0XF8fmpsdh2ru+oahffaPtKrb1dlnP4887bFiKyhC5wBaz2YYIgYvLPaRwMUodfsOmu9xpXM53O/TUIWgpVAkygForUWewfsTgvfeaE0e7u6bEtI4goPmVXePaR3PIeL0hdD+sA0izH4HCZNrmNn9wGOuFJ84rk/MbDPEt5iNWMuOvd/Es/UwMNLdd0KGNwP6EgaUi9E5sRWtqLBsf6+Y+CzXod1olUX+PmT/fxlFXnweGZVmz7WNSkCKJDri8+h5fUyLvD9bSXBSNP86jH0Z/CvsvW8BmNn7AB7SIs0s6/l9DUW8DUMGjFfau2IsMkBkUyrz9+1vpqqO69Hic8wjZbA9G0X6bUa7cTI1X7Pe6etQlM5RLi6R+PpkyOP/Ji2i9/PD2GNa6QNo3t0Xxv6CqTz9ESjicEp3Pyx3fa8AW5mqpJ4BfNvMsimpB5nZV6nndFgRGTzeQeko/0HGq8OATczs20GRHRRq7Ml1zpGrXeTRlTCzmZDB+GXgqdx5GjFf6DfP/fM4IvEuw1m09s/zaXFxpmTI6CRYGpjXxVmUHK+7X1LxvW1tTdFiF7r7aZkmUcEcC+DuJ+Q+/xqwdOqedDuOXrbNj7duv2EfWR45E6vkljp9x3M9S8WSRxklSFb2WQgZv5ekFaGXQj+SZfNYAwUIpJykHXD3y038mzvSMgLXRlD0tzdxDZ8GnOfuO9b57BDMi5TM8HnknErh7+h5XJt15JlZP4oAb5v3YQzP1BlvgzHXamtmvwvy05LIKBgjmvoQl2bWoZWsqJ5D5EguwrHIgTczipC+AhnORgCHB+fBMcH5PzmKBF+TNA3EYPEEyoRJ4RHEA3jXIPrfAZ1he7v77/JvmtkaaG7Pj3jEG2Oi0UpC2tq0e0oH4Eo8hl/6AAAgAElEQVQH2Rc4ycze8nYG/sWQ4HijKX2sq4dQBW9xFu2JQtnXRZ7YxZHwVaiwWoMIjm4RjBbrRIW0Anei8tYr0MP7VkOo7BoNr6+qrwHDAFJG2vqtaVAZLPYys8VLxpgfQx/wcF2Dg4nQ+yakoJ6U63va0DbiJDMr8oANwN1jGsF16DDdEhkqFkVRiQAXmtlDSGkcg+Z1m/HFFNF3HTqo9kapsZsAB5vZA16DkyVzHaVzwt2zVQy/hIzMRWN+GHlc9keK6d8r2t6DIjJfQkb3q5GSPJxW2uWY0PZhRPxc5TnZGhkO/pO/vh7ct9lIC3I3h+v4jbvvHL6rynj2LUSmPFW41ttNJdGrhOO4H/yAnMCbuL7ZkQK+DkqzqmUYDGvj8fBztpntgCJBH0T79rKh6SW01tZBKD2gCv8O37sVPdzjss/aFcG1q6l65HAkQJ0A7GuK+DrXQ2Vdd3/ezH6L9t3ZPEckm4e7P432nh+je7spUiY2RPvhp2SKoYTPvGxKI7se3f+O63X3x0wl0bcxRcq8itbFRom2Hwaj1AxFbZCTKqtA9wPrBWUVNO+mMUWkgULpx4f+P0ZOIQiRGE3h7ruVvW+BiN3df1XRbh1avBhzhNeigj9z5vvep1XWuo4S8QqtcvRZRMdCRHY9Jj8Tzovbaa8OBjICLG1mwzKG2ax3egcUPXaXyct/L1oXH6Joj51jxJK7bwcDTpJ+YCfPka+HdXuQmb0LHGFmL3qiNHpQTO9F0fYPIYNbXPNfoZ7T4RBktFwqu2ZM0VeXAdeZ2creyfPVU7j75YRIPFOa4mDPkfmR3HAW2kMu9gwnq4mf7ghkQHw499lp6TRk5dFX4+/8a0ljd3a8ZnZtWWRAvi0ix18FKV8Rq4XfS6M01jyWoGWw7sk4ety2CbL9ZmWcOSmXW6ZDadJbeIKrNyd3gtbL+eEnYkY0Z39CujDOANz9ljCvu8Wi1CgmksMN6GzrGu5+limt9QJTBbmjanxsQsyLvyED5WkJ+Tem3+V5MZ8jbSRpOoZeXt826Fw8DxnY4/myDJqj02Xa1jIcmVkhV1rAJUjWiXQBw4PR90MUffkzM/snihCfHJHYn1bYW/fYm3Zj5LQog2YF9GwvNrMjEdVO3aCP22lxJC+EAnwuNrPtgd3c/blgSDwByeCPIJm6K0w0Wikd4A9mtq7nwh4j3P0UM5sRWUW3Ingcg1d4d5M3/teIj+rAVB+9QBCsRoWfuoLGp8gLUiZMHW1mByS+clsP4fnh+6anPVS8HylwkwBfI2eVDopktu06KDf5AnefpNv7ZsoBfwltmm0VFRNC5bHhnhxq4mEpvL6KMV+Svb5wL65HG9CjtBtHyvqNVaKmz/ebUZynQ5v9B8ggdIgpXLqKkLoPkRd/EP4eRdrDtD5pA2aRceIaYAkz+07OONFhcIABYcFRGH3eGDyMVvTBnWjTnBZxQKS42F4BPjFV+noVKf4R17kqKc6GQtTPRoLvmogX6WaUSpPF6ej+Po6U5Yi30L1bIvHsnqZdkIpzfjkzu6vmHBpG4NopGPOSKJryY3dfwBStUtT264m29+baPh++fxVUtW4SUzRL2dycFynj89A55+N9W9tb1VWuM7MvIiNQh9EqKCkxRWMYnXn90IqeyJJtDxjPEn0ugBS7KcM1fogE4a+glOzCOYTm3bu05lA2miF1fQcGJf99WpE3pQodIv69D0VIxmsb76qM9TpKke5HSsyUyJCXJwUvRWKPe530Htf1/hYU/jOBM81sYeQ93h3xPd0c3rsGKW43VhmscuP/CCkel5vZouh+3Y0iflLtbzSl6v8WlTtPReKdDjwQDFa4Us+LIqV+GA1vuTZR0b2cFvdYfP15dL+LUBkdWIF/o712nkH2k8V7tBTld9CeGP//B11WdnWl8f0y81K8b9fSHrHQV/KZLH6K9tQsfo0MAHcFOWFxMt5pVP1vTWS8PYmWAfhdYIeUwakO3P2oIBudamYPeq76XGjz92Bg+iWtCKVrPKQl1VDeV0Hzbqpcv7cFQ+PtwIlhb4lYBnnpi7jYyvBvD9VPc3vyx+7+z/Dd4wrOkX3Q3FkS3f/hKM0thTfQMzgNGXHuM7PLkAFyViSLzI6eT75i47JIHl2x5Dp2Qg7Yfiq4OMO5NBZVAB+dfz833hlJRN6WtD0HpXP9A835xZEx7kbgR2b2R3cfKMpgyi74HsVUHN2Oo5dtm2CgXzP7wEMav4v7FYrllv3D564kJ5cVyJ2boPt2RZQ7TdkhAI96BWdnGNMAxUBYO8n0fFNEUB4zA4sm1tzAesr0G7EAogMoW6dfCuPYy8yyFAgD/boKt3wJpU7fVeNamzzrWDn8RjPLG8bLZIYZUfGWMUgGuwQV0lgGBW+MSeyXs5OWb5rOzV7O+/uQTHgc8GycI6b08+97RfXe0DZv0Dml6jMB44HZgy6Pux9vcqLtiIxtd6P5Xsrl2i2CoyIJM5sDcWkfD+xhKuLRcf4l+vxm5u+/A1ub0gRPQBldF6K9/2N0nR3k803wP2+0cvcbTJVs5jKzvqKb6e6HBkVhP3LVB1zEtEujEMBrafcwNn04RSGxgCZWQ0Hji8D07j53iTC1MBJgZ0Xlef+FwkPzZeTHh9f+QYsg8H1aXqY8FkIKwNvIK9qWTlNx38rQh+Zu0oOWEypjas97KHrjFrSRrU/n9VWOOYPx6B73ISGubr9fRkaaVL9Rcb6flgL3IjJSzBr+XghFCRSVqv+AlnGgiCtqZmS0Wp/O+dahvIc59jSdxomUwSFiKXJREwBBkU9V9EnC3WcPY3gfKej3hZ+LM83ivBnt7n8yswORgNQWnhqEx9XRgRvHtgF6dv9Eho/Us/tyeP8TWkplVFLLnvXGyLg1EhnJssiPOV7fI2E/Kms7Poznrxlj8+dybV9DRpl4fXXmpqG50TY3M/ftEu8sB3wD6agL0Dw6nDRfSh5Zg9bspMP1IW1cihEk7+UFLmibQ8NQNGCb9zR1fZl9Nnt9dRS6+PrnTRGHMUrn77QXvBjnIiaGegJP2zrN7HGnAtFg/BV6t78NwN2fQpFWB6A5vWPoY6S7H4Gi/rpCMOYtgsie89EX2XY3mm7WLmhv+Vz+fWpGNmUMVlm8SCis4q10M9Ae+k1E+t1RCrtXcPffm9mNtCLxynAzxWka2T5vJ/B9mIjMl62j6DXEy2ge4e08ax+G1+tUpEw9998gR9i6aP98lYR3mlZVsMkJUQ6eLjvfBHsiR9/ZZrZ8SiYMis4eptLv25JxKNVQ3r+N5KsOp4q7x4j6M+iUA/uQE64pnqYVrZLdk28weffjmQqd54iHeX9eje+JZ+InyGt/NEr73Cq8/gSwh6sqYh6XowI8j1T0/yaKoC6Vk1HkXj8t503ZeKctaZNqeyLag/ZBZ0MfOpf2QLLFn038s2ORgWIlxMOZLzYw2HH0sm0TZPt9Jxhis3MoIi+3/AQ5bVJZLY2dYlUwVbs7FeknM1FOmZCSTfoQz893c69n1xN0rsk667QPrY+yfg9FkatnmNniCUNvFk2edTQifYDuTROZYQeUxrwbSs19HOmP79LuBI7YkLSu0nRu9nLev4N02CdhQL8BPZPzzGxA9vRc0ZsMFq4xjiTy50k4/3YvaD7BEOTdA4PB6VTkdNjZOysp1+nrXlMq4B+QvDgWWKGJc7MI//NGKwCvmfbl7jeQJpTDVeFmJaRsbUmLkLBO+tNwJMCACGzLDuOXmggaZjZJDU/IsUjQGIkie6ZNjcHd3w0eidVo5fDvHv4uur4RLiL67VNvZu7bWVQTcdZGQqg8GAnwu3t1pbHSMYf+3zWz7WhFntXqFym3Hca2nOK8de69HwN7u/t6ptSQFd19vfBeNt2uH0XefYCMakUphcNo8ZYMzLcK48RjSJBPoSOCJkRq9KKkesRqSKFbjpbwd6Yp/Sp6X2cz8W29jLwZeQ/Pz5G1/0APfB/hee2Orq0sFHy18Hz70X19gXKixBHIY3EXEpgiaX7RmJtc3+y0OJPWCG1PNLP9kAGhH6XPXYjmW925uSzpCpnxvv0s8d5/kEerCNl95Egz2z/3fjyDzjCl5oAMKbuY2aaIL+CrMCjjWcTLdHIMQfr64j77Kq1UqtoKXfCSLo+E0EWRdzl+vg8J5K9Q31DfcS6EPW4XM7sH7XHfoEf7WwoujqTfIbLZeelRRTx3H0vggqlo9yotJ0RPEfarDoOOK0S+14aeRmNItKtFdN5N3130+zbtilZ8/dPU6w373T7sdzMDr/XAO/0BMk5WpaJ/aGY/RAL3yrRXM863PRdVw3u/gfK+LoosS0ZjuPvZQSbaBFjX3f9sSpE9p0SJaoK4j9Q5R75qZo/VVDYiH92U7v4GsJOZ7YJkyg+y57F10gR8B0WgVe2H16Dom0MokC9MvDAjUORlGR/owHgrvrOtbZjbW5vZKKS8/tXd/xq+e1MUYb4jihp7HRHoH+LFXI1djaPHbZsg228TuWUY8EpeLuvBuV6ELZDR9BQUmflhUUPPRE5lxjUe+F6V0u7uA/J8nXVq4o08DvEuFRrYXcVIfoi4+Zam2FENzZ71G+i5/AQ9o6Yyw/4oBXJ2pDeeigpIvJD43Fqko52azs1ezvs1URXEzZBzN0a7/QWleyd1/CzcvSod8L8WrqIDG5nZwehseyjub3VgZpOiqNgRSJY/DNk4HjKzA7xGJFsZJhqtegh3/8jMfkArlahu+tPdLgLYbPpTERFnU0GjiSfkYCQ4vEqOC6jgc3VQ2daVLrIt6VKxg0IUKmHAol5n7N2ELtbt92V6axjoJt3u0/CZ/HwrG8O3gBlMlaQiUgaHLAYMDg2RzZEGxC1HJqIjHLDHIaFwNYKXBKUmvAfsbWZ/d/dzQvvdUUTML72ToLaf8tLCsU3q78L2Lj48UHRmHzJyFY35CaTI3OTuW1dcX2x7l7sfFNruhxT/b4W2I5Anrw84x8yqDuJ+xEmzHfJIjofK+wa6b3XCu0dTfN/yxM8foeiJfDpskzXSMYfQ9W1pZkdGYbHk+uI+u19m3LUVuhCtM8bMzkdpur9HJOqLoWc6M0rHHIYiTb+S6yKmNELnOs1/V1ScI2dPFfrNLBo+Jkf3uhHKDE1ZIX4iJmIwCIaq1Jxv7J12EczOV7PtDWa2sRenluXRRHk/D6UVjqI4NXgntAfdaOKSmxIGokUbwQu4SVw8oNeEH8rOEROR+KNIViyKGIr7yACPUPjulMGrK5oA5HzcFtgcRUy0zY1g7BuFUvY60garxtukrSt1pi2COlzvidSoyt2rcfSobRMM9NtQLgPY2cw+9vb03cE4xcrwHJJNDnb3t8PaK0oPLFpXewdDZF3MVdEfZDh9su1S6zTIkMu7e5LOI4PBzIumOtG1KJXzSXdfsuxDYY+pM4Yq9HLe/wFF0y6IdKFsBNtU5KK4e4VggNwGRYQ/gyoSpygzMLPNgZPdfZahGEsduPthZnZfQ4PVNsipPy/Suw9w99dNfMRHIV1kV5S23bhYAUw0WpXCxFt0IrIilz64XNvG6U/h79mqxtCFoPE4rdS/KmEKVHHprUzIZAplkWCDaTshUGc83Yy5br89NQx4F+l2ZnYOigacK6e8n1wwhtEoLW56Og0JRYdSB+quJ09wVBQ39QvM7BIUMbgRMgquhYTbUSYOj4VQWtHf0NrII0Y6laGv4O867euMeYnwszatyJ0mbf/t7leZKs/8AJFcP4yez10o/apqvMeguXk+8jb1oedVdN9A963S6+Tuq1a1iQjzcwUynsima6RgDh2DBMZbTFwrhfMi7rPBSPUALQPWWLpQ6ILQHCtrbe2tNMSZUQpJvn3puRA+OxNyRHzPW+TIdefmN2ntR2fV+MwER8H1TcRETBDUiNzKtm2ivD+B0tZONrO1PZ1+OM6UNjsZKmgS0djATHUl2SyKzpEl0ZmT3IsCotJdFmUyaDnZxKFzGVKMpjSzZ8J3z4FIhiPfaSlRd53xdtm2KYZqHEM15qp+i+SWE1CEyzoEuaWHTrEUbkXz5MUwRxannO4jjz5a1QezGJv7f24670XP1mkNgxUMbl4MlU7UZAy9bF/Vdl5ksEoR3O9DKwK2v873mdncRRGdZjY7igwdQYsAfZnw+2Qz28PdL0p8dEq6N9Z2BVMxm9TrpYVhclgPORJWcPdYkAZXsZe9TIV7fo3Oyq7sTxONVuWYCk243yKS31617fUYKgUNd98HKoWpPkQ2X6vE8f8h3kVhnM9VNZxA42hS/bCWYcBEst/nymOvZRhoOIZayjvI4GBmo1EZ9boGpRR6uUaepSUYRKH/A29V2nwEpR9E/oRHgS0LPBtfQbwTEwKFY861K72+XNubaUVGDihA7v5aMD6fHUK7f0QJ3P1pU/rjgmge9CEFK3nfTHx0KyFPaSmsvQpYFRrNz4DKNRKubzM0L6LCVDgvcte3HN0pdNvQ4mpKKaevUUBAXgOTIAFsqop2ZbgTpR4OM3HB/doDmflQoKEhqhfXNxH/xTARk6+A1s4E9U6bWZWhvwpVTocZUwarDEag6KNJ0N4yFZJ59kF7XbJw0CCQPEcQJ9UO8Z9ctHUWfeFzZVEmg5YB3P0hM1sIcQ2tRohuQdG1f0YRXCdXOF7jeEEFWFLRXfm2bddmZjOgtK1+RELdxpVnZnvRum/TICU0xafXdBxdj7kMufF222+h3BIc5Y8As5oKhvTkXC/BtqgAlaP1B2md98soNazWevJc1VZTSmCeP6mPHqzThs8EhmBe1EHmXL+W6gjH7Bg2M7M6VfJ6dn2u9PpBX3twiB+InvM0mdenQHv991A2VJxzdxDSltG+MRJdz9Se41kdSpjZiYgiJZ9ePT31s4ymQ3t5XlZ8BmWO3dv5EXD3u81sCRRU0BUmGq2qMRRRRanUlW77LVRYgT+FnzyKhKl7UAj22onPfGYQhNafmdkXuhAsP9cDYTQ/jtpGqwaGgXWAK018aJ8DbjWzuZCBMWkRL0HbfOtCeV+GmsaJGuiJx8bdv5z59x1knHo58/41psIDiyECyTElCsK76KC9rRdjK8F4d48l5TvGnEXV9eXafjvz75voEE15LetiZSRQXorKshfdt7fRfesoXx3G9YqZTebun5rZA2b2fXd/ourLS+bnTSgl6Jhs+ybGs4bzInt9y9J8n8XdL878/WrYe4oIVZueC4NF5LU4HfgjEqJGmtmVwGlDFN000RA1EZUIgv91tBxrERPSO+1UR6gWoUx53xU4093LOGqSPDsAZrY1cH9eea6D7J6ceK/oHJmegmrDCTxAdfT1oOVkF7/eb8NPG8xsE+qP9zW0r79d1ZDMtZnZCOSsHCg2Y+JZ29NVuAJE9hzHsQBKTS0aV5NxdDXmGsiOt6t+y+SWJnKnifdpYXSunxP+h9b6XtBUjbcD3ioI8RHwprsvUnYhwQnV1XoK39fzdZpBfCbzI4NnWZGJoZoXdRDP9bdpNoeeRftLHfTk+kx8ej9FzsbpaU8jjA6CadC9PgBVu/s018e2SN6cA2UyYGYrIkPVpkhni5QbC6MiPllC/9Eh8v5s4BQze9IzFUeHGKsCjwcn5RXRmVwnG8JUYXB/5LQd7iXVCIsQAjGKjNSVmGi0+j/AIKNV8n01VVjLhCmAQ0NURpM87lKY2cOEEvHh97ASb10WVZxIKaEyWtlT6GMQla4aYImQVlSGOoaBflS1Y6nQ/vnw/4FNBpOabw2V93ORx6qrMqwh9XQ/ZJ3vOULoaUcUkYsrrU7e9Athzvd8bEUoGnM3bc3sV8jI8ES45iZ8GimMQ4bUjkonuXGNAcYUvR/axMP+fuD+kPp3GvCGhyqoBZ+L83NxVD1zW0ScuUmieanxLNF3rXmRu76eGAbd/c2S93p2LjTEWLTXzIdIhLcHNjcRxV+N1v3ohGduIiZiqHAw4n05GvgVUlYmtHd6ODLm3k/D6mXuni2Cknc6LIdKxz+Nin9c6CIuHxRMfKrfAdav2Lc7DFZmNiXal49LnCPPIrljgqLb/TAoUkM2XjP7PiIXvgsZ/OPc3A2428zWdPd7s+MI0Tgruvt2QzWuwaLX9y0ltzSQOx9AZ1I/ykzI37eTE5+Jsn9M6bodGGtml6Mol6KCWDMnXkuuJ1NFwi+iKntvAn/z8qp+tfotQnwmZvYpsLC7P9Pku2qMpZfdAfzFh7DKbo8wHOkj56E9OWYATIO4BD+HHIt9aH/e1MzWCc7XZRGx/zJI/9wF0euMQYbFd1HRnYuQk/VuxBN9a34QLqL9nRE9xMVmtkQvzoEaWAYVsrgIODbI5LcB96Tmsqlg2zdQdclNULTvKu5+v5nNA7zr7nnamCHDRKPVfzmaKqxNIjh6iItROPzktMIJezHJhyNSvb+gTeGrqMTqYQXtRyIB+N/h76HCvFSH9NYxDIx39x0BzGxG4PsoMuJJM/vRYIX2BkadO5BA+zUz+2Xdg9NEMvldNOaZgJ3DW9eGQ3iwcOR92c7d/9GD/iYIzOxP1Bxzzba7AvcCT5jZrMh4s75Xc3pMMLj7riGC5zjkpRlmZiPR2h2L0pXfR0bomdBa/gaKOJwNpdPu76HykJl9QEIA7UIIc68gEw399tow+JmDq2rMgaaCHBshQ+F2aN2OD4LZw56rbjoREzEE2BK4yt2zDpoJ6p12kbEDGPCdEFXZTT9tyru7LxK88jsheoFRZnYVcJa714n2vYNM5doQlXYIOmfPodxxV4TNkXxxG5/hc+Qzgr1QNMnKGdntejM7Axk3rzGzpf6bZJJeo0xuqSl39sK4txAtTqqNK9qWridTpfDdkVySjRT82MzuBE7xTg68Xq7Tzxo38H8z7kNRWMcBz0YjvpmdiQxXW7j7pcHZvj5y2m8XIrSORTrsBYjn9zT0DG9CjpbfR+deRhZ9gwJyd3f/JEQfPgT81sRx2AvdqBAuntgRZnYKsAc6h0aiufwKnbL4TOga7wa2Rin60dB3DTL+nTCUY85iotGqHJ+i0vZ1PMxN2vZyDF0rrAURHE2FnTrtj0UpPeORMeexXkQVBKHyd4h4exOk4G6Q83IOICjJJ7v7mPB3HfRT78Do5r7VPoiCJfu4sLGeCpwWLPNNSPK6Qs7gsIuZ3YGMhI0MDigM9wUkGL/Qg6HFctLTZF8MnoO66AN+bmZvU/951OVmisg/6zXIjbkEHW3N7A/I+38f6VDsWYDP576/EuG+9dFKs+ureS/73b2Sd8HdbwIWN7Oj0XzYGQlxRVGGjyLh4LREVNbRBZ8rwwaJ1z6scY3R21u4z2bSF5rgnRDNRfA+n+bu6zf4/AdobWUVg0HvQyH15lLgUhNx8jpoHq6Mot0mlNEqdX0T8b+BOdF504bBeKfNbDpEFJvHeORZfx9V83sDnS2xNPy0KE1k36YXUaS8u/udwJ1mtifivdsBcfj9DRVGON8TVUnDZ/cPffchZfwYxOO0j7vXNqbnzpGUUpU/R3qBoZKTJyQWQhXp2vZaV+rld9CZfImZrer1eRz/f0MTGacDXpBy17CPW0zcsHXafppaT8hgcTNKqXoRGcyfRg7/aRGx/FrAFWZ2LbBV0KvK1mlMjTog52Qr2oeGjGMyYEh1l88g3kEyxZPQZlwahq7tEhN1Du4+iYn+5VC0H56DzoG3gA9RJNYhXs4DeiuwhZkdlQpQcPeXTXyMNyCD906Dv8RqhPNlBDJgLQisiBw0C6JU+xdRNORY4DF9pKNYwj9oVYGdIJhotCqBu79O/RLJtdsOZgxdKKxJRGEKLb6s0naSiUcpFcUwLS3icMLfN9a4hn4Tj9MC9L5S1UikSB2AFlYbwphrXV8Bfkxig+6234xhIJIzFhkGvghMknmv3913cPd3gOFmdh9wopn1ufuuic9XjaEb3I8O8hh9cQjNDQ49XSNmlgoT/34Yw4uIO2c6Og1NU2b+3pDq+XCimcUqNufSrDpMcg4VIcytddz90oImtwLLozSuOcNr+5jZ/Ch6rx84yMx2DO/VnfPfD7+/jc6GPpSfX4V+6pGFRjyJ5vNcIbx4bsRVMQ1KtdgV7Uvj0PUdUTOCqtR4FgzVcV5MiebGJChVIY+pkIIVf/LI77MxnaEJbqdVtXJalDJQG66KhHsizo/4ck/2t+x3kOGOMbNaXFRm9vmCVMjahqjw3YPyuIf9sa7RtmjMn8m2QzyOJvdtKNoOhXd6DpQSkUdeCYvj+zT8fS2KFO8Gpcp7OM9PQ06opZDX+wDgsCDr3Uh74Y2pkGywPDLCz4UqpP3M3Z9tOLY650hMi1oLnQuHu/t/En21wczmQ2XlT4uG+XC9QyInJ76/9nhD200QB9KJ2fEW4GNgbTP7fb5tMFxtgvb2UWZ2axhHVZ+NxtF0zEXPo6DfQT/ngrZZuXNSNHfHVn0HmoOnA4+7+4c12g8gvy+Y2aJkeMgI68nMOtYTSoMajeg5dgLOSe1dpoyCQ9BZeoOp4E3hOkUyx1NAlsdrGC2ZNLUXQQ3upzrzIqG7/MnMnmJwMsPAud7FHPoeoiXY2SsqJfZo3q+JjI2boUyNOEduRxFD+Yi5m1GGzm/cfefQ76nh87sAK5nZhcDFBdGVR6A9/BAKMnzcfbSZbYTkrBeQYW2CIZwdzwbj2U/Cy/l5+EtalRUj3qB73seuMNFoNQSwgtSVLpBKXckLGv0UCBoViMLUO7QspXci5WlalK+fJ8EchhTJmUPb5dBm/AktkuIsXqFFHPgqUkyXpYeeAxcXUUw/TPFkDaP+9aXGvG7m77r9pnLcY7/fD/8vQGtTSBkGJg3fEd9rMwy4+8lm9iFwhqkqSxlBYx5R8cwL6+MpJ4KORoGbAQoMDv8Gng4K56AQojyKeLS2dfeXcu2fDH++gQwKc6BqQmu4+ySZdtNTzFGSuv5X0ZyfDs3/WcPr4/LtQ9/jgPPC8xmH0qxAXrN822xqbjT2TQJ8DUW7pDOYNH4AACAASURBVK4vtl0JCUajUdWORVEIO4gH6l1U/ntetM6r5vwxSCCZDnmR3nD3IS276+4vkIu6M7PrSRuXqlBlPDsG2BHNi+tQSH8yHcfESbc82uPq7LPZyNE+JPyMQcJOxJ9yn/m6tSrhRK6/OkTs2XNhMPvb2xTvb0VfXDdC4tWgsF0OXB1Tq3phiGqIl02pV1cAt1UYN5Jj/gy3Hcq+m9y3oWh7K3Comc2dajtI73SWw2YJpGytgNbNNMAMSBCfEdEn/Nh7zCUTkXVQuAikdzWzfVC63g7IoAVpue4RYC13f5ou4O7HZsaxF3JG5s+RC83sIRRd1IcimysVUbR3b4pkoQNSDYZYTt4HmMVD1ewK7IOcEDOiczI53gzuRVGnO6Tauvs9ZrYvmjsbIeNEHb7FJuNoOubK55Htt+y+JeSyFYDvmtlzlMtlC4fff0fn+sxIRqlCP5KbtwMuCN//U5Q10WEkMFFpzI/4st7MvL424huKxqH8mmpbT6aUwBWBdd39D0WDC9Gf2yFj2MrIuZtFvl9DsvQAx2swWF/l7vOYqtJl96FTUYpjHZm6zrzIywzLIn2ja50oe66b2QnUX3ugyO3F0PysInHvxbz/AzJkLYgMVlFfG4b2uLyzJN73K+IL7r5HME6ui8jXDweOMrPbkbM+2/YpM1sM+EKZ08bdbwxzYxdkKE06bSYAPkCZMhF9wC8K2r6L5ukEw/+80WqIPDIxdeXzSOm5HynSRVgQGTFuR8piREd1DHc/NmM9vpK0whoFjYfDz4Pu/nzqi8Nms3L+9ShMkVGcQ9vJ822L4O6zZ/6eLXjpJ/fAS9MruPtwGLDY599LXl9JX21jLmlX2G/BOGYP70XFeTpKFGcz2wC4LHuwJfo8y8y+hDbyC2mV9a3CGmhTnALNnXsJaX7eoNJJgcFhLeAQM+uFp248irgBeatuQZvk+ogIM4+FkEIWD9AjEe/ZMDN7BAncv+liThTOgwTGo0MxNeb8d45H1/EPWp7u92lF3+QRr+8dJMRNQUtwuM5VEXQ2NA+OQYLGkuhZT+7uC6Q6zcz5A8zsUHQI7wkslLtvjbycg0Bt41ITuHv++m42s8dJXF9OoZsTCdq191kzexN4yd1vz/RzFMVK2oz8P/bOO0yyomrjv9klZwQRlCjKQXIOJoKAonyCEkWioCSVLEGQJDlJkAwCS85BQGRhXXJSBJZwBMk5w+IuaXe+P96607fv1L237kw3u+i+zzPPzHRXV5+qW+Hko/wChxdeXwEloz+X1t3Qdy8U13I4Dy4Gdi4KD6F9dg5tiZKmDqbKZBV2Rgz/fsiL5HaPhISb2c6IaV098bzIj29kXXt0Ln4DGXneN7NrvDwZchLNE1HbbvbdZN660fb3SNhYq6ztAK3TvZ5LGmtmLwFTu/tzscYW9+TN3huoUQV0DnwfCdAX0s5njUV5Qs42s42Q4mMNxDP8Ewl2GX92v5kdBxze1FBkZkNzisBMuC/eI2ege2QVZIAZjnjVqn4znvrG8LtMsGzKJ5chVkVuYbTWUpC1nZ5qejMcA6yOZIFoW3c/MShP9g/0bdNhOhrR7Ap/u6ZBv1Uo8mUvIgF7Jar5so/RXTY7ShGxWhl/a/KkvC93n+Y95adG6QVuoeCxG+7YXZGR6wMz28fdjzWzI8PrLyMlzJwolcUjKMRrBeTp3Lef0L00vEphlcP6iB87AZ1Dh6CcR1+P9BvDGIInlSu8cAzyAsKUjiAVtesiwjP8EVjR3aM8capMFKGhCc0Pl9Fb0vdg1v28SOY+tNC8B8lSmbKtl3ZjaVuFS1duqKuAq0xVoTdG8safkKKxF/iiqVrrMyR4FbrCDA+qa9dljPeCx1vgZ2MYi/j0Tw3/80orumCRcff9QUwBWqi3ekmepdDur8A03p50tKztUNq1x9Cf0Tg3vL8sITTKzLKqeQNmpgaLwIwlWeqDMNgUHXdT7DQdTQTnROyN3F2XA5b2tBwKBwQFYkbDZujSOMHMphqkcqLJfgJ5Zm0JrG2K/Z8RrZFnkUJ2d3d/MjAtO7g866rGuE9o8zMkzFyMwtFeQczJYWZ2OnBSTKgfLNz9fSRkUEezu79vCptdlVbCzh3C32XKjX2Q4DIEnT8PF97PPner56q4mFmS1Sbs0VOAU4LwsRMV82ZmTXIwZajM/9R0jwQF+5bAmohBLq6hMz2EzqSOLy/QufuLMoCVCnRLoj30ERUCXXYvxBAsbDsU7wkzuwflAEyqGOrK1zceKTVLlTpeyBliZssygPCLGIqKqKCY/mZJ840QM3izmdUqolLHl2uf5RWZCnkfltFBUNj/MbSvonmiaNtlOprMW8fbuqzTC6C79NFiWzPbONd8L1RpcF5gmsJ7ecyBwvHz70/FwKvaDtaoMmXdF7j7RSgEcnKUF2fr8LMf8vTZHPgtShS8pctan3omX2ryjvlXhJa2e8TM9kRhIxck9JvxyecRzyGWjW1/SOeTG2IW0vNmZm2nJV6dtg2uXKrnEXgWL/ecOMCUD+cNWl5GnaKjEc0BTzfotxQRHud8tJ6rwtcyvmw8UkjHjIn5u+d3yGj2Dq3Q++VMniwfEE/Z8RO0Rq8OP4sDh5vZgkjxvWV27wVecyeUN29Gd98knEl9+wnt4aJio2xO7g79Xozu8cyT/6RIv/tGuhiLFNExzEK6R2K31kUTA9MswLMNDEyzoKrulXddvm8GMT53vxnxz20Ia/MFWgp8TFXuMz3JqdZKEZJHVuX+RFQgZEH0vDdG6249U76zy4G/fIrG308DH9GeaqXrmKS06qJFpsPWjQyjUS6HN5ELeR7ZwXY7SlQKYqZGIuZqoMzUSKrDxgbatgpjaO46/h/kEdEUVTQPho5PYv2mCM5IyVJr4XHl99gZ5d1YkJBcMOFzjZQTDZC8ls1sRRTnPxPy4LsMKQNmRgLIzsDOZpYlrkx5DmUM5PfCZbIjip/fzRSmcrwrKW4RTddxWfsB01zRdlXkyj0rrUIKp5nCRO8LbWbPM9Te37uxdnzu/heUo6Fq3q6iWWLOrG2vmc1deO+dnLfAUshzaeEa5VK2hr6IPBBuo2QNec57KmF8a5vZ/SgXQbGoxYAUg2Z2LvBbd29yRs2HQqCaYATt+bFS1vLdJIZfJGAj4PWMsQ3W8qinLxrfyYHeLUhQRNF/fLUIjOKI8JPSvormia5tt/puMm+dbluwThfbxnJTpbzXU3j/CZQ7spGxxsxmRefC5u5+2wCNKslwFUe4GLjYzOYFZg30nmpm5wCHoQp2+yFLfeqZvCCt0D8ouUfQ+TFZ5B6JIeMB3iMhxKUBn9wEY0iXb7K2SfQG3AasX6awyuF9dFeVeuwNkI6B0Nyk3yZ4P6Hf/DzVGhPdfRFT4YTlkRfUGkhpuy3ylOpFuV1nQhVtn0B3/Y3u/qPsi8zsZaR4OiVvqAnP7Vgz+yYqhHBwZD/tGL6/CV6lYLSO9Hsq/ffmB0iJN7X3D8EfQ3qES6fWRYxnaLvX62hoYGAag5QfKfR2a92DquN9TJwffzXxu3CFge5lZnsjY8pmSMn7UyQb5sNC2+6R1O8YCEypAeowGzL8FNsuCixtZksAz7n7FuH1T4icF2a2PIpKmJ6IghAp+gZUcXCS0qqLFpmAjlg3clgVedVsgfIJQX9GYybgx64E6OOBbQbDTHmDSn9N2kKfi/0fgKPd/ZFcPyla96p+kw+DKpoHS0cdygRn4ErK44iLfdxiZsu5e5LCKpUGM7sRubrWlSeGlsJhFiQELOvuxdj+PpjZnMANiHG5FFVd2bzQ5gvI4pa5VKcw4aVtwmWynZnthdz1t0dWkH+iJIMXuftHoW2jdVzRflA0x9q6cmaA1kkP8sw6Gll0Vw2vnY1CgEahfBp3uvvZCfT2Q828HYGEyVhOtZWRdbHIBGT/F4Xmg4HfmSpVroMUW2e5+8+Jr8+/oLCVh1Elv35ekfk1ZGavufu5ieObHOULG4KU/dBMMXgTuTPdzPZA98CRNFOsz4isf03wHLmKLrFnbYXwC9rXYGn4Re7zcyImLMaYLAE8Y2ZXu3usYmMe2fiaKKL6xmdm06IQsjoGaccamvNt154Y2obxdYuOJvM2wdtGXp8v8lodvozC276ce20qdAdlefxSMRQpxfOFCTptoIiioMzLhOKdzOwBVOhmawZWnfcmSu4RRPf2ZjY6f4+UIONn50PG1RQkeXs0wFOoUu19yBh2hZen83gKha29QTq9qWPL+k5BEzq6RXMTejPMGfqtqiIW5XESjInDkaf1gUiheRXy3hsGLID4j7mDB8zU9K+GfgVSFP2thK6/Ubh3cvtpU+CHZrZwXjapway0vC+LY836fRkp6fL9jkVzNAP9o1GeApZO/P6OrIsS/jDVgJZfQyn3+lPIE7HJfmo8PjNbBzlzPOTuNwKY2ZTAgYjvmx7xsTcAO4VzdsAIfGG2fqdB0U+bFprF7pFuocoBYzIUseOhzX8K73+CFHr/oV2ZOZ6cHsmU5/gadKdXyTW9KO9rY0xSWnXfIvMhSsB2PSWhK01oCG6od5uSPB+PNPBVAmsP0vKWxVJn6ERCzIEgC1O7CMWXDwpmNkVQPHyah0EVHUloolAp+fwj4XuTQ6VqaPgjcm/Nki7GEsHmcTBSDgxBuQN2ySkcYtgBeQ2uEb6n335y91eBHcKYNiu+P1C4knMebspz8BM01j8hBqhJ/qqJCe4KXbsQeRr9COVvWCL8rInOhcF8QWzelgC28EiuAzP7F0panseXgKPC53vC33chweIRM1sXlZDeAjFwx5jZBe4+IrJH9kYu9VMDi5jZqOIeKayhfVDodJPxLU/ILUEDxaC7H5Kbh63R/vi5uz8cXivu05mRpfUO2vfp2zRPyDmO+tCjxuEXufGsgjw7pwlt36C9wuIUSHCNVWUsIhtfm6KtBuOAKc1sMcREf6GKXqT8vKqG5nzbuvF1vS0kzfNA6Wgyb2dO6LZIoO1DMEiNoKF12hSmk+VizF6bInz/9LT2+UDRaQNFI7j7OWb2d3cvnrlJCIaQsnvkdygX5g+pv0fGIKX/uihfZgpq+eQyvqUENyAe6jakDDnEzB4BLvf+IYhZ27dT6DWFM0bHFjHC3oCUfbt7feXOJnR0jOZYv4n0Zvhu6HedxPZtKOF91zez55AX1tGhaa+rYu7w8P++rtDVmZFS53JaRXIyZPl2ygrKzEJ5MvgRwEINFFYgfvmBmjZXAYcU+s0UVdPT36vnBjS+lDDmbq0LSDeg9a0h0u71v6AQ75TcYQMZ33qIH7qclpf/tchz7K/AMrTyIi6I5mNZM1vG3V+Odlz9nf1Chl15ys4JPxME7r5W2Xsmj8W3kDJ4T3f/v8L7VyIl4YHh/yxKYkba8379ESmsDkX5aF8jzocMGJOUVt2zhGThTwejef48JaEriFlqat3ItONzUC2wLgd8m3qlVdeYqQQM+rtNJWs3R2VIu1rxrJt0DEahYoMIlSrSYMphcS2tpLlTIy37dFQrHIYiJvMycgqHyNcsiXIEvW/Kr1K1n4YhpVXHFJBmthxKfL1eGMs5SDn4WcXH4Xd2WY5191ho26DQZN5cYXAXFz5vyNtoHnc/whTO8rC7XxzePxA4NfOICvvpp+RCg3J7ZBV0ti5D/R4ZBmxiZtO6e9GKlDK+B2ioGDTljTsc2A7Yxd3/FF6P7dMPUFnt0bSHxY5Ce7B0v0awKCUeUhl8YOEXGY5C620N4OYig2ZmrwBHVZ0xOWTju4mEHD8B2fhOQGfbNgQGyUty+pnZ36tontjaBlTO8yDoGEn6vE3wthEMRfzPdWbWpGruEKQY7kv27e6fM+UVrC0n/1nAIBRWX0R3cPQeMRVueBLN35CaZ/UUMjrMT3/Pl9h3J/HJdXxLAccjZRUoImE+xAfHPOePR56ln6OgIC3BfpSPrWiEzeg428x+XDNvTejoJM3FflPpBd2RcyMj5ICUVhkKvO9fkaf2wSgHVi/K2zaUlnE783B+G3mzXIUMVJe5+0OmRPhHojv1V2Z2pivMFugzHG2B0qnEcA5wtZnt6O61vKGZbYFy7zU2sLr7x6ZImJhi6nhkcDvMzL7bwTUE6esC0g1ofWuItHt9KnQ2z5pwtgx0fONRrr0s19kpSHaZB1jK3R83pYPYAnkAjQyf3TbWqZl9BPzM3c/LvdaDDKmrm9nPKzw7J0bk+YU+ebyggPsZ/Ss/96DUEhlWRvz7PnQJk5RWXbKEWCv8aXJUrrlfRTBrha5sB2yUat0oaMcXoUJgNbNT0KX/XwdTOexN0SWR5fC667NOx0AUKtYebjfgUKkc5kAJ+TMazkYWoitzCoaYwuE+JFSug4ThNoVDDh8C0ydaerKLvImA0g+mZLYbouTey6B8CoegfAexCkSfFYx39wvD36PRxd7YQlSGTsxb8HL4ETrrhiBLzBGRpsshhiLD9Si5arG/5YCFkOLnY+r3SLaGPi6+kTI+M3uS6nN2buArZrZq+K4VEAM0GQrVvjb0E92nQZm3dQiXyIfFnofuhgU9obR9UDJtQK7kchncfTTNwi9ucvd10bwf5u7D4z03UrRdgZjED6hRtEG/8W2CwkjOSPieOpontrbd7HtZ0udtYmgbQy9aq/8uvP4lFB53NP09KLIKncVzYiwDT8beGKb8TT0o7A6kCLom4aNZaOd1qNr13WY2BJgqWPKb0pGdyZuj3CtDyu4Rd3/dlDriYuBvZrZ9TEFmqqIFMkpd5TWV1xryySl8CzF6ge2D0eBPEXoPCN/fC+xhZs9WjO33SNF6ecXY+oS+hvPWhI5O0zwQen8f/r3R3a/XFTY45Hjfr6P79nzEP56F7tKdkczTCxxtZnciL+cH0Z39XeAfZvY8MmC9ggwzI4H7gkLsWcSn/ya0mcXMVijuJ3e/1syuDt8zG9pz/UKIA/+wG3omt7r7+eH1pvt0LBHleXgmvSgVQifXUPK6CEi61wtraDlKPFgLNNyJnlM3xjcauDineHwmnH0XIm+9jK+6L/ychfiLUs8ktBaHhO8agmSYPVBOqC8hJflEqbSyiuIRwEPoPsDMVgOuQ0rHo5AiPoa8DDAW7cWuYZLSqnuWkB3Q5TUFJZvcW6Ers6B411TrRp92vHDYDFRg7QEeDAdjD61FN8TMiodslbdLL+l5Idzdl2xGJphig9dFG2tlRO9DyL30Io+UrjazsXQm/LGP5kDHO8jqm+Xi6EWKlXHAUpG5K+0XHe55wfkdxJTfiJ7r/GYWq0z2pLs/hNbwOOR98M8S4itDpeqE9yBYV3nFLYeYijOQkutSxBjEMBJdQMdRYenJMQQQUTikwswOQp4ss6GLaRyy5O4N7J3AcJWt+6o1329fmVmt4mEwCEzRTmY2NnzvYNBDKz9DNm+bApe4yv3WwpTodHNkoRmCQqvvRbmuQIoZD22HImVpXhD9NyF3X2R9vo+e48ruXqr0zK2hOzwXPmjyLtiO9nURHZ+7L5D7N3bObkr/UsWfABtmCquALCx2Q+DDwAyDcmFk35XfpysiF/urzGwVj7irF863KdE8b2pmm8RnBNC9NA5ZILP1eaDLk6ws/GKe8PqrVJemvwIluU1RtJ2Owok3oKYyWXiO5yHG/jjEVD5T03+GOpontrbd7Psd0udtYmhbhvM8VwgBwMyWRlX1jnSVD8+/F63QSYmwWIOxSFE+kEIFmTCzBK2woJRQ2myPr4kEwruRZ9ILZraa11TezJA7k9dH434X8QKZwqrvHsl/zt0vN7P1kVD3oCmH1r1IaJkGKU5XQnflxyi3ZZ3nRBM+uYxvOQ3lZH2t8Lkm9F6E+K1TE9smJ9LvMh0dp7khvVDO4yUh0Wh0FnBGuJ++gipe3obWzqbIuPIauqd2RWFelyKP39fM7NthDobRuu9eQ7LEtchAE9tPP0GKs72AbYJy+SHEx0yP9u1aiH8YSaiqGBDdp2F8MdQpz3+NPM86sS7WDH2OA9ZKlFUmAyYv8BtROS6soc0JRZmsVdSmam2uSXf2yDr0D9nM8u0+lqN5O1M+1aNRMYkeM/sdWmfPhP7H0Eq0v7zJS/T7SPl5DlqH/6qdyRYGc480hikn66FoveYxBvHCd+cM0W+h5z29x4tVxXAdmu9TO0FvDP/zSqsuWkJ+ig6gyxK02GcgBmKtBBpKteMxRqMBTkfu4fuFv0EWj2JY4cqUK4DG0DoM6pBtjHHI8lFMPtgGM1sZMVrrokT4TyPh7Ch3j12a+cPg8Aqam+CNAh2TIa+7mZGl4KYB9Dk9OiCfpyU434IsnxuFnwzFikC9wB/NbBe0JmYgeGagqpFlaAuVqhPezexOM9sQXfK75/qJKRz+gS6gi5GQO28JDRciBnQHpGRrOxRNrrbrIKXSQtTn1IphaeT9NgRZQa4AjnP3u8xs/4b9rVzSvmrN74dyMrxFa185UiyWoQlNbevBzP6KyjoPds3PjaxeCyJlymWEeUv5sKm61WbhJ0uYPAR5qZ6J9s1vzWxftO4zhdO0YTzv5bp7D5guonTcFLl63wtca2aHAmd5Lhl6ZA2tFF7/FmKQ1w7f17cuUsZXcs6ejOYJFEK7GLoDLjOzYcB2rqpAS6JwqFtoTwjdQ//nNQx5Ey2HwiUeCut2mLeqLIIYpS+jnDNfCG3vrBnGWsgiOBs6g3uREm0LSsIvcp89E+UgGeZxz+DTkfK6VNFWwPOB/h+Y2Q7F8QVL5neRILM4sIe7P2JmlwCbmcI+6vIH1tE8sbXtZt9N5m1iaFsKM1sWWNHdj69pdyDt50oejT2twvoshkqkYi8UqvIcuqsfdffSxPJm9hg65+4zhUtD+1kxlJoQnJIz+X60p24oKPPz90gb3P1KM7sNGW3XoT18ZjRwM0ppMB1pPHUTPrksxHsrpPB6rfiBVHq9lZj5ltS2TdBNOrpBc4PnfAPymm+CPr6l5F6vM4qNDr+vzpTW4a6fK6zZXSLjcWBJM1sGKTyyfGNZWorofgqeVeua2Y8Rz7Ax8qDOj+VBZITbDTjOlPz//tz7/fotQZ3yfDg6NzuxLv6F+K6ip2oVhiCZcDwySr9Pu5dNH4Ii8ieItzgDheXWrc2u7BEz+zcyEOSxTEZq/kV3vwkVcLgc5Vb9BbA//XmznvCd/0RK9JPd/SWTV2gyBnmPdAyusNmiouk9NO7P0dpzddgFuNlUxOsglFqiNB3HQPA/r7SCrllCpkHa2ZT45oxh+gkSchtbTaoYjQT0Aie6qgfuB5yINmXMKln8f1AIWt0owxYsKpuhi2xuZBG8ADEvd6IDMerlUjgMBpXgPUfHbhV03BKZq6o+SwXnwMwVmeivIGG0OFfvoUt/qvD+8ags9g/c/bqSr8/6Xs7MtovRUGi/AjC1uz9vZieb2cHoEooqHHL76Wxghhory4tIEH3DlAvnJVT9cs7w/mhkqVoFON7MRlOjjAnWhB5kIfswtJ8vvzfcff+qPiJIerbBGnxW7qUF0Bjye+yEXNselLiV8HcT5vI3tCsxV0PPYSDjy+btV8h6+CZSfJ2UcqaEsayPFLrfQuMdgS6uLCTjZnf/yJTUcTVkmVwRuMPMFqUlVGYM7bcQMzg5BaVj7ntXQgL70cARJWvo8fB9i5vZGbnxHZU6vtz3Rc9Zd3+Ldk+XvwN/CpbVc1DxjNUJYbHo2dV5d2T79GHEZJ2HFJ5/MLMnaO2nBdBzH4OUYylWrgPCeKYOfY9E3jpV4RcPufv7yHAyB/CYmf0RWTGLTM2B6B6JKtoiiqhD0ZnQZHx7Ijf+v5vZ4SV0ZEiheaJp6+63dpGOJvM2wdt6f+/pvEFqZaRAPj733r/IhZKb2fbIQHISCsstolPhgUlGgnAG9iLFdl11TYB90R28EVJQ9wKHmtl30L7spT0ZLpB0Jt/o7ldHvq/vHimh/41A076mRPafAz4Myu3896fw1El8simcZ6bwb9HjujInaiq9TduWoNQI2y06OkBzFGX9ovk/CykLIZEvy+EYZKjtZ0ys+Mw3aSUB/4RChT5XuFO/KIvImO43s53QfloP3T+1+8ndrwCuCOvwy2gtjgGezebZzN4lbZ++TzzpeO05NKHXhZldjDyPtkDKnGGF92MGpiPDe7U0dGl8FwK/MbOHkVfdYojnfhBVq7zE3fuUd4EX/S5wrsv7ah7k7T8LOhffRh5F27n7abWT9hmAmb0GbOTut+RezipaTpfaj7u/FXQIFyGeEotHsfS6+4D0T5OUVgFdsIS8jLTyc1PhLmjtoSuXmtmIVBoKqGI0mnpcFD16PnWY2e1IoP0YWUR2RYm78xbBzxwdEcVAP8E5IgBnTFtb5aPce+sjL6+VQt9noXCbfkqrsN6OQAfS8DIaKnApCQqHsJ9eRUnZp6TaEmLIqrEArZK/zyHBf28UOnAHOjynQ4rCmDvzq4ihyTwFs7CED4CDEp5Tr7tvVdeoBkNoVUupo3kIWlefD22XR4qWT9DFWEQ2PpBVea3c37UIQsz33f2Skiano73/XKBnDurn7YtIoTo7EkBGIYH0fHd/KXxvXx6RoIhaE1jH3a8J63p4+MyOiOnf2sw2QHvkPTRvC5RY/t8A1q5YQ7d5CJsxVeZrOj5oXxeVAl2EvuEmF/Ib0J65ACmsDnT31HvhI+RZ+o3AAP8IeWzNhoSIkUgYPTucHclweX/dFuYgJfwiC1F+FyVlPZD4/ZJ5jt1NA0VUk/G5+wemcI1jqa/KM1kDmieGtpnQ1PG+3X1o6rxNDG3pL0D2GaRMns/59x5F5dOz8+5oZNQp88gGCZAxT6CdaZWh74eIgeIMU2XGVH5rDJF8fUW4+2UEL85wLnyIvEzHor3ZA1wT9tcDSCieF+WfqT2TmyJ/j4SzKRrulMhT1/LJ4Wx/lFYahrdMVU9PdveDI+3nRl5AS6H5+KWH8vVV9EboT26b+0ypEXagfXeb5qb9miokpvI4Wbo/UAAAIABJREFUEPiWwPuOQ3zLeLROF0zkO59w99cDLW8CM5u8qwYylvx+2hApNar20wPAPe5+m8vzKqb4Tt6nKDz4ATPbLes3dHEG5Unh+50pE2JduPujJm+1xga0pjR0cHwHoyIMx9PKZ/gXpLS8GSnVL6SV62wDJBcdEPp+NrzXh8Avfc3Mflj4rpnQs1ohk9lQxdWVUF6+/7h7Zf5CM/sq8lLd2RNDvjuA6emvD8qMA5MHumodY8xsU+SsMBbJny8xiLQuMUxSWuXQSS1vWLDfBG63BqErndCOR5ip401xyKkoenAMCmb2PVTV6KCUcZiqyX0DHfrnAae5Eh7HsLWZHZvY70AOg68HOs6voSMVKYqBGVBIUB6ToRjr/IHXi5LOLoWSJ8+HLr3raLm/Av3W21cQ05AqvPegktFTUa9wmJmWEqUHeNvdF61ay+7uhDDDCG4oI6oId58jjPU5+l/yqyR0MegQ0iBQfatB2ylS2gZG8TEkGEE749TPSm1m+fd7Udx9lnyyTGmVn7dvpNCFhKNexHCd6MqvVoVVgcezizsoHv6AzobxpgSqWbWg5xAj8hU6o3QcyPigwbqIKQbd/bkgXD+MFJPP0fBeyPV1M2K0uonS8Ivw+mFIoXYvUmKXMiYur8smiqjk8QWm/3DkcXNVFR1NaJ5I2nat7ybzNjG0bQozWxB5GP0K3Zubea7KUxHuXlaoJgvNLwsrLBoohoTve51qowrojhxCK7dOKczsi5myyVVlDCTsnmtms6O52wXt2yVR7pvomRzukavC925qym+VYTN3bytpn7tHpghjWxPxDm33SDgftkPRAjMhBcaBQcAZLJ+8Wpirj5Ay6jWknO1315g8R4eH90eF+bjJzBYLCvoYvbOhyog7eaTiV83YKhEUbvMAd7q8VKv6bkJHV2hOpDfLlZjUb44vexKty2fQfvmIxHsd2MLMNnf388xsWkIYIc1yBGZj+KK3QrkuRHshtp8WQWk6vhy+b/Gafr+OzuCD3P2BhH26dr5fL6mMGZ5JD1IKxd7/VNZyBnevM6CNQuGR0aiBCA2PIOXetR3eI33jQx65a6GUF6M8hCKbPOEPQZFL06Hz+XpgR3evU5jtSHlu6/1zf2ey9PmUeMXm4e5PmCpJbkHwVppAyIz+WcXIFIPtfsj48C3vUnGrSUqrEgxWyxuEseTQFXe/nwKyfs1sBpNnVwz9GA10YGQCxljk1pgxSHXM1OtI0zwl0Gtmb4Y+nkVeM2e6+5PQJ6BtiRiZBdHijrXdBZjN3fvFmpfguUDTc8APUKnbJ5Er6vnh0CQbT6pCLxwGoCo0b9XQnGEJ5F6/cQUdoIR1v0qYixTBeXL0zIoYSbv7cC9ScM2ADvJsvW2OFFzPE19vr9AKq0wV3pdHB1adwuFrtBRQCyIPka5ZAGNw93mbtM+vYzN7ipo10WDddxLjabnEr40E+/eRFSfGzCyIrH6ZV8JWaH0MKdvTTecNwFRmek10wc5pyt90lbuPDfvhaNrzNc1F/zwKT9A6r+5EjElWcWZxJMwOWulYN76cQBd7b84KgS777lLFoCt34rZIyXce6SGN05jZbF5IMlwxhoGuzSbhF1siwfB7Xl6FJv/ZUkWUmX3bzB5PHV8BO6E8KN/2mrxIJvf3JJrN7OQJ3TYgeZ4b0vEC6fM2QdqavJx+Cqxe8vmnEY8yDTBtONNmQOdkxteeA+zlSuQ9EMwX+oiGHcUMFKbqZD+I8GR9wnv4e/YGdLxgZi8hhWRmNMsEiexZe1Awn20KZ4meybTfI/MiviHlHvk2ypdXtrYuQp4LryFF5GboPl3S5RkzWD4ZVHCjLu/gFshw9jQydiyN8s5sicJDY/ROjzwsFs3TWzG2LYCfmNkS7v5UDT1nISXQpWZ2UkTQHigdTWnu9zwq6J2T9nyLnegXmhmNpkBKLWhFfmSedtMh5eVTKCVGU+T3040oFKzffkKK75fdPckIiQzG41Aagszbv3SfNqD3LLQfoh5eDH5dfN/MTkT8YTLPUHavmzzaNyZ9Da0f/p+D/hVfOzG+NYElg9zS5uXkrfykOwUl5rseqRAZQfReKsFlKCyxzqM4jxFI9p2QyPbdEiQozwLv+SVUFKNr1dj/55VWZjYOubwVK5JMhzS0p3gI42jSFtJDV8xsnJlV9XsuzQTWBWgXWDdBi+/RKmbKFMaShSv9HR2SLyEmYF6U72RnM9sHWUouReFBf0ehJGVtF6YQ+1wFdx9nSoS3ItoEa6LDZ2/gAFOelfND8yb5aFZEB950SLFXSnNm9QhWyl3NbPcaOnYI/VbORRPFgJlNBnzRIxURc21mQ4fL+64S9mub2ZrokLyGklCphO/OFA4gRvc7yAOvmGiwqHC4wsy2CGt5PUKC9bI90gGMJK6ITUJYE0nr2N2Patq+AzSPRIrZ9wmVaYIVZgdXfqyqykz7IOXnVuHvR9BaOa0hvaVw93VMOdg2RnvjfOB9UxWWu1DS4SNzH3kPCRN5TE/Lu+csZCW7LLy+NbCC13twdQKDVQxWJkN297xCLDWkcVzou3g3fA4pKbZ397vDa4NZm03CL4aiEOmoAGuq1JSqiBqROr4IpgcurFOQpNA8EbbtZt9N5m1Ctd0IeL3CIHUZ4l8XR5b+05Ay4V2k8F4eCUPvmNl+4W5sihlReG5qRWTQ/p2jtlUOpmTyD1d8zxxoPMsjRTYoLGc3FH7biwTlh9z9lZozeRjwYyRc95B+j2R7cDwFL/zAK6yP+I0N0Dm2F+IXdgt/D4ZPfgY4J0FhBTq3z0OGu7Pd/RUzOxWd4SeV0PsKOjf/L09vrK0rH9ntKHfRz/NtS/A1JKyuhzxR9qyYt2Q6BkCzIV6srW0JvWe7+7jiGw377cfjNOR930UGoIcRr/4LYD6Ttx4MLhIkv5+WD6/120+A0Uo1kdrvaWht1O7TBv1mzySm3B/sutgQpSw4jBqZCCn5Uu71pmvoHcQ77UJhbXZ73Zs8Mz+fe2k2q/b8e8fd33P3m83sG8BH7l5ZfMxUaf62oORLReN7pAvIUkHEQufLDLb53INdwf+80oryw29a5Pr3F1qx9k3a9sG9MvwpqV93byywhjZJZW7NbE4UivUo8EN3/0ekzRdQXO7hyFPnwcS2WXLKJngaWM9VLvk64DqTJ8RGyKU2s5rNa2YbI4a9zI0/P77XURjRslU0m9lreSViDR2ZFWgf5I7/Xmq/NZgfPY+hoZ9ZkOJsNK2KP5mQkl9DzwLj3H2HxO+J4XZ0yPfQqiCZonD4KbChyVV6dVo5Oyr3yEDh7rUeOGZ2HfIGu9uUKHIqdx/TdM2b2ccozj21ffRZp9Cc0DZFOJ0NVaoDCSqPIcV1/qIvpbds3iI0voWSbp9oZl+j5Zm4KWIyemlZSZ8Afm5mM3orDGQNwvno7reYvBV2R+fGnt1SWEXGN77b52weCfcClN8NkyML2AyB3qZrubg2X7H08IvrqA6VaKKIShpfCUYiL4YU1NE8sbXtZt9N5m1CtZ0P3RVRuPvuAKZqk/O6+17ByPMDd/+Wmc2KDEk7AxuZ2SbenmQ2BW/T8pRIxTjaldcpBoq7Cfsl8BZ7Ayd4CNlxeYr1eQmE82g3pMxZHe2hfdC+fh3xZbe6+++pPpPzHrBV6EX3fL+2YU8fiLw0fxIExZ7wHcOQt0B23wyIT7YaKbKAhVGunV+i+QEJrT+roHd6lLfonTy9sbahv/lC+/zYyjA94mWvQffcnp2goynN7u4mj7s6mqfPzVsfmvbbhMcpwUwoPC+vWNoLzV+W1HyNoPB4qIliucF+mgH4tZktR2s/VfZrykn8DXdfreE+rULyM2m4huZEBcVeRUbvSpko0L8F9fd6ozWEzoXbKayhT2nd/xB5xqeehwcDvwsGgHVQNNJZ7v7zis904h7pJKY2OWHkea8hwAZmlq+y+N3wO2bwWRAZQ95F4ZgZreOBzc3sJlcxmY5jktKqGk20+R3LAZXQbyqjUYUiM7UDWpxreCSuGPoO+x1MlvQFE9tOhzy9mq619yhs9KAMOg04zcy+jHIaTIssax+Z2XDgCnc/q9hZbnwnoIOnjuZ9KBzOJXScjJjBN1Eunt8V6ajqN0Ex0BPaLQL8LczJUJQ88NthTD3h9UxZNgPleTj6oYSGLAElZnZEaJqicAAp1j6hv8IhG8tSqbTVYKy7P5bQbk2Uy+xuZFV5wRTL/j3S1/x0KF67SfvSNdQBpJw3myB6Z0DKjH6fqaE3Om9e4a0XnseeZrYX8s7bHF3u0yFX/svR2XSpqdz1wqi4wZa5PvYMiqtx7v5ObH2i82ewWBO5v5eNrxPn7KeFJuf3dMDvzeyiHOPYJPxiR+BGM9sXOMb7lzQejCKqCX6Jyis/4O51nrx1NE9sbbvZd5N5m1BtZ6QVrpqKPuu0y3vnADM7DeV2utHMdnH3Exr0NwqFMTXxQF2UnPd3THg3FZm4z9vTHGSYGinsb6Hai/xNV6Lzu1CC8/XRfb0k2mN94Yc1Z/JNpiTEVcjSSsQqm+2J9vMunssZFfAv5I1U7KubmBUJ4Xke6uXwOsTpzdoW6S0b2yyIfy4mYY4h6/tp5G1V1XcTOprSHGtbRW8Rg+23H6p4X5fH6MPh5wxTEvdtkAfxWijn63oob90QM3NUnXhHM/s+ykXbG2i7ouw8NHka9RDfTxcgr56nye2nGnxAe96f5H1agSbPpMm6yHiGo5Hs0g8FnqGswmfxXm+6hsagcL6i0qyT6367sEamQXLUb9z9ZSRLjaZ1tvXQKmjyk/D/UShq4DLgETNbF8kOW4TvPMbMLnD3ESXjHvQ90mFMS8sRIY+i4bVOiXeQy2C7feEzDwIjzOweZCiP7b1edy/LB1aJSUqrzyZSLv7KNhFmaknkrRQVeAr4AG32FIFtGDrsmioq5kOKoCjc/SkzuxsdOMeG71gPCaIxpdWSyOtkAeoPg2HAJmY2bYJgMR9wgas06rdr6Ij1W6cYyOb4WGQx3BiF/9wI7O7uvwtWm/mB50Pb+Wnm2ZaqnDgfJS0sVTgEen8Z5uSdku+7n84I+46SVbfBzB5Drsz3he/K6MowFFkGmqz5bB1f3qB96hrqFhZCa36bhLbDgM3M7Hx0QVfNWy0C0zkcGB48d0Yj4WGn0GQ1JED1oJwJxRxQ+b3fb32Sfv7kMST3mcyy9mtaF3hxfIM+Zz9FDGQtjzaVgc6edWr4xUjEqO4P7GPKT5Rf4z1IKbaruzfxLGqKE5FHx9mmJM5OCYOEzukqmvNteyZ02zBvdfM8UDqeJX3eeiZQ216UZ2Qtd1870kce2VrtZ50OgskPgnHpGDO73nPlzWtwBXCsmS3o7o/XNTazmVAIy+U1TX8HLBi8RLK7cDkzG4l4q7ozZTit6rJ9Z6ArvPevlOT5qTiTs8I7I1A6hhhGIUVAH8xsXnTXP0o8R89kdEHGMLMHEO+RoXhHfYjozYTgT4ChFfRmbe/N6K0Z2xi011LGlvV9G8EI2yE6mtIMac8jP290sN8YSvlOM9ubkMPNW5EL4919lJm9gfjQX6A1uyi6/+Yxs5tQsZf8HjrBzH7p8WIMWYW3fvsJnUkzuvsRpMOQ0hQGuE8jaPJMmqyLTCYaR/3zy3iGlMJBTdfQKHQ/T5bQfiDrfjF0L0wB3IPSztxgKhB2IvAPpLR7EYU2HoY8/e5393+b2X4ofPvi8H0HIl7yD6H/3tBfmbJuSpSb9B1kiI3lK+5Dg3ukMdz9TJQ/sBJmdgJySFjII2GeATH+u4dWLq4Vwk/ZZycprSYWDNCTZJ7I56LVIrqED4lb0mLIwmVSqv1kbuU/NLOZKhQZfTCzocC66ICpwhVImbOXu29tZr9EFsQYPkSVa1aj/jDI5iFlfH3zFtwhb62gY3p02J0StNClioEgPE4BfQmivwPMFRQgT4SDcw/EADtKEp9d7j8F/l2xDi9Hh/8jSBMOMLcpjOAtSpQT7v6emW2NcjT8jRKFA3I1rnrOg3Udz1B2SeyLDsuNgCPQ/B5qqnaSuZZnzG3qms/a1VXPKLbvaLnXhviIZuMbjxiuunlrBHf/T/DA2xzlKdks/GwPPO+FHGeJSsfdc++lYiWkyFsIKa8nByYzs7MZxPjCeUXot8qbsOgd9jwtQf3zKCwoVsmseDeMpX/YXtO1PB7tkaVpHn7xVni/Ki/H+xEaO43FaFWZhPLEr1mbOpozZBbGCdkW0uZ5IH03mbchE6htL8qpMjXVGIbyN0K1dXp74KYGCitQPpudgavMbJWgAIvCVOL+PGR5P66sHYC7L2IKc1ke7cE1UPj2tuj87UWV/WYCHvBC8m53XyP37zsoF0xdQvAiDcUz+VlaxVliGIaUVt9CoTygsJopgV97PJfaElQYCBvwyfMU2l+JlBXQMjxkGI3O0mEon9D5yOv8/Qp6hyEB9PPAi9aqKlc2tqdI94TI+p4CeLOm7yZ0NKUZap5Hvl8zO9/d/9LBfpsYE0HrbBdgJmtVHfw/U7GfbK33uvvHSOnwDzM7GPHJhyNP4bfR/bYfcI6ZTePup0VIG+/u2RmS30/XoKqXX/K0SpFTIU+qv0Fn9mlAk2fSZF1kPEPK88t4izIFxkDpzdqfSKii2oV1vw7ihRdyFQiaErgJpXZ5DVjd3bNCZI+b2bPIo28vlFO1iOWQA8FL4f95kRL9OqQEXRd5ymb3RQ/yyswMA6Voco90CyaP3G2BVSsUVhA3rox398Y8dBNMUloJS5tZ0UI9EzoovxFcIzNsYGaZleeekraX0cwLoAflytm/8HrGwBRpWN0ULtZJjETu9AsUhcg8wqaaDQk981KRnyi03Q3N00LIqvpjV36oKuyHcicdVtMuxlReVNL2ttBfLxWHQY7mO1wx1JsBt3t5lZh+8xYEvDY6cv0+Rr1i4McoP02GeZCbcf5i+SetBOjfRJf8puH/HvR88u7oRcyD3KwzHBToO4AK4d1Vwv4W5DnXT+EQULmf0DhjfV9RfM3MxlKxlywt3cUQdKm9geaoBzEkbwKzBK+E69z9tpLvyJ7dU4hxqtsjY2lZpN6pobFKKOslLkj0oPDQ3tzfMU+A+5AFqhKFNb9L7rUPUSniseTmzcyeQC7uD6CSztF5K2AV4LmwNw6mJEQ3IEXp+GjEE7AOfe1z47uM+Ph6gJ+ZQhjqMFNonynDh6C5L2JI4f/iORj7XA/K1XBA7rW3keDWC2xvZmuhxKlrmvJovEOJ+3XhWWfPsFH4hbuvHJuE3HeMBw7z9Nx9m5jZMoXXpimMr4heH0C1y88S6ub5vxmmkINjUYLXUgQvjPfqrNNBmOl3v9T0/bGZrY14h4fMbH9gWM7zA1NY03eR58fiwB7u/khC36NpeT0diJTFV6EEw8OQUv0IZEx6Hync1g3f+UfgZHcf5e4f0rL4Dwju/ry1wvrLcDpwMkqL8B46q5YHDi0Ji8nOj1Fm9uPw2mD45LIzNXsvw7/Rczge3R/XofN9mgp6T0ehQN9Fwm3myVs2tr+i53V1At2nBzo2SOi7CR2NaA6C+g+pEZpz9F5nZlkunn79FviyqYFxFZ4mGYYivn4TWs/szJhRzN3XDN/zVcQLnINyXF1B6274jZktHT77YJiPKz2XsxMZkVdHIcInmtmj7n477egxs0WK+ynss52BS8xsjQSP+RNReHKW8L9T+zTpmeTapq6LkYiv+BidRVHkeAZIU1o1oRf0bI8HZjd50XVqfNm6/wIwykPYoLt/aGbHorvit5nCylRYa0MUDnoLMiaAlKAe2gxFz3ilzABiZsujHMObmtnsSGl1hKtKZEbHQugeWcmUh7Ej90gnYWZ7IiXdXMAvEvn6Tx2TlFbCr8JPDPvm/s5c3zL3t+KFW2xLrt2qFd+ftxrlkcU7F/s9Ifd3p3ASqjJ2u8ld/yxv5S3ClFxzHeQNMBuyzKW0XQh5OMyDXIH/Zmbbu3usIsHnkJtmFs70SaTN59EBsq67j2jAVG6CDrf/IA+CFxJoBvgTCn9rU1rl6NgIWYuT58Ld7w/vlSkGtkIWgDeQBn9+YEYzmzxYlgjPIPNkWAUJtllp3ktoL+9chaHowro6zE1MOXEKOsgypdzblJSwD6jbT9F1a0piWUSWNDaGc0pezyeHBylBr3f33cKl8hKyen2AFJm7IMv2QjXPbnV0adY967eQJehPtKwxZVi5YnxjiDPq+wU63sz97bTOhQznI0Z1IRR/3ybQRca3bvZeENhASqlzC/M2GrmWrw0cbGY/KSocTVVZfo6YyOebKJjc/TIk0FTtkesC4zw6/LxHq/JfGfJltAn9lI3vT8grs0qQy/AueoabhT7PQftxH1pVhKB/ouynaeWemyt8rnhPxPbEzLTyD+TzqvSg+eml4H4dedZnm/K6NQm/mDM+/ChSFVE9aF9lJaSLe6Esb8yA3csn4TOBrng5NYW7PxrW8XnofP1DuBffQOt56Vzzj5EB64D+PbVhCiT8jacVKnlgOIcy4XFfd/+rmc0cvmOe3Oe3Q4bAUSZPg6wgzr0AZvYUsFvdmdxwHsYFI8lRSCG1EuLBriz5yPZhXCsSzvIcmvLJZWdjhvwZeSuwibsfa2ZroDNiL+TVuneM3jC2E1Fo5JtI8XVpxdgcPbsvmNmQKiNs6Pt24NvI0FjadxM6BkDz95F3fSx1RrHfbN5WQvdTrN/D0fNaECmVbgeerOq7gCFoHdxFwZgYMYoNM7NzEK82LNB1C7p3v4087TJZ6WgKcPfxZvYLVDn8AjNbwlU8JkMPMsL2209mth7yyvmHKSdePyOWKULhKJTn6AR3vzO8VblPU9HgmTRdFyehdA2zA29be67aGM/QS/q9PgrpF76Enu9eFWvze6jy+JOBlk6ND7TuxxG833J4rPAbtI6nDkr8K9FZPxKdHZmDyrRoveRzBr+H8gNCCS+fcI8sEPoeA2zn7qeWjKebGIqiD4ZQ7+E8wTBJadUsVKkodEQ9RmKoEtrMrAkNI9AB/wLVVpOHgsU7S4wGspjXWUOmAI5B+R96kaD4AhJYpgYeR4LYEyg29mjgCDN7BQl9MxXbBiXN/Wa2Pro0HzTlJbiX1qbNFEVTIy+ljUroGxK+Y3JofBjsGr4jlWYoVwxmdBD6TJoLckqMBMXAKsi6dADyztqeFlP+S8JBGtbWSma2OPCBu1dWJDOzL7r7S7n/QYxsmXJiKeQhlZKfJmUt/5r2MrMZ3kXWjSeQQA9i9KJw96hwENb9S4ScCOHloju6B6HgSvTs/g94o2ZN3GVmqc96PU8r0V0n4MTGtx9ijp4If5/oSohYVFp9hNbm68gyvDs6A+6JjQ+4w8yK85YVQ2ibN0LugDDXeS/QDDMgT4nHaeVaSx1f3/qs2CO3he+dESlxZkOMLPRfQxnWQYrKt2kpfKPjM7OzgI29vnog7v5JoPE+WufFKOQNlD/3q+4AC30V2xS9s0phqpiWreXxplCKsnPod+icTQ6/iHzfEJSLIgt7zmM12hV2eeQVUXkmr9cH6Fpuqhw3XYQOoK/CZR3NWdt/TCxtP4W+k+ZtArXdDHnKpHo57YfyLa7gJZWEzWxxd0/m2wKtTyPvoO8AP0J34mxImf4vdM78E/FKKVgLCV2zIYGqF/jQzLZAIfuE13D3t81sF+A+M/sB8oQsYjbay4zPS/qZ3CQiAOSxchbydC0TFAcc/h/jkyvOxuz9/L+nAL8yVQy7CPGV0wJre4V3tLtfipJup9B4jsn7rYkR9jJ33yCh7yZ0NGl7JfLOTWn7EXBk+Clrs39KX3lE+M59UXqJKqPYpuT4TnfvNYUZApwWeJHMiPwYJVXawh29AbrH3JTj7p6S9n37yd1vN7OV0Vq6xszeRLxkXm7JFuAzwLsp+9RkbL8+Z4SuRMozybVNWhfu/oEp5PZMpMz+WY3scgfp93oevRVnRaO1Gdo3WvemvJ0fFt7Kco2VycO/ppVCZEXEGy9KS1mVlwuz0Pw6WqrukZFInj+7oFD91ODuB5uM8QcCx5nZKB9ABUBTovqtkexaxof0unvTiorAJKVVpTIpgqS2phwpcxdea/A1gB7qdyJ9g6zjT9T0eTo6WPdDLt09SNERqxpQxCzIjXdWtBkfRN5EtxXma+3AUHwPKYdmQIxbrG12gNyGLAbroLjZDKOR984f3f1GMytTWvVDw8PgmCY0J37/GyTOhZmNT1UMmCqObOLui5tySZ0Sxjg78n5YPvR5Nrn1lrDWVjGzD9EB/B5aG79FleOiyokGc5Eyf1XC+9OIGUn1FIthDlqlkrML9g9mthtK+tkLLG5mD7n7KzRYx02edSdhCqfIW0mPN7PR1FyW7v5GUD5fhizWyyNBK7Y2m85bHZI9Qc3sI2BhV/6WFxL2yMGec78u9BVdQyZr5/K5n4XKxlf4rlRkXhNRxO6FHKZBCsVbSt7v+47YvQCN12bj8ItM4DDl2zsa5cOJ5XjL5mHASqhUmNmuiEH6KtVzPzXVNBM+3zsxtEWJo+vmeTB9J83bRNL2bhKs0+iMO4BqvvYBM3sEeaFe6O7PVrRtg7vfTLWHcSoOgL41uQy6D19FnmWLoGd0tClc5UHkTbAY8q78Unh/F1MF5VG0PCtT0AP8NvATkHiP5JAlbS9F6v3XgE+eCvig5Gxso9vdnzSzbYBTUW7PT4DtqxRWA4ErTUITI2yxMtf/IlLu9TK+cxNCNWsia9XdXzezG4GNzOxQj+Q2cveXTdUChyMlzVaEaqNU7Cd3v8fMFkBK9HWQEXcWJF88h/JnnYwicFYgbZ9eibybLgXO9wkUitWQZ0g2oE1kuBTY1sz28lbuqndRBM3DxcZm9i10Jz3g7muYcpUNR4bfHZGhYWZCDq7wd3K19g7eI40QnnFKTt4j0X1ztsnTMI+FqEgJhO6GS1DUzp1ojlJCSpPxP6+06hJGUx6qUuYFUIoBCqwnBC8lvDC0AAAgAElEQVSB/dAlmgkRjT07qhC8eio9ewrt30BuwfsGpvxzwIeukLPB0pJ0GDSlucH3p/SbrBgI7/WEvs8ws09Q9cAXgJ3dPWvTdL3dgA7az4XfAAuYEhA2Vk4UFA4THK4yvdeEn8wbaDdkCVsdzek+wOGmyosPAre6e7Tsb8l3dGUNVWAILQbrDmRJnw5dDDFr0au0wmtfoxU6+qq7bxppP9B56xQmoyUMdVp5BiSP72CUSwbgLjN7mXSB7iSqE2EvixjBWJ6yrMpKXYgj0FecYRrgHW9Pkt5obYY9+4QlhF+E+V4CeWtsh0JCrqcLjEnV+HJtshDMp5EHSBUdTWieGNp2re8m8zYxtHX3A1IMUmY2C/UKnINQfqFDUGjznWjNX1a0cJuqAT/u7q/172bwcOVYuS0oas4IHidfQULBbbTCfRcFXnP3uczsS8hL6l9IwbVD6G6Ymf2DlmA/a8VXfw7dJwO5R9bK/T1YpPIt75JeaQ13P9vMbkCpFR5tckc0QRMjbDe+/zOIAd/r7n5B7u/XTF5s+VB/kFfbvSg38H4xAtz9VjP7P6RInA6trZmo3k8PAH/3+sprfaFmCfv0OmRE/Bnwc1Ne1fNR1e1+XnvdxgTgZz9NnIDOt6lQQYYs73BZepFtEI/2u6ytmf0BOMgVavo8qjKYzdeCVMjz3b5HGuA8pHAtQ2bU2hid8z20pyfpQYahmN4oM1T2oCqO3+qETB/DJKVVDmY2I9Kmr4JcrKdBSW0fR5rWS10J9VLa7pa1LXxHpSdJvt9wuE2DLsC5kUvjnUxYRqNjCC6vVQxFFfPZ+ykeBpV0NOmoiWIAWe2eN7N93P337n42Ec8ndy/LH5XkuRRo2DVGQ6JSJ69wyPdbtUfeRdaJp5G79SivSdAflLdbIi+RBZGVLqt8dCtyNS/Lq/BmYDLvQszl+ogZWRJVT5m95HODQhOaE9puWTG+Nrj7HLm/BzO2unlbverDA0F+jwRB9HXKlWdjwusjgB3r1lAExfE5shJNi87YmUk7Z19HjPhb6Jx9gVziZ1OIz/zIc/KBQj8EpvWL7v6jMkLNbFVgB1OIwky5159Hd84fY303gVeHX3w1vL4BSjz6g1gfFfRXKqKy8aE8bynj2wrlRFnZa8IswjmWRLOZHTWh2wYkz3NDOl4kfd4meFtoN0gFb4kLkDD4feDInIdODwrzzn98xfBdeWRM9pwopOx4M/sLEhyvDetzBDqP2woKBIF5OPLgubuO9obIcjFendt7Q5HnBu7+Yhjbn709rOoMdBYtGca1B0rzEMOuZV6qRQz2HukWn1xo2+/MD3fIq03pbYpuGmE/K0jlcTppTPRIdWp3f8wUwvU5M+uJeVsFDEchfdsgIX4dqvfTZkhBNn/NPAz1UG0tcZ/Ogqr2HYnSoewB7GFmo5CC4SJvmHtuQiDFwDQh4e7vUxLdYWa/opUHLVsvHwDD3f3PuaZP0Cp8dScqMnFV+H89ZAAow4S4R2LYhvYK08sDh6K9lzcYjUJG7u2RAmtjgtcd5V62eQ/cP3Xz/JuktAowsy1RdYfpkYDyJBJEpkMJijcDjjKz7RBDndTWK2J5G9IwDcoDNBNK1FYVI9wpgbUjMLNxSOAubtrpUPzsKR53397Z5IKdR1YS90DknfBAEPgy9KIDopOHQSUd4eArotfd107sf4IoVLpJQ1jLx6G1G9sj+cSFvagc9JXI2+OaSH8rIjffL6J8AbchJmBmxAzvjJ7TPu5+VOHjw2nFsOfdvl9HFtxkK24TNKEZXXoDHV+3UDtvZnYYMI/1L18+S/j9rSAMxhjIXnevu4NmRZdhbH2uj/b6QuFnw6o1lDi+AQl0yK3+bWB9d8/CWDYCMLNNkffWDgNRKpkSTZ+BQiTGIm+ax5GAOx2y+m0EbGlKUrrzAJR3teEXaP+CLJbXJ9Jeq4hCTNJAxjcTcHGK0qMJzRNJ22723WTeJkjbGoPUA4hJTsVz6Aw5lJbh7guoQtN8ZvYNtL7WQ3lZRpvZ5ZQz6JOjO3GGAs0DNap8Eym5QQJt0ftoNEoEnQ+rypDt1VtzSq7xwOkVZ/JXTMUW+sFz+c4GiyY8dRM+OYJnURL8CYoEI+x/HQbJl0EH+U4zm9fdn0FKsCqMRrmt7kV5yfJ8er/9FPpOyb8zOjgaJO3TrF9X8vOTgnfWRuHncFQx+TakwLo8pqibUBiAgWmCwcx+VHG+3I4KNfTQSp3zHkqPk8fstDzkzwJuMnnhT4+UPnsU2ud5qEb3SLdQPNtNYY8Af4vwi3eYImg2Bh5x94cKhqAXaZ25L6HQUsJrU9FFTFJaAWb2GyTo3I7yDYzIP0RTws/vhPeyClx1bU8ELjezc5HFq9KTpCENl5nZtu5+euL4BuOh0gmUbdppkWv1X+gfJ/scuvhmLn4I0Z1dZnMV2vTS2cMghY7YxZrqgdURhYop9niRQG+S51IdDSgMo0/hYGb5al2lCofcWv47smTNEFnLV6DQoxmRMDE/yjPQC3zPzH6dWZnMbE4U0vgoqr4SSwr9BeTOe7iZvZZXkLr7Grmm76Bkn0/RRTSlGV2ID6a0LY4vh5GUJ5ZsjAbztn/4iWHv8DtzHW6aJypDbH1+gAT1DdDa35WSNRRDt9dFUDYdHPrd291PHeA+vRBZgw8BjvRIkunAVO+NLNfTolxByfC08IsMdyNFUimaKNrQnM9H8/E9SLpQU0vzRNa2m303mbcJ1bbKOn0RDQ1SgeE+JzOOmV7YA8Dd70BM+o6oQt1P0H7rQQlpl0B5Z2LJlbP+ByO8PxHue9z9TWBmU+WuDKuiin3LoxAogNPMbCsUvtGLwnfz3iV7hZ8YigU7IJfvjA7cIw342UZ8cgzuPt9gaG2KQRhh/6swWL6MON/5FRRh8EZ4n4jytYjRrjD3fwclz7TAit7KX1RE4/3kuap6FRhUv+7+IvL6OdrM5kcKgw1QfuITTSGv53mhKuiniU/JgNZpnGtm1yKvzrZq3kGx9gCAmWVpIZ5AIZszuvu7pqT55xKMdu5+S/AE3A0905dQ/ido6VROMqXwgVAd1sx2QnJTvuLspwZTrq6880WWT/A4U95bEH2ZnJfdd0sBD+U+h7vPlfu7r6p04G9PM7O/hXu14/ifV1oFhuQQ5Iq8baxN2HQ3hYX6D1Tu9mcxRU+u7V9ROMXmKC9BqSdJQxqGEyrlmdmIHA1RRiORmdrFzE5CuR3qsGDFex9QbuUoemOMRaE0UYWWu89bR0iwKO4aYR6+UPi/7tKrwo9zf49193zcemW/id+7J62qQ4MRnFdClqqhJHgu5VEhvL+F1seUoZ/9kRX4C/S3LADtaxnlWXm0eGl5Ky78dnTZ7YYE0sXRZf974BFTVZ7zkEVnNLBGcPWNjeFVFDo1HXIx71sTZvZH4GR3H+UKRfiDmS3VcF2UrfuyNf/L8N7ugYbsu/rWUI7mb4f+BzS+XJtVsr8HueYz7IGYpGuzeYu02TKxrylQctyd0RqbHa2TFIx392vD3/32iMsl/X4z+zPla6gfYusigZY6gW7hwNgtjxQrM6KQwIvC+2X79DQieTjM7EfoDNra3aPlynPP+mKUq2aX4JVxf6x9BfJrs8qquzswwpRU91hXbp4iUhVtf0K5im5z933LvjAw93uE7zzGzM5HxSOuNlW5uaDssw1onpjadrPvJvM2odomWadNubH+4B2ouBTuqeHAcDPbFuXNehCFVfyaEn65A8L7K2a2ubufZ2bTIn7xEkKF06CcuzvX13gk3L6BBOUelDbgZFNo0Ujk1XT7AOdhlfpW5WjIzybzyRMRBmKE/W/EoPiyEr7zRJobtkaifbAx8CtU3OAlU6L/M93bq2kPYD89CNzpSs9Rik726+7/Rvn3DjKzRdAZ9DPkFTbo4iaD4A+PQN5VZ6Fn+UZeJgp9D8qA1gUsjub9aTO7DPFad7k8I2M4HxnS7zR5I82F1uTeuTZPotQmvfTPxRhT1nyI0k5MSMyLKkvn8Ryt9EGg8ewIfXJaL/FKmFG4+2WmcPYbzexupBAcHWna6+4HNaC9D//zSitgJ+QxU5oXqND2GSTE74QE0ypcj9xcb0eKrjIvgGQaXDlHtkYHRx8NMUajATP1SuhrR+ovjLoKEjGteg+ytu2fHwqDKI3cEPczcA+PPByFIXWy3x50+M3fQHAuww3AhigBabLXSY3wflxgpA9FyWJfylupI8iv5S8n0Jyt5ZWAudz9AjO7GiW1Pid815IoN0CUMSpgGLCJmU3r7tklsR0qbzwqrPcHkRdZk2dXte5ja35I6L9YMra4hkDKrUyJUYfY+GLoxNocgkJXrs3N2w/dvc/13d3Lklm2IayhU1FewGwNpSqtesxskeL6tP6Vpt6gZA2VKERi66JtfEUkCHR/oCXUjEPhglcV2tyAhLSF0Jmb7dMhZjZXYZ/+DLinTGEVUHzWQ1CenqbPP7Y2+zdy/6eprPdwpEj6F+2MyawoefRjdYqooOB7BlV/XcXdR9R893GmsKNt3X1DM1sHrc/90fMrY5C2qqE53/Y7E0PbhHkeDB1N5m1CtO0BtjKzldx9q0gfGX6LjHhvmdlkSCG8FFJq/9EHkFvDzKZHwmEPSkEwBdUhR02F99+b2UU5oamH1v0yHQqZfYpqL2t35cq5EBkhfwS8jBR6SwCzpJ7NXUATnhrS+eRKBGF5FWSgfQa42SP5srqMysqK/2UYFF9WYkzMh5T1IMPnE2hPlOEdAHe/2Mz+ieSd04AtgF3N7I7w/2VennOpbj+tScNK2oPt11SxcIPws3B4uVNVBgfKH2Z87c/CTz+eIWZgqrvXuwl3f8rMVkLGv52QF+8HZnYfOifeQIbIbL3Nj8L+FqI1R2e6+yW5Pr+Z+v1BeXmwx6MjPjW4+zDSHFOKyM7Qe1ExoVKY2WzIwDMNUtSuWtK0FyllG2OS0koCc2oehpWRNXtKQsnwGoxHXk5rIrfhMi+AJjTg7mNNpVLraEhipsxsZeRKvjBy+6zC4hXvfUC8AsUIpPTIM2EdC2NKQKeUY0WaO9HvCIL1KQjOj4fvSWW2TnD3Y9Fz+TpSQO4INPE6SRHeU5mxlQlrOaJU6IfcWl4HmMbMPu8KldjczB4EjkJMSzQHRwTTo4t1z6Dpj1kJZkOeCU08UcrWfdmaPxg9x4MLr8fWfab0Stn/WSLFurYDWZuHo/X3GLIUX46YvQyzkctf8CmiBwmibesz0u5NStZQsBgtg9z076V8XQx2fNsipnlRZPm93MxOQ0niMyF1SKA1X3ElQ3GfLousz1UoPussFHyDSNuvRl7L8EGJBTYLv8CUd+NCNL6p0DqcnvY8BvOgdZ5SUTAb33po7lKY26tR+MFXUKjC1CisZC5aifHz6DWzU1DFpjKa+2Bmy07otl2mo8m8HToB2y6HBOMqpVV+71yPQs6eRjmTNjWzZdw9pjhrQ1Cq/xDtme/SmrvXkPfEK2Z2fHhtGrR3tzeztZCC623gkHDn5UMsihiGcjmNNrOHad1B85kSeRfHFMOTtM7/TKgaG+7rUoX7p4iVacDPks4nY2Y/Rx4c0wB/A37j7i+b2erIQ2IWWvP3opn91N2LhqNJ6Aw+pD2xcxVifEst32lm7wAvuHs0kXYZ3H0fM/sd8ANkGP0TKrZwHjK+5sOdurWfGvdrCgvMFFWLobX8D5TD7yJXCGEnMBD+8BDEH22fe61UjssbmEi717sGVzjm5Ygf+yo6o76O7p3FkEcY4fefkffeg4hfet4HH+67iZktU3iteI8UUXWPdBRmtgKwmLufVtFsc8TbVuFkZOg5EulKXqLD+QYnKa0U6vTvhm2Hku7y6KFtqRdAQxqK/VYhyRLi7iODxftG4P4aD45Glwf0eURMRysRKOHvRdGm/UawQOaxfPh9T033u5iqCeWRlakf9GFgZvnwwFnMbK7SxgV4JPbczK6nv+CcL5c6I7I45pPLz4Q8qE4N/2+I1sv9qFz9MrSSud4T2m1H+XpbOkJDHoMR3ge6lj8f/p6XVuz4MUHZcDQwt5kdWHV5hDW8G5rPryFL25fQWtjFzL6Mkj73Ag81ZIQarXszuwJ5F76cQPNsiHGfl4qwgtz47qhwbQa0p5vQG/q/DF04v6Q1bz8y5VfJ5q0THosZekzJHsn3W9gjsTC1svWZKTbnpf8aOgqF3CyMLIRl62Kw4/u3hxw5wClmtiZypV8m/A161r8O3/U1dI7vijw6lqDdO2wmapL7Fp91sNBuGFsDZjaCgYdfgM7xb6FkpT9w9xsi3/EKcKKXVxvNIxvf1aSHmr6AzouT0XPcAQnJpSFipkS/Q8pontjaBhzfJTpuIn3eJkjbYJ3eJtU6bfIyWw3lLTnGzGZG6/ZXVHh0mlkmIK6JFGjvIWb7AsQPzYkUqjFkivNMSbJI+N0XYhHB9Gj/r4Du4YzP2QulCngwfH6NILA/VPQOcfcFcv+ORuvk5bIxTgAMhp+t4pPvQrzNs4jPWRG4wcy+h57Zg0jR9SI6Vw8A/mxmS7rCrSahsxgJHGBmCyTyZe8CvzWFrnfLaNQHVwjqtcibcw5a3kE7mNnfkUHuom7tp9R+zWxeWoqqrPrnv5AC94LMYNRJDJA/nB/d600+2+Re/1QQ5vMJlCusD8Eb657Ceftch752tfATQ8wAC9X3yIBgZrcA53r/kNRvI3mpSmmVgtWRUrgsEmfQmKS0Upzp1A3bjiMeEhTD0NC21AsAeWuk0lDstwpJlhBT7PdSiOn9s7WSssXwNVqV84r4Z8nrPUhI+3Xutfx3xEJIeiLtip/tQVa5ohdM9n6RqeyDqTRuCvIWiRgtpVbRICAWMRfy+NiD1jwWBefj3f2mXD8LAhu4+3bh/5VRWe4Dw/9noHCCR919fTMbicLtytbbzQxeeI8qHEjfT3+hxaAMpbWn2pLnu/uxZrY8spzfHiz0Z3kugWVQqqyDYs4XAlZy9/vDe18CnkdMwCJISAK4xsz+A7yPGIrRtKqDxFC27svW/BC0NkaZ2bPI4vCJu38nQvNsiBGvG19W0epDM6vzVJyC8rU5BimFyvBEoOcb9J+3YaYKOVkCy4NIs6RkHkXDzeyTQB/IE62H9jPgFiTUZesT4uszv4ZAZ2zZGloWWdfmdvdPKtZFcXx/d/e8UrkR3P0GM/t6oHUEErxw9xMBgsJ5O+CSsE+xdu+wt1G4XSnC+T137qW5gKGBQSmiuF6/itbDCyinSAwxxeFxFcqRWkVbDtn4MkVUCmZA58yKyNP05ITPLAYcnagsmhjadrPvJvM2IdumWqf3QXfqGOTlh7u/bWZHI6a/T2llylHyA+S9NQR5DX6IvNQuAK4reETWwsx2QQqSpROF9zu8lQD4DFOi5m2QIL8W8jBbDynchpiZo1C3fgKMu49BIS/573mo2K6ARSrea1Ky3t19ycjrTXjqDCl88nPo/F8+eGhPCdyEFFuvAat7K/n246b8r48jhWCn8+osbWZFY/BMlBthgbgh8zOMk9A+SuXLTqcDRiNT0v7femLYKIC7v4x4jYPNbDUUgnoiCl+7CAna98b2UydQ7DcYvzNF1TKIB3oBFSO4wLtceS/CM6Tg88BPTZUDIYSa13ymyb0+QRDWaQ8h9NJUJALoU3wOCu4+JPT7IipAdTmqIjkhEtTPRbxA2X/Q3VqFL1B/J76D9nLXMElpJaHl68BxDdqOpd07pgrLhLZVXgDHoIo1pTSY2VjaD/QpEENTJbxOBkxuZuvmPhtjNP6DLpE36S+grIGE2Gy8Yyi/WJYvtM0Qi8MuzXUSkCmiHiy8PgtwGVL6RF1sI54HJyCLaQzF8RWRpz1P8yzo8HmEkDC1gGWBz0X6zVchmQqVCq0TnOuSzH6bdg+dC9GlDOVeJ1u6+3qJwnuZS2hM4ZC0n9z9uty/2R5Zw5X7o4htUVjFL5DX1RHBm+MlxCjOiZjkx5E1o+/Cd/cXZaTlz67cArOHz41CXiMz0fJ0yhSFsTVRtu7fLWkPskQuhcJf5kfhV/eU0PwEcGbN+N4ErqLdC68M36e8euaXia/NGIrzdgYK41kShbnMSi75aA5TIMH0YbR+s8vubVSVbmrE9BwAYHLlB8Bz1bVMFU9uJbI+kdv8A6aKJX9396fNbM6SNbQ9cn/+JHxH2bqYBVmL1shoNrNUQa4HuD54ifSds4GulVAFlu+gMyNDnXfYw8gL5LCK7x1N+7myEPIYia3NYhWkuULb5xpaUPslVs+hVtGWwz/Q+K4hPVHpamgOv0jaXgB5flTRPLG17WbfL5M+bxOybZV1Ol+mfhNaCvpf0rJOP4L2VR6vI+Y8C13dAriyzhu9Bk2F97OD4HyvtwoUjHf3UWb2BlKy/QIpuRdFZ20//sWUxHxL7x8y9Bbxuyo7k1+jVfyliLPrh9uHspD9Jjx1hlQ++RIPRQbc/UMzOxbxYb/1QrU4dx8dFBw/bUBHKn5Fec6uMt62lw4k0Z5Y4O4fhHutjm95HFjN3e/KPtvAaHQ/OUOLme2BFLpHhs8PhO6s2MIsKORpK2DrYMTcynO5izqBkn36bPj9JvJuucDdO5WvKgVFniGPMn72Y3RuplRSzJAZmCYamNlM6MxeFfEpVeHYndyvlyBD8DbAO2Z2tbv/vOYznxY+oNwZZTczy0Ky63AmsLaZneitSrYdxSSllZjlA8xsYXd/JKUtEnCPrmn7F2TFPgRdtlVeAJsDy5vZYt4ea53H4bQYkZmREHYH8koow2Rog0yDlC8PINdpoI2ZWg4pUPo8VHJtnkZVYE6qGW+jtgmIClDWqgz4YKqQ5e6lCUEHSnOgoxfYxd37JUwt69fMhrr7uNz/4ylXDGyMmOqPUb6ODCMISqrwDOdF6zFjvB9BDEPZelsOOMzMLqgQ3vPKic3pf7BHFQ7k9hPxfCbFefoysjYdU6JsyCqZXQdcZyL2e8ACYWxjkQX2tmw9mNmYwPjEcgdke+i3+edmobxt+LvRmqhrn0JzwNoN2tbhgKb0BgV4ft7ygmE2b7eWzVuhr2wd7e7u/8/eeYfLVVVt/HcDSA9IE5QuuhKkGARBlCIEBJEqYgvto0NoghEBKdJ7lwhIFRBBehMEpAqC9LboRZQWWiihJPP98e5z58yZfdrcuTcXyfs889w7M/vsWfucXVZf15lyxoxHicmTROxRZWhmjbwa/pYpzz5CxQxy55CZXVthXvwJ5aJIMC3V8ssNQQLmU4hJaxHo3P1lM9se7bdpb5gy77A1gaFm9iN3vzBnbL37mylUZh1gR3f/XYW5eRNwn7vneVnF0EBM/ukeDwFLFFFFirYE5wNnofGXnb/J+FanKTBubmYne3nC5QNR2ek8mgdb2/7s+xiq37fJ0jaxTsdgCunbNbz9JvKCHYsUP2klV5IzLv3+AZT76F5Uuat2YlozG4p4qrfcfUJd4R1VEfwTMKuZPRXoWttUUTepitpw5YS6N7xiGEkzF0sv3H3lHLqTvXOTGM/SRdThqevwyYcB3zOzqVMKqscyf7N4FhmluomBKiA06OHur1ORb0mf6xX5zk2Aj9w9qcC8JTKUbuXuD3WB9nFozh1tZt9GaTlGIOVCNxFbp+ciz87r0vLAQKETmcjMrgJmcvf1a/xUYmAaTPgJkjlORPtGJaOkKbLka95huKa77xr6mREp9VcJ8/4tzy8QMFD4GDm4fBE5hcyd+m4r5AFcJa/x79B+fp2ZHYHub1RpWZEHasMUpZUm7k5IIF6r5JC9CjGHU9OqRIjhcbQhTkAlqMcXeAGshZipy/NocPf9oDeu+GqkoNggbLy5MLPjEDO1NtpAXjazTYhbQuqWSB+UyDKVk5ueDMZXEJxvCYL+bxBD/oqr0tZqKHfVvcjjBnQYTg1cmppbb6DcWHnzbV0kXB9uyi+QSwP0brKlyWwDetcTTetZFKm5PAE4xsyGpizPUbi7E098nsYqSJhZFq1XgFNMYRh3ozHObWY9iTUgpnjpFirSXLttP6Cb9y0vrLeK9SW9RrLW1FzlWfhbNIeqjO964Jz+sBK5+0WIIUh/VnQubI+s0IcBZ5vZrO5+aqQdAGb2U2S1fYQ+5Caw8vCLBgpleszM/kA7Y/IksKOZHZEIHAU4F4XvfB0x8UV0Zce3BGL+/mVKkp3LICFBqIjmQdXWFUbUX3TcSfX7NtnbeqbqcfCE+DOAmSUC3/PAaum9Ca2d51OX3ogUIr8EpsmhKwpTpbO5UYjxrKnPX0QVG09y96pGhzXDtV9BYdBnBVovphn+OMbMvoH4wgfc/T916A39zwR8P+U50i+W7wjq8NR1+OTHgEe81aMqqQ6ZF3EwD1KEdQ01jUefCVTkWyrzvsmHZjaLmU2PzsDtkJH4jC6R3Qt3v93kzZfbd2Q99QWHufvDdfo1ha0d7e5dD1+siPNRfrlcA1oaEQPTYMHTSH7ep0zeyGBq+lgd1BRauQPNc2RM+Dx9jvRraGgOJiKvspkRf5wUHVkAGVovQbLmJskFplxsWT3I8PC3QX7lwAQdebF95pVW7v6uKTfCDcA9ZnYGzaSO76CHuDhySd0SaSQ/AW6o0DZJjDou/FaeF8BLZrZ6DRpa+i0ZXyVLiJltaCo9/QJyyX3Yc2JuTeE4i1VpG7l2FjTxv4s8hGZAIYmPo0V7YQUrbazf7GaQfJ5sBo+jcLDaNJdgBVPOmqr9VlYMEDbIoLA6CAl3E5BX3PZm9h208Bu05jebBEyVN9/q0JASACopHDLr6S8o99VKlMxl5Kb7KF1wx3X3O0mFrJm82Y5C3i+roPt6Jhrz6+gQux44uOjZ9WXeTw7UpbfGfTvZzB5Gz/QOb0/qmMa8ZvYaTa+Hh0K/0edsZt8K9C6AQmkSC2Wp8izscblzqJ/G12cUnAtvoZCjtZF31lgz2xV5aTxI63raAt2zl1Fuqqrz8npSgr1VC78YgsLZQcmjYxWDJ4QAACAASURBVOhBbuVPFCnakNVzfnQe/cTMRhAf3w+RkuoJxOB/YmZJ2e4e5GmTl3Mw63GTRzODqO1UtCo4u01Hnfs2udv2rueIQSoZ98XII3hHVCVsKFoHiXHn+NDXFuGzSooMU0W/BwFDSrXbEC8xHvETw9Ec3tzMTgR2DQJ8KYLF/kkzOwt5JZ6DclHeGH5rdzT/P2fKn5TkIdzE3VtCK80s7bXaQOHh0yFBs9ueI4XogKeuxCejfWFba/W0ehsles7zvNmQfs6xMgWVUYXvXNSU8xI0T5ZD0QZTIyP9FXmdm9kSNHNlZr+bG0WmfD70NQF4BYWgdryewj5zKXEU9WtBNlkp1m+E/hnQGvo+Xcq51QE/ey5SHA6YAa2fcCOqVvqCmT1BM0Iliyo5uzCFme6AvEW/h7z1ZqU1/9MQlHZiOFKwVzlH+ku2mM3MsvnM5kjTm/IKOxG40913CPz1xqlrpgWGIaeYBEnY+XXUy49YGZ95pRXIkhc2vJNQON02kWY9aNPbFh28ldpWcI/uiIaq/ab6L7OErITGlihBxpnZJYiZurwPbXthKn96LDqM3kfePq+hRftDpMw60sy2c/dLqozLlNz0NJTX4gPyN4PEgpkwwpVoroDFkdKl0r2oIziH/w8IwtkY4BAUWvBltClsj/JG9ISxvha6nYmCOPIaNIwN9/cTqiscTgpv/42E6GmJh7C2zOWwIfbJilECd7mhn4/c0NdH4Zc/RPncVgB2KpkTHc37/kCwzm2OrPbDkGfdB0gBcQs6SLpBb+y+/Rd5xnw9/P6ZBdePR0JpVaSFswSjqKBcQknO686hvo6vFKbkz0u5+x2dXO/ubwTF+M4oZ89+tAr5PSiEsYG8Qf5KxWft7ukk1VXDLyZRbkWbGTicYkVbWhH1PSRg5o1vHGIKD3EltYV6VYmeq9F2sKC/wpAW7Kd++wUlBqkeYLi7X2YKdT3GzEajkLC3EL9B4p1gZuui8NkfearYSc7vzoR4lC+gfXWJmGU+GOL2REqmGekw6be7N8wsCXM7neYaWBd5Gb0daI/lFhmGlJzvoHWRl58kS3vpOeLuT+X3kDuW/uBnT0D7/HQEQTMoLs+KNTZVlPwkXNcv6C8j7P8iKvKdR9Me0vsJqobbprAys9loyrH3EakUGp7RDSiX54dobcyAEoQ36Nt6mkQzx9O64XfepXydzoH4458iL5ZcmEK2rkT8yLlFbWuiFn8Y9qcqBrQ2A1MXae4GNkHFABzxfNMjj7A2mNkn7l6mJ5kD2BfJmXlyTLqw2Bf78xypgH1oz7vXQyaaxsymQl5WualGkGJvQPNyTVFaBYRQiHXMbAGULHcYYpDeRwzvjd6ab6pO267SYGYzmdmOdJnRQJvRRkj7vhuKZW0Aa5jZTplwkTptMbMxaDO8DS2Cm9KaZJPr66rhu4vMbNsSC32C89HCOhg4omAzuBElxT4TMVKlNNdArXsRQZ7gfCc6sEeh3D6/CffsCVPC123c/cjgybIQzcSJC1E9IW4RDR8gN/+50cZeVvnmXVrj1+9Hm++VtM7liSiU5SlgRlOOrQWBhimPT3rTfzNYpAnfvV9XYRt+J6lwlwgCH6B7ejX1nl1fn3WfEZSDF6JE1P9C+er+g6yIC6J8L7si61lf6I3eN3ePuffn4W13Lyu60IugLElbczCzn9M+P3dHYbBfDa+fE5Ll15hDheNLBDozu5q+7bMLoGfUsRehK+9Fkn9jYdrPhsTTqvaztg7CL7xCiIyZXUOxoi2riCoa3wOeCdl096iw+r+CKve4Q3wqwpsqGqQWAC4OFuHvIyFsBJozJ7n7m5lul0Hn2JVmtr27/4EITNW9bkEKq5tQkZCo8OUKkf6Vmf0Hzd9z3f2mGkMdRbN4SDLHJ3jIHROE+1Hu/kT4Pw97hzb/V+VHq54jZra3p4pjVEUHPHVZf+9SY+66ir1cVdqwQ/SHEfYziOy5vjFSLA1Hio/50Xq/yMzOAbbzkIg/4C6kjAJ5iuxFu9fmQaG/HVx5HiehQk/bIWX4usizOIvS9RTmZHqd7lBlnSIeYkKgLbeKn5l9HbgChbn+2t0PK+i3E9TiDysa0GIGpsGED5Gn7qLQq/jcGCkmD0Vjehvt/b+q2OcQtL8dDpyNvNeSeboe2me3As70nBxmXThHqmBntF/FkK0CvgW6J4VpG8pgSi/zYbeUl1OUVhm4+/PIytXVtt2iYQAYjQnIpftKtLEfGF6PBCbvj3Xbho33YJTcb9uc350EXG8qU/xH4AQzu6lIKDSz9YENgC3dPfc5uEKH7kCuw5ugTaV0fHVQ575lEBOc90EbfwMp8XYFFvJWd9F/0bSY/wt5KiQeTauHz6oiT3i/Dnl0VUJM4RCDqRJm1o07UTLcmXrfQOFRuyKL3EpIKXEuwYJeET+heYCMR6Ei/03RXevZlbUnv9piDMMKvptAu4fIXGj9P4O87x4Pn3/g7o9Bb5GAfRBTdn+nc9Pdv5p623bfBhCx+XkI7edX4sqdnUNXIeHpUmQBbZjZMUXj6+99ti9w92doJmwm0Jt8VzY3b0HVLKFm+EUHdJYp2toUUXnjm4LPJKoYpP6I8hqNBmZ090LrtLuPM7NVgd+j0KSF3X2vTJ9LI0+DuYFn3b3MqzDp+7igyNgWKboqwd3PS/3/ahCiPso0q5KPqnLOKjObFwmsjwLreCZvWGiTnCOHmdmr7n521f7T6C8+eXKiH42wnwqY2VJd6OZF5O0Ezbn7mscLG41EHnV3mtlq7p4UaBlDM2n/GUjJfXvm8o1Qztd0YvGP3H20me0A/Ji40qqTHHCV1qmr8mUD5X8bjdJoTOMqvgBA8Go6F3lzreutFbe7hg74347O9UGEm4HnzOwitH7Hh1fiEflueF+lWl4af3D3ttB8M9sMuCvPQJJFp+dIxb4Lc3FbYCQD/3sEUtwWVn+0SMENM/sq2vvWIKxPkxfxacAJeYq7KpiitPoUYSAZDeSyO5+7n2dml6GqAGclk7pq2+BlsQuyLJQm5HO5oG6J4n8PMlWMSWP28HcRpIx4GLg/fYjG7kvAs8jLZ1vERBXRDBQezgkds6IDZ6nU+wWQMmHxvH5TtGYF5yuQR0fapTybs4TM+z+jPB63IEH058jSVwmTQTmxOq3x3kW4CXkMpXOgbEz9MtYOLBosP0moSLZN2Tyu1B6NrWo8etl9yPaT5DpbDOVASeAoB1SSE2QHU1hN+tnWHV+z89R9q4mqzMv+5JRQz5mf91E95GucmW2MClFsgYTRA8zsQne/K/xGel7U3meBy5Cr/yS0x3yMlI7vIUVXct0iyIIchSsBdynMbGqkwJwdeTPOSqsiOG9u3oKUv2lUDb8w5M3SY2YreEGJblNozr7u/s0wrlqKqMj43gTGuXI05l3zLfSMh6Lz5hJ0X76F5uETJTRvh4SgAydj27WQMHxcP9Dc8kxSn7fdN28tzz452n5ANYPUqHD9U1S0TgeL7xam/DKHmdlCwKbu/rGZbYCMWh+gOVeobInwB3chBXldob7X6ODKZZdFlbDnqqHRDeRhMh55kEVzuqTOkZmQd0invGS/w5Rb6FjgqKwA1Q+/1S9G2E8ZknyCfcUWyCBZyHe6+9/CHnENcHM4f173lAebKXfabWmZJ8yLOVCVyjTS4VoxmSbdpg7qrtOTUE7V49B8WTcY2XdBSoNnkcIqrzpmN1GbP/yUGpiGIW/cEeiMSaMHSIyQdef3AzmfL4OUk3VwGfXSH/QZZnYkKvTVgxR7V7l7NrS6x8wSpfIMSH7ZDYVbJv0sjRwoZkA5Ux9DPOTSSNm5npmt6a0ek5UxRWmVgin59arAisC3gfnIMM1IkLkFbYILVm1b9bAqoeET5K73MrC8mb2T7TfFaMyPBLOqSSjnBGZJMVtzADOY2fKuXCybmtkDaEHfE2hIMC60ndPdX0u3DdaElYEL0laEIrj7B2Y2J7KQbJjT7AS0YBo0c+C0JW6NINkMjiii2d33Ce3LDucVw++m8/AMAe5296kK+m1DEJzXTd5b08X4ObTQe0sGA9+gGQ54Nto0rgi0Xl6mUS+hoa5yIqpwqLuekrlsCidYxN1vMLPvoo3uYZoCxG/D9cfUoPH9sNlunic4UT6PK7dHjGoV6/KSBd9NoD0P3eGIscuOPeaG/TgwzMxmDNaSwvHlzc2i+2ZmefmSkhwQvzWFMmfRcPfeue7uRXHzvag6P9NzKLw/DlWnOiO8Xxolbr4rMr5OBLq7EJOXh3R+miMynydM7CQKzuSg8NoMradlaCqpkut7zOwV5BX2KPlz82QkIMyEFGg/pzz8oodWZvvvZvY0sLW7/z1C7hxoj0rTX6iIKhlfAxhiZm+jXDFXA+cGi3WS42xUhsZjaVUKN2I0h+tPRXto8v+Atk21H4MU0kny2m7Q8QbKfzgtqWeSc996kPJnu7RleIDbgp73s0UKqzQ6sU67+1Em6+/5wN+CgmE/FOK+Dto/X87vAWjnD5J1ks3LV0oOwejQBfSgNQ5aM8ke3bsno7yY7wPnWdN407Inp3AOMCp1jlRGpzxAB5ge7ed/ojVFQX+gEyPsyuG60f1L2oChW/n23odq57q7v2BmK6Ok+6ejNZpFlk9L9v88ng8q5n/rR/wVnf1fRp5kdyAZ5QZgI28Pce4vdMof1jYwTU4EuSJWPXYGFBY4P+Kxv0r1Ig4NtL/FlFOzUn6OZPFvml6IA4WJ4QVaN9Oa2RBvTwg/Tebv/ZnvT0Cewt/xTPh3MJz9GeXU2rMTIqcorehNlLsDOlAWQPGot6Ckj+OQu+Ds4TUCMf6JBvJlpE2MtV0ShbEca2bXohjfrOtqHRp+iTb5GSv0uxb1mKcYszUECd8LA7j70UF4P4rWiZpsTgsSkoGn2h6JFsLTFelIcDZy240l8ExwKmKobqnRb7IZFNJsZk8Fi02ZtnsUetbHhfdzIKH0gKRBTr8tKFGoXIRi3w8ws98AX0GVBE8M/U8yhTysjTaLjhRWFZQ6UWQVDhXn8pfQZv41MnMZWUJ2Q55RN5vZMJSs9e7Q/+nAzl4z54vJxXzGgiZl8/hGmmGGVdrfEHvWGdQdw8vAuxXHngj9ibK46pzPoui+LUG+Uvd55NU0d+S72lba9PwMwtBQtLd8GFGIjyTMofB+OVqrql2O4vuTtunxjQCuzFNYZXAO2gOmR2OaEe2j06D7P2Po7y+h/VgkWIG8RW9Eglzyf2zci6KcU2ui/evvSNB/nuZ6OhgxW5chT6rd0P69n5nt7O6fZObmXeFZ/ws4w4rDLzZCe/FdSGH0fqDjV8BfzWxDzwkrrKCIwszeRPvWF1DISGx8s6NE+9eh5348cKiZHYu8UjdG4Zz7hj4OQ3tQAylsbkUKmxjNiaXwn4HGJSZD26T9CoHmFRHz342+s154CXaJ3Lfx4e9YM3vMm8UDBrLt15HiacGU0awKeq3TZjYX4l3W9IJQBHe/2uTBcQVSWF0KbOzu74d5OUfJb2aF942QEjim/PlKQT8TLO6d1Zsc18y+RHXvj6+m2i6e+jzZk2dEQlr6u7w9OcmBUsnoCLV56sp8cgk68YzpBCtT3wh7Idq//ydQl/fq4u++Zmbbkl9MYqyp0vYbaP98h/xk66A5M1BKoTIsg/afzZA8sVtEYdCfqMwfVjzXX0fnbq+BaWCGUY70mWDNSu3J/tdIvXrM7KPU53loAEuY2e7IOJo+c6qcI1kMpaCYVn/A3X8VZK1HkKHhSsT/HZpq1nD37wKEto+RCmU35UddFtgjq7AKv3GVmZ2EzsgpSqtOYEoqdyYwG7JunuLuzxW0XQ8duJcgJnsFVC3kIFdscPaaqdAE2BlZp08GxqTbVqXBFOM83t1HVeh3H+QBszry0CrDcsjy/rfwfno0aVvytbj7MaYKPEtas/TwOGQpGBppuwwSeIqUBTHcDazvBcl2zexQ4MmiNilci5j3udFmUEbzoWZ2XlnfYWOe1d3PDe9nRou8JUwj0m/2meQqBtz9GZPr5h4ol87nkLXppFSbjylPlF6GMqVOKarMZZNpN533aSJ6Jiuh3FzXJ3SYEnTOABxlzVLIQ4HFzSwq5EeQV7o2mRMJJqDDJ29OfI9Wa2B0DiEm/DXg1GD9LzrshpNv6ctaMEAKjoXM7Ms0FWht4wuWpIVEvieHStU5XzlhorsvaPI2+r6793dp9fT8/CqpOWRmExGD+io6NN+mOYfmRBWnnkz19QQSpmL4kFSyypLxJe0+gd78ENB8Nq8HAY7w/XsEZiT0S1DCzRQjxMx+RciZEmiI5pgzs7No7kOHBAH3BeSpupyZ/dTdn8h71l4QfmFmB6OcLdk5dhFSxp1nZsu6e3pNfxEpzR4nX9E2OzJKbIzO0I/QWn8CODszD5/StsGVrsS9swBbI2+HuYDH3P3HKdpWRQrhhZHH3FiUoyNG8xbh/p4NLOMKLxrotoT2jwHD3P228Fm3+o4hyXmXvm8ghd/eqNjBBgPdFrjd5GU8PtO2DDMjngzEv6yKvK7TAsrxOdfeifbF/6C1AToPRpuqdzXcfefsRVnh3cz2QDld2oR6U3XDusr6dD/RPSKCBhp7D/Couy8UoeUXaF/5nrs/kddROEd2B25PnSOFqMNTp64p5ZMHEb5AfSOs03/VwAYcZnYmBQnEKyKPLyuEu1+a89UYxM99PrxmRWfDk0SiL8IZAvXyv3YFJu/HFo9ItFbeRgq3LwOXWnsKizxvyE6Q5X+r8IdJhcYiA1paGb0SrQamw+vwl/0BM5sVecWvgpRJaWV3D+Kb0jgofF6UQmMIuh+HAbuZ2SOIH02wm6ngVMPdq6RuGUmXPUYtPyoijRlphvw9ixwlVkT87YzIc/ckd08MgpDxqA8oChl9Cq3LjvCZV1ohxu8YYH8vj7Fsa2uKbz8dPeSDshcEjet1wHUFbavScDOwv5l9NTAa0X4Do7EmYjRuKBlTuu8WmNmXXGEwWawHLJYSeMab2bw5bbdH1rzlKtKRYGma4W+ETfOhDBNzLxrnoZTAQxJDU0WrRyrQvFhsc83S4ZnkiJ32WwEHoQNlErJGn1NhvnYVFZUTVedyDwrlmAkJGzOH/8ciz7IkZ1ha4ZJgEmJClkUMybNoL8ubY/dExpJWeOyJcvVMB/TkrJnk2SXCZNGzHh9+c2YkjKexeopmCBXvcuheNtM26fsLqBKmI2ahdz4Fq9F6yIqxAKn8RTF6TTkfLkX3779oP0m+3sTdW6pQpu9boDu5b+cjt9+BRHYOzQYMD+N8H5g+jO8ydBBfnBrbDESqqITxzQbMaWbLIuYhOr60QEcNL4SaGI2U99cUNYrsQy8FYXs8CindCOU9gpx9yPPDLxZC6zL7m++b2YbI2+cCM1vG3SekFG1QoGhDiqiLUN6wazKKqB8mirac8b4NHGFmf0B7w3OZJgnNX0AKnlya64yvv9qG82QhtPcNK2tfk442mCyiiyAjSBYTkJfSFpOx7ZtI4fntGP05yM0Vl0JZeNYOmfc94ZoGTc/MXmSE99mQoPZEjkEla4T4Ck2vxV/k0PMWzcqC3cTv0HO4zVSJ+PSwpoC2c2RR2vPgFaEOTw1U5pMHC95DStE6mIrqeS4/DRiPFCwxZHmcAYHXL4gyCa3r/bpPTSmSvSrmEfkurR6QaXQtwXkHssshyJmg0ICGlBIgD6tD6pzrA4SfIH7oRGQkSmTKz6ECHb9A++7cwMEeIknMLDe1S8CiyOgBrXnSPofOhhWJp/FogZmtgdZQafhxTQwlPn+GoFxWD9G8FzMj5elEdEa/RHPPSzs2NFDo+Inu/oDLq/Qe5I16UQ4da1A9H20bpiitYAVXifOO2rr7/UGDWuT6Xda2Kg1RRiPdr6mi3p7Ixf7+HOapKhKLXXYcb6GqC+nPYhsd7v6Wqdrb/hapMhCDqSLFRiiXUYI7kev/2UEQ3RNZCo41sx+5+4UV+m3ZDIpozo6vhI4TPBVSl+03pRhI3qe/LlIMvA5cbmbfQ4LzHq48WbWRpSGDbionqs7lhrufEvvC5P6d0LofCr/aMDC2SbjUfcir5hRXGeOZaCYmXxflA3gXCd5twgYSDC9C1pDNKclrkDcnYnPI3XMPGzN7NqG56PeK2prZHMAfUDjocOBlM7sLWc3mRYfL48BId29R2EXonUST+fwOrfct5lJfeN/M7CrgAHe/01RB6W2qM1p5Lvwf0KySmOAqxOztQuv8TObthPA+8dgAHaTJ+FYi5YGRwjDksbgqOqy3oRnaB/RZoKuLr3mkaloVpJ71aDObIfV57v7m8fCL8eTwCu7+nil59d0oXHtjJOQfD+xawNgm6B1fShF1Eu2KtgSxudRA1t40EppfJJUIP4fmOuPrr7Ybh/bR/b2PfUN7MY+EAX0u0kWD1vs2Odrei/ikz0e+y8M3Qv9tSJ1n2X3k1+5+Wc41PWidLAXslPObifA+Lwp1fwcJQg3ahfeskD9faP9CzDMrRQfEi7EUobd9ZE+eLig3V0LnyFHA4abQ8/9Q4RwpQR2eug11eOoUJtJM4N/feAJYnmZKiCpoMcJ+2tEtHmcyohGUNNBuWIy2p9r6q8TruDzUJyFvnyHkeEQONErkuB9QwYAWubbKuT6QeBrxgPukeSszmxEprS509/+YJsfBFfuc5O7zxb7InCO/LurEzH6KPO4eoZnXsitw95VzfnM6pEz7BVJOPerNEMDjgOXd/bvhfjzq7pulLm8gJeaNptDIc5CC8joze8jdf5/6nS+gFADrIoNER/jMK61ih6spnOSLSOgZBzzj7pPK2prifJ/xgjjkYN1+LPNZVRom1GA0Eu+JGKpaQirPDzMbWiBcnYiYvqvMbK0ixZUp7OlqJGymhcUsw/1L5GV1J1IgzeoFJYVjm0EJzcl1G6Gk6sm9itFxI6lEj5F+04qBrEKltmKgQ3RCw0S0KU1D01V1iJmV3bPsR0+j+PdkLpcd/hNoJvlLaJ6VprfVbGQEAFf+ofXD708CdnD3J6yZzD6GvUOb/ytoU4gqc6jbcCW4XDccImsga91QxLC/ANyaJwRl6e2H+7YmcAFal3OiuXUWEiiK8DmaYUCG9qaPwv9nIK+ytBvywmhuJklLs2vkI2Bad383rP3X0LxLj288ceyJrEyvoZDcX6J5n6sYtMik7wayc8sU9rc8rWfDAx7yvWXa9j5rV6Lbqr+ZVW7fjqqRHpXT3k1hsBeY2Qcoh9daFX8rb3xPAjObkhinx7eLma1GM2fJe2geZL1XE5pvQ/tcLs3I02VDIp5LA9U23Ld/IOE2ij7Q0YO8md5HOTr2pXnfYtVLd0HradJkbHs+Cn2slNcjzJNZaTV0pZGcqVnFUVRIg94k2mujkNmxZrYrykf3IDqbZw7Xfwd5TjwBrJYYgMqEd1O44H3u3uZlFYww6ST0eWGNeRhD85zN7sn/NrOR4Yzo6BwpQh2euqCPNj655DdfR96HA4HL6bsRdgr6GRll7czIsJEYqo43s/FUN6il11P6N9rWaTf6nVwo4Wc7NqBBLw/SYkCbTLgR5VB8wcyeoMkfDEHP4s+mPFZ1vSmjqHiOLI74leQc+b4PXBhl0Vy9Ej2zWXK+70HG8wNQupojUe7TO4CTzGwvxLvPiXj5aYGT3f3YTon9zCutEoSFtDNKbrpw5uvxYQM80N0fq9O2n2joE6NRxRKSaFUr0p20zbMSvxu09DcA95hK016ASoSmF+2GKO5/CGIG7zazt2hW6Pmmmd2MlBrJRt/RZlBGcwr7oApsZXTk3ovJpVBJo0MaxiJvr31pHsyjyRFeM5gGhbcthUIm7k199x4SnoYna8TMRtC8l4sQ9iZ3f8PMJiBLzW3oGSyGYqa/QD6qMA3ZNgsRF6CiKJpDphCdxdCavAd4OI9Jr9M2DXd3aKsu2BG9KdS9b9eg9dZjZstFvu8B/lTB4wZgr0DnJJRAOZmfJ4b/s+V3G+6+ZWqNDA/XL0X7HBpPu3t01Csj9Pu6KQHpmsit+9do/+iTQNcpzOxrSOgZGT5K7zsNM/sPCsc5LbSvur9VwSHArWa2ted4R7r7X8xsK7Rn/JBUOG8VRVvF8T2M7v83aOYsSfKFZZmqQ1BewUXIKUWdovn3KJQ2e+YOZNux6DzJc+HvS9+noXNwErqvvyL/vl0TPls80DE52oKUVqeialZbVTBInYwUUofktSOcqQXftyHsHcsjvmw08vzN7m/jkEX+kDrK4RjM7Gy0D74NzBM+vh2FQCdCVOw3XqGpuJ2EEt1+jBS7s2VonoqUkr/uOVIV/cUnDwJ0YoSdQL1qx4MenfItBf1NRXE15Tw8lShTwllzsruvQ6uydi7E/z5Mcz3NhITrsvX0KvCD1P9pDKF9nXaj3wFHBTmuYwNapp8+7ZFdwCZoT3Lk8DEt8nhL9shlKPCsM7OkSmDSvtSpYKDPkQ7RQAq8dCGvRwJtS9EMfUzwAjLSTAT2NHll/QRFKSyBeLV5EE/zHJIhz/B6XrttmKK0AsxsPsRULYricU9E3iHvowN/KbS5bBgshKMqtt0p7R7XRRqSfrvOaGRQxwJQ2Nbd7zWzJZA2dhviVQF70Ma/rbs/Eqwjy6JcRasjT4xt0cbfQCEVs6JNaC3qbwal43P3xarQYUrul+SeKOu3E4XKVdFWnaMKDce7+5Nhzp9I01Nl/6KLInP5j7TO5ZVQONf9qbn8T5oKox4kqE7rqjjyKipnvVmgeyKywh6KrJ4xVJm73bBw5fWxEpojUyGax5nZJcRprtO2v+it+n22zbEoFLkHWbAaKI/BqkhZ0KAzxckiSElUBxeiOXQ37XPoNpoVVZMx3BvtpXV8z6IDdw9337gmPV2BKRHmVei8PiP8nz0bRgGnmNkq4X/okgXX3e8yefh+wcx63D26d7j7GaZ8BrsEmv5jZn+lRNGGnnOV8S2PjBIrJsKRmU2LCh6JvwAAIABJREFUFFgtTF6geQMUxpl7BqdoPhiFd+V69gxA212Q184sFe9z3b6XAmZx94UL7ttaZjYP8gy5w93vHui2AXMBv0XKlzKDVCLort8f1unAlB8NHG3ymhmG+I730d6wCBLefxLudVXh/XpSHqimXHAbAke4+4uoyA+p75PwjJZQ/kDjPKm3P0G8ynLomXdrT66MDvnZ/qDjS8CS7t5RReUYOjTCruXu43K6/LSi23zLrDQNw1WQVHxbH6XReAx5P/8gYkBLvGl2r2JAS68nd49VP06+e4fMOu1Gv5MRpTxDXQPaIMSHwFvuvij0eoHmhX/HcAbKY3gpzVym85m8tsrQCOdv7Bx5IO/M7w+YKkavQTD2omf6EHCZNT3uXkaGoDvIVOx05Su8IfX+FRQyXSdsujY+80orU7zpn1G1hq2BP8Qmjsk97ij0AD+u2PZ3ZvaOu5/fZRqq9lvJEmJmS9PuYbIg2oCWoXVT+hLNULjhNCuuxdq+6e5Pht9YBnjf3dcxswWQNja7aG/0VJlMdx+Pqhn+zcx+i0J1LkXeVecgL7PD0QbyLmICR0b6nTqMbzFrRvHkjS9G8yM5dOyEGOsRYTxzh/vRU9QvKo0aK0GeRvbwSMKhuoV+UeqY2Y+RV0ruXDazy9BmeQ5hLtOsdgQSAk5B3lofIuvPAigp63CkNFwc5XhbIzC9eV4zRVg8KBsJ/c0b6Gt7dsgbYAjNOf8sBXMo/L0GVRP5EmKstkLPMEbzNUigWwzFexe1LUXNNZ2em4ubEoxXxV9RAt3N0D36ECU+/wAplXsQQ/kkUureB9zl7rdGexN6kOWrrqCxGQopWoX2OXQaQbGdGl9pHrzJjeCtcD4Kh1vL3R+OtJmEFHBrIC+NicAV1NvfCuHu/6hCr7s/BGyRUrStSImiDa2n1/LGhxTaY81sFHqOh6GQTYJC8uUcWq5E7u1VaF67xvj6q+0WpQ271HfJffsvKcZzMrY9xMwOp9g6/S6a7/u4+02xvroJd3+GTGUkM9uCDoR3d+/Nl2IKbzwI2Co8r77QeBEhCW7Y67qxJ1dGf/Gz4ZrhSNG9PLrXT6D95dwcgW8ksvB3VUnXiRG2m78/iNBnvsXMrkMh/q8A3818vTKqODqSfCRnxm+Qd1W3DWj/c+iUPzSzrZHH4BAqGtD64n3XT7gZeM5UBOY2lCYiliqn4e5nRD6/BxUt2jScYZjZtdSQz2LnyEDBzBZCBqCl0fn7ZHj/eeRlNgpFtmztyhWdREC8D9wyOWhO4zOvtEKM37LA1kWaYXd/21Qycgvk3vmXAkvo28CWZvYJYravdfc3Y23r0lCz36qWkFtRTpk0kk3rztT79HizG14j0vYqYB0zuxTlTmqY2THuvjutceBtMLNTkLByF818Sg13f8fM/hbe/8bdrzOzz6OQkQVymMoPaowvSzNmdj2qEpalY69wXaKpbiA32dx7Ed5fSP3EqoUIjOKKwLvuPuAlfFM4ACkMCucygCu06xMUGrNgMpfN7PXQJFEuPIMs0olAfi563geG1yNmtr27/7EGnQljnf6/aE6sRjOcBVrXQqz98+gAuDV8di2yAubS7Kogdo+ZXYm8B/oyvjprui9zcy6kcMDdPw5K4bvc/Wwzmxu5FB+O1sjCyJNkdzNLQpPvzLF8zlHx99O4J9Bxc3YOuXtSPno0zVxtdcuW9xlmNjtSYkLIwWJmi5Mf5rUpcrFeIUehA63PugcxHT8P77PP+rbgtXIUOh8apkIZRTkG8sIv8sZYqmijqYg6AykbbysYHwDu/keT1+vxZnaau/e3p/EUTGYUeDl9DykuFgYOc/dDoDe8bm5a9+pemNlsfaDljdDH1Gjfmx1VUpoVWZzXo6bwbqqgeBiwHfCLHCEpDzcT8VIzsy+6+38CzXl78i+QsDYC5bjcmM5Cs2LoF37WVIDlH+jZ3oqMQ19HORNHmdkGPoBhNeGZVjbC/q+iC3zLSGBGl5dkS8i9qehMwyuE4rv7RWb2EJ0b0KLrqQto69eUwqAjuHueh3gd1OYPzewKmuGMZ7r7lpF+cw1MgwjD0L43gmYe1RgaSDHXAnf/WeSzNeoSETlH3gTGufLz9QtMBbluQmtifeCKiFPBCGQYOM/M3nL366F3v8sqlct+b5ZwzRfRnnhDoujrFFOUVrISPFUmYKfbIo3yNkj5U4TdgR9VaFuHhjr9QjVLyOpUz+WzAEqotitKDjobig8eTXvizHFmtjE6lLZAzOQBZnahu99V8jsTUZnV36Gkyg1gc1Pce6/yCCAwOokiK7YZbIEssnkleoto3gbdn3vRIZimYycUejKGIDBX6BeU6LkHhXckubbS6AEeC8xmD837OsTMshXPNkdKnOuRVaphZqe6+7YVxloKkyswNEuB91iz9GtM4TA98HaFuZwckLG5nIwx7fHzEFJ4fIgUVuu5+3nBa+t3wFlmZu7+m4pDa6Cw0n+jTXyTQNNZyFMnjXHIUrcb5XM+aX80Sj6YzPsDgQkxmiPXvw7MF2m7EsrdUgWjyVc8fYi8L3vprTE3s7gFhW8OMbM9wmdJjpr0YbgerWFMv0S5AE5EnlpZDC35XShWrMXmUAMpdh+nf3JIVFH0bQYcQati8H7ajQIJ1gT+4e63F/SZ3b/PRRb+bM7CoYiJvyf1ez2Iof857ciGX3weKW/XMrP53f2FyDXQVLTdVKaIQnv0M8BGZvbbCoqosWjPONDMxgJPFtCBma2F5toBn5K2K6FQvpPQvf800Nyf92IHd98IWq3TZrYgUoz00LrGp0m9YnC0f9eGqWLzisgYkVYSJ3+fR8LgG+F3DiAlvKO9cpHQfmYUvrcZ4sM3cPcr6tDjocJTBP82hej8M7ygfU+eiEItH0RnXieC9Acez0fVX/zsQYj+pdPeaKaCA78DLjLlmBqwEBsAd3+eEiPsZwR5fEsdviwKM9vI3YuqVmNmX0z+70RZW7Ce+oScfi9CslQdJOdxN7zF6sh8CX+4Wvj9U5CyeWyeHDeYDUzufoPViyZIsD+a420wsxHufl/su0y7RdCeHztHGqHN6+gcuRp5kPZJyZPBdkgmXjpPORbGsY4p5+BBSLbMhSlv5u6o6NLfgTHu/l9TwZxzEY+XnJMvmdnP3b1jj60pSitNnGtrtL0GMf/fp0Rh5Ip9v6JC21IaIgzF7YjRL4rPnhMxK4ui5JwPh9/ahxqWkGBJWsTdbwjvbwCOSg6i4D2whLuPjbQ9DjgmsSCa3FL3MrP7gW+jss8tmmYUDnYL8gZ4Cbkx3ozm665IAdcAjjKzO5BC4fXQ7lvkbAahTdtmUELzGWb2l3DtH3Po2BSVZ34gvB4Mzz7WL8DFrsTSByOB8KLMLW8g75TXkYB7eBjHmPBK4x7kgr8UYvzmBo4xs/OrWKcqYLHw20l4SQ/FCoehpCop5uAZgndazhpJ3IlbDmd3fwnAzMahBL1zuvtrwKZm9gBwpCl5dlXcHZ4DNPMgJZ46sWcXnfPhfbb9cODp1LwfCXw3RjN6hukwmbzxHYWeQ1+ZckfKkE7mZhbfRtbuk2i68B9rKn97Z6B1AeA9d585faHJ6zMPVSq3rFnwXXQOAa+6kqwX9buoqSoQaO/sgVKhbnpgTKpNnkB3AeUK7jSWRGG0ufBMWI/J7X3lZP0ncxOdXd9FCtWHkaC1Miq0cAX5iYIfNrO9kafj5xCz+6yp+tmOkXGuiYw7K9cY34/RPlZWCnkvmgnINwjji9IRaN4HKTBWGOxtA3ZECt51Un0MWpr7+V4siHJWpftIDFJXoBCglVEltxfc/QR3/2lotyBxT8qN0fl/a7i+DHMiYW0R5MH4d1SF7Hm0T7+LFPzzI4XwSigMedpA/9eBE5Bi6JbwfRqfAD+OKaxMXmFpHr2q9+k8SKG3LPE9uYfWRMKdwtH+mEUdnroOn7wS8HvPhE+68ra9iu7/viiMdAoGHjG+5XHgYJPnTTYEaxPP5Gczs0eRQvd9tDaSqpnnEzzjzewPKMoimxj635Qb0DwYWs/sfJhdwY9RnqCbkGA/oMjyDFnk8L/PA6+7+7amPFCbokiYPIxFSsIq5/qAwuXBW/ea/Qu+/lfYg65De991aaWQyUv0MMQb/Zv4OTJ7eC2J9rrjgUPN7FjgcO9OvsblkHdVFW+uscAlZjZV+n4FncPm7v6SmX0fOW48j+bCt4BrzGwNmnn+DkQyYRLafWVQ8nUU6TBFaaUKZE+WtmptOzU6YKvggQptq9CQTVDYE15FlRqibXK8PY5E1rcP3f3jTD8j0aazqCkMbTnEKE4T2l6O8k60tA3vlwP2MLPpkLfOioj5WgIxcXcQX7SHoJCVa2lWBDotWE2SJM23IqvpQSge9xN0AJxJ+2YwH0pauzyZzSCP5tT4Lwd2dvdtgrCbpSNxp9049PcqyucQ6zf9DBuIqY3hjKA8OAK5qPYAv3T3tsp9plDKI9z9L+H98oGWbiitEiwVaHjU3WcuUDhMhzx5chHmTNrykl0jHyIL8Ec5XSQb7oI0Q9OODgqrI8N3VRjymVLKiWxIXOzZHRDaf0jrnI+1nxuFMiS4GnlwxWg+CnnblI1vYWQpOZS4d1IWMyLlzUc0PY9ADGHe3EzuW9HcTON1Qv4Idx9pyq+0O3IFXg3d0w2A6c3sFfSsb3H3A0v6raK0iuUhSJA3h8rmRQ/wl8j/SYL3qogKdIFJb0ukXIDZKVEChz15KGH/RgqjTVNNRgK7uRKP3mxmw1CelbtN4ReTgPnzlNxmthnK3XcHyuV3GGI+tgf+YWbfy1hcl0TP+cs1xncVCrEpGmdCx7NofW2EvC7b6Ei1fQopHNYZzG1T7ZNwhU2REWfQ0tyf9yINK7dO9yCL/ppIyX4uOevc3a81swtQ/rcNg3AdhSkx+pZIsNzRcxI4h31tOleI4iEmD7Gbwth+CPwUrYcjkafs8ajC2BLIw/EiMzsH2M6V3DbBXbSGDed5Y2bH+Ao6ny4P9GX35AY6A2YA3kLKvQcoUY5HkBdKVYenTlCFT56enDww7n6Vme0H7GtmN/sA5DeD3r13VTQ3y4yw17r7UwNB12RCG9+CFLY/RTlDF0BhtO+i9T9DpI9h4e81aI2OQ54eawCY2S/QmjmR9mpm86D9s8iAtqSZPeju0Vx6A4Vw9p6CIiW2cfciXqbryPIMRTJfeL8cKjKQ5AHN8r9tcPeGyVun8FwfKJgMzQsjD9+3Up+vifjqL6M5fAlwUuSeFOGHyIDyXTQ/G2Z2H8r5Ojt6zjeh6vV5vHuyN1yNzpFZkMJvR+CHZvZTr1n9NoKJVPfUG4LWzN5mdluiwCSE84b/xyAD6LLu/oGpuMr1SLfwKqoumCjbHjel9nkc5T2OhZeWYorSSlr9d0pbtbbtQUqSKnizQtsqNGRdTNdAHi9FG8JOiLnfM7w34GSLe3vsRdM9cWKg51VkrXub5iRdFh02N6Xavo8UADOn2wZt/HRo/A8iBdNVwDruvmDRYE3hd6uijfHvtIYBjA9/p0XeIDchL4HHPRJuEPq6I/XRxNDf/sg76fQIzWmm6wnirrxz0eqFlNy3iQX3AloZzy9SjtwcQ+HwWRqFgyW4Em0KZX3WQdU8R9NUbJdGyxpxuduPSH1/LcoVkWAcErR7Q8iCMulbSCEwP3CCKcF70TgTJUQP2kg/Rla6vGd3Q+raScBUJsvgspH2Q2gVAhKlVEvYm7sfY2brImZq6rDBt40vtB1tsr5vDuxbZHkJiuhHUx9l1/QCwIzhvp1LU0l0vJmNR/etytwcQ/vzHuful5jZP1BOvWPQXrQxUoRVqZpT92xqmZ/JHDKzmcwsHVaQHl9eP+mw0atDv2vSHjZahKxA12n+uhkoqA4X8FVan3WD4rmZ3d8Sb7g87Az8C3nHfBXlEPqtmf0e7eeXm9lSiSckYtKKci2mkYwvq2grouNE4HR3vwqVnY/R8Wlrm4zvOZSbMfF+Hsw09+e9AO0/Q9DeXGadPhYJxisipf6ZkfmTYF+k8NyDYg+A0agi4TUFbWJ4Hq2pn4TXRu5+oDWNKne5+9nofpxh8sI9C7jTzFZz9yR0eQzVwqSrILsnb4By+owg7Ml5SusOUIenTlCFT34aeX5HEe7xt4E/m9lK7v5oXtu+wppG2NFo73yBCkZYU8LmQ7w43PvTglK+zN3fRYWHzkPKq53c/bGgSC3CUejMfRB566xhClE7HIUMt4ViufsrZlZmQNsbOMzMXqO6Aa2/cBBK17Jn+DuQaOEZimS+FM/QoGlAy5OJsqhyrvc7TKHduyGFzQQz2zvw3keEz58Lr68iT/T1wl5cSXHl7pcgZVeSh+27SIm1AfIweg/xhPNXpdmV8+8IMzsJzfuNkNdSX3AnsKel8h7GEOTK0chwsjKStW+INF0cOUx8EGj+0MyOQcbevbIyiruPN+WdjKWjqIQpSquK1qtI26rxwI0KbUtpyDIUJvf3niJGw1Q9cBpvhok8H75akFYPjjmQkuNMpDWdObxmCpPsfZpCbaK82g5ZC2cO/W0SaZuEAyWhJ/uj5MM/LRproGsi8ia5zsy+jlwNk5ieT9Cmug7VmcoexKwlNM+MDtwJyHqbpTmd/+rt1OffoekpkXivnICYluh9C4qBM2kKrmnBObmfRYgpBhLMhRRFaQvk08ji14tAQzrvQpnwXoeGNHroTOGQu0aCgJN+P97M5g0W5QRDkKXtJWQ9njG87iBuEX4defxtiwSJxCtxYsE8Ts+hxOvploL26Zwe/wU+Tlkr0lgPWCzZ4HPGh5mdiSoc/heti0hXvZgh3BNHB/VU6LkMzdA7BAmHPaiSykzhdT86kLJ4Ba0/EIPzg9T/oNxyicKixaswWJjyvBWy83N4UDb1dX4m8wIUUp2ML29evIJySD1jcvdeOnz+ah+EuheomcCyA6Tn5nfQnIrNzUTISK/RBs05Gwu/GIaqszXScy4ICWsh4ft8M1vZVSloBkq8LSMYT7mAPgyFl7UgRsenrW24b8NQiNMCZe0HA839eS9MXk5JOEapddrM3kJM9eLIkLULWvtfoZkDM/nNJ4IQXeZJ+jUPBQhKkCe8TxsMDTOE3z3GVJnrUDM7L7Xf/83MvoW8S242sxVc4RvnEdn/zKxqXsME79K6J/cgIeiNTL9VwiUTNNw9z2Bah6fu7Y9yPvl8VMTjoAJPmR8jD/Pbg6A6Z006SmHyZD8TGWFPAU5x9+dKrmkxwoZnOMaVxPxTiYp8WYLtkQK3kxCnqdGcOgPY091/X+PatLJ2OyR8T0BhgyujlA17Flwfg7t7r1HVVOip01DbHpQj9+fZfgcAMZkoJvMlvEHagJaWiYpQ5VzvV5jZT4FfobP1MqREPszkcf5/KNQtyevXg86OoxBPeVDd3wt794XhlaTE2REpsNajVS6o0t/7qOp1zDOxLsaitXi7mf0G+LO7t0QjmCo/74OMlGsh+f2wnP6G0G6gfCzzN4tnkdzaEaYorYRvmNm7FdtuRDPHSVHlgQRLlzepRMNoWg/gWZFXSBGjMTswdarNECIeHMjKtwfy3to64sExgXYvoT8ExVISr/uzgrYrufudoW3680pw9/tNLvefD+/HAZ83s6EVmUoQk3VK7AuTe+h6GZqH0BpSlXz+pDdDCt5C93NXjyf/TO7FEPTsYoqBmOXwFRS2+c1wTa8bpTUTsTfcferQDzS9z5L/Z6IVnQjvyTxo0K6cKMIsFddGgqprpBdZxijMgxVqdLECCnU8BTGeWcTmce8cCnN+K28mvI+1z5tDLXC5Kt+W+SzG+I1HAtG4yHerI++ZxM08+d28g2MCCml5x8ySAhMrZ9Z0zJo5T+r/No8pd1899fYtZCWtUvI4PT9fREzlPFSbnzHlWUJP3XnxV+C0sE+1WOprCHUtAl2wQvXFi2FUYHzykAjMyV4yU6AhNjcTReXXkYLx3+HvqpAbfjGBHCVUUDpsiMZ3KO0596pgVPjbY2bHF7TrQc+5jZYIHXVoHgxtx4T2UaFukNLcn/diNAqj27VAYZXu4w4zewlY0d2PMFV6fgzYkIzSKrTfOPtZpE0Lb2GqnLk8UvJPRyjQUSa8e2tFu+1JGShS17wQlHsPIeX9OkhQ6GveKVAemiRn1lsorcIE4h6c2XOkU9ThqaEaD3AUCsE70My2ivFc4TxbCZ3ph9CZAq0MiWf//t4azpmLiBH2dOThUVsoHszI4Vtw97esWVioCtIFgH4Urhvl7n+qQU7MgPZn+l41OJsPqGvrtAt91EGuTEScn227vvsk9Qt2Bf7q7usnH5jZf9H+MBY40cxOyFwzEfhtMJ5Uhbv7MkG5tALyzF8F8VoTUbqQ6wvOkcL0E96Fyqiu/IErIwPA2cBJZvYcyqk7K/IEmyu8XxcZ0N4hRFZF8CzN4iIJkjWXR+88xGWYSpiitBJ2DK8y9CDNY4KyJMUJqizuMhryNvu3yWc0YtXy8iwhDeTGHmOaP0IWCpDVDjTBk4k3W+q30m2Tz9KhKLMBb5tcTtOL9plgbc7DS8jN9DEzmxGFGrVUE8nbDCh3VR8foTlvfC+b2aau8I3paYaKtlgtAz5C1tZ3TInpXkNV78YFer8DXJy9yN3nMbMfIq+aHpTo9Tiaybq/gCwH0FROpBUk09OqLKktvCfKiWAZfjetrKiAeam+NhLUOgBrKiw7QWwepzFb5vNY++wcqkxvbHzunrs/mNmzyOL7u/DekFJu/ZxLqtBbpdpmlo6TgJPd/WFXoYNjzezHBZcsamabhP9PDX83AOZ099z5WqY86wPGkz/ubgl0dTGSZo6OPCTu3AnS6yn2rGcCcPe7TEn3l7b88Iu7UahGVKHk7nea2W7IezPp/1uUK6ESuldLvR+d1zC0XZHW3GtROpBgsiYQFXIGW9tw3+5GeY6iGGw091fbcC++hjym6uBm5NF4OhK6GihsEDTHXjCzBcu8YrIwVdA9muYaTPNiDVOlvv09VS2vSHgnY6BIffeamW2LPNdx9/3q0JkHMzvJzBZL7ckrFrRtOUf6gKo8dRpl0QYTqJBLNpybPzGzX6JcnLOUXFIXK7j7P8ubxRGMsN9EXoD/U+giX3YsWmc7Il52UkxhFfE+6X0fMaDtClzpXc4r1sk6NYWvdjPnbLeRx/8mBrR5UBqUsvN9WMn3A4FhtKdLuRgZSP6O5LLs3vNNxO+15RDOwQLA3GZ2K828i4+i/E77ht9ZCJ0jB4RrSs+R/oArhc63g3L/eyiCaSgy+N6NjBqXoXvyCHC851cwvBDY1sx+ndIdvI1SmDyUc82GKKKrI0xRWtUL21gy8/6ByUBDC1yVzrrCaLh7LzNlZiNoLqpFaM6VZANbFE1ukIfWy6bKWb1t3f0NUwjaosCt4YDZDbmVZt27x5uS9h3oinn/JnC/N10Xe2i6j8+Eki0+gyxXhUwlWowtSr+88UVo/iYSJJLwuzQdM4T3SxPCnqr2G77/GvmJRZME0JjZvsA5HnI0BIVEorR6I/zeHMj7BORhF1OidRtphUOC25Dyo0j47BMShQz1S//eTL72v+zZvUdrKOfXaM75WPvss16FitWf+jC+sn47nZuF9y2D7VAc/MNm9gW0Rx5PvtJ99fDK4s7IZ/2F3vHVUQzmtNkn/bcP+KO7P+PupWHoKQXlVKnPRsTmJmLeoTUEbXHk4ZMXfnE0cLWZ/YCcBMvufqIp0ekB6FknXl9l+0A2hDR3zgfF/9UoJ+KVJXTsi8a9YF5/g6ztAcjDcH4KPBMHGc39eS9+RkpYqmidvppmMtsESa6NpArW06ZksKcCl+YY6XphCpW4Cq2fM8L/T6P9YjakFBkFnGJmqyBvkEmdCu/ufmndayogtiev0xfFSwn6OxS6Etz9RbSmut1v232ra4QN8y7PC/pTiS7zLduiqmT7AWsjo8rJqCDSR+H3pkVG9KiyM2ZA6wJd3cJNZvYk2ofO8oKCEAOFCvzhUFoNaFlDWR4mt0fW+8jQn0aSr3X2mNLRVNRhWS+uGJhuPwmN8z60317r7v9Nfd/ROVJxfB0hKE2L0gudgBwgsl5oaZyAoiGmIzi0BOPCWTl9roV4zaI+C/GZV1rV1Hb3i2Z8IDXuNZipf9JUzvQgTfC0qe83pCngJjHhd6fbhoPiNmDD4IJ4DRKG30Tu29lF+4PQdidk8Z/OzB6iWSJ+ITNLVw6quhlshbTg59HcDKLjS9Mcxnc9UrK9amZjI3RUum+RfkH5F5KEnHUUA70IXlyvIYVqEkbxTZQosS7yaKitcBiAOV07sbW7lzHTRc/uX7SWK/8xmst357TPPuuq1UYTRMdnCqNZDOVJugd4uMbh1tHcLLpvZnY1ugf/RPcoi7mQkLRw5LvNaLqgZxGrHNnRGilDhXlRB/shN/+y5Ol5mAr4ElLaRRXaFVG2f69vKke+LNq/c8MvXBXXfoI8KHOrgrn7/mZ2F0p++w2UP61ritc0HWbW4/GQ7DQdh1NSwXCQtd0dGRxm+B8dX9178Q0AM/srFbyc0oYe5Gl1C+0KwJ+hwikXAONMeQL/4O6eaZd4cZyPDEBruXvMOvxPYKyZjUK5Sg4zs9PoB6NDVVTck9c2lSvv5BwpxGDyIDGzoSi6oOtJ2cP82Bnlxcmeby1G2G7/9iBGbb4sB0kI35/QWn0UpfBY2szWdOUN+hgVeMlTigy0srYOvoXSfuwDHGQKZz7VK4RC9yPK+MOn3X1n6E2VcJ+7FxWyGCz4K7CDmV3k7g8Gw8gRyKt+RzP7g6cSrpvyq25GjkdsaPNj4JHUmbA78iReIfQ9Mqz/vyLDSe1zBBVaG3CYikwcghTHP8jRFzRA4YbU0It4KMDSF/o+80orM1vflfm/47am0pRfc/c7IpeVtq1KQ4nAOp2ZLV9EQ01LyKq0at1PoVm9bxKwvZm9gSqBTUIH9/OZth+iBXghCvmZB7n6fifGRISA8db4AAAgAElEQVR7cxQqlzmKUEozvEAunnugw6eBFAE/o2QzMLObkFVrA5qbQd74emkO4zsPHS4n0az8kNCRMLqrmxLBPlij37nRBjca+iw434AUc9eZ2TQo0X2d2H8KaLgUiOXy2Yy4wmFN5FraMdJrxOSKnPU2WRAdqMvQyiS96e5Phj6WAd5397Z8JgUoenYXAiubvN6SZ7cZWost7c1scbSRH2Jm0yNBdGlgUoTmL9GsyDKcZlhLdHxIcbYtWsMNJHhdglydL+/D+HLnZgluROWQ/y+MpQH8wswWRuu3AXwUsyS6qqNUDkHssnIpF31UDALs7qoO1slvz02qlLeZHQv82ivmTkkh/axXQ4qpZP9uoHm0YqrNjjGFlTXDLxLPpsLs/+5+LUpMXQl1x+fuf85+ZmbLAl929/M6oePT1naw0NHfbVMGqRWpaZ12hee17RfufgFwgamQzZZoD9/NzG5H++FF3kyOvSniWVbI4S3S/f7RVHX2eHQed0t4B3oFqc3R+ToMhbx9gHiuW5DiLfEyq7InL45SXXRyjpTRWpmnLugjylOb2VxIQFwe0f0EcIanogQyWB+Fi3bba3k+ZIRdFHn3nUiBEdbrJQ8f9OiULwMWDzxqJ1ge7SE3mcLr3kD3PaGpV1kbztEs5iLkf6y5niqjar/ufhdwl5ntgvj1LdGe9zzwBzSnX4r9Rj+iP/jDwYC9URjcvWb2IqL/ZSRX3gzcbaoi+DwK2R0T2hwQ7w5QxNDFhDA3dz8aONqUumYkkk0PRR5HL6Bz5P/qnCNmdlrMmNJfMFUx3wk5QMwAbOHuf81pfpop+iSLuYGr3P03/UTmFKUVcLaZXYEEjdwSkHltw4M+ESVmLFRaFbStSkOewHoNWkRHldFARWbK3W9J0Z0kCEwfNqcil/+JwC8TIS3b1t0vNbPr0SaetI1avYIQu6WZfYIS5C3o7g+hBbIFsA2yHP4AeRNtjBiEicCfzOyGxBIQQQPFtCebQe74As3p8Y1x92NC2zQdm6EFviGKvU+qtd3g7jtX7LcbFsDjgdtMYQ+zIUb11OJLqiFYWSorHEwupaubWZX11IbIGrkVxYenkczhO1PvG0ioWcfMLkWJbBtmdoy7717lt0vm/A3hN9LP7pyc9gnNPTRLGSfWwCzNCbIMYCNnfM8jT57E3Xlc+I0GKgu9kyssotb4Op2b7n5kqs8voXCMJ5DSZ4fw1Tlmdi9ynb4P+Je7D3ReqDroi2Kwr8hajVcGHjKzXwN/qao8c/dbzOyLSEG/Xeh3GpqeJ39H45yESj0fZwqzrhR+YWZzBGt3G2oqoqLjiymiIr+zNTAC7cOFibXN7EfATXk0D7a2g4WOydXWOvRyoqJ12pXXam9TGO9aSGg8A/EHfwz9rYkqid6e109GeP8Xquy6A100qpgqC16IQlr+hc6X/6BcmgsivmZXUxn3Iyvuyauhe3tG+PsdKp4jFVCHp25DHp9sZvOiM/GLyAv1TZSkezMzOx3YpqZxoSOYKoz9GXkNbo0UEbE9stcIa2bvuPv5/U3bAKI2XxbeX0izgmUV9LZ192dNeXgeROszW+ynirK2UXc9VaSz9joNY3ovjOW0YOzcKrTb18yuRXz8lQMxryvwh4/SR9mlyrnebbj7i2b2DSQjD0PP6Eh3fzUYRv4EnJO65D2Uk3ctUzjbnd7uAfdfpKDJ/tZ7NKsUEp7pBUhWOsHMDnT3eUtIHosKGG0daB4oTI2UVdOiZ1wU1TAd8TQGIxA/iZl9HjgZ2LsTBXARkZ91LInK1z5rZhch7fI/PFMGMtL2PqS5nxs9lKNjnZvcUtdBGswv57StQ8M1qILhisCBaGKDNuULU79bxxIya/I+h5lKknonAnyPu29vZgcBH2YYz2xbEFP0LPDNigz77sAmwBFm9gtvuidOcveHw4Z6MGLEGkjjPwKFr+Shh/zNoI3m1Pi2Q0LV0Agdl4R+tkbVFRbP0FHUb/a+lSE3LtyVxHZzYC8kZK7rOYlgBwB15jJQukZWp7wUdoJxpmTSI1EIyNzAAWZ2YbBsZVHEOMXmMcB8xJ9dun2a5jmQG3ueR9ECyHtlV6R8nA0xXaNpz3kxDuUXmpPm+A5Eiqy9wv+PmNn2NEN1K4+vk7lpZlN5qDjo7i+ZKgRd6e5nW9Nr6DQUxz4CreuPTKFpB4S5OwRVMux66F8fkOyzi6E1XlWgm4cOEtin8GroI8lJtzQKOfwjcGQQzm5CjFR6TSX799xIGbUOUqY/jbxRLqBpNQVZEUcRnrWpgurpVAu/OAFZEs/OYUxWprqiLTu+C5FH69pEFFGZ8f0Mza8VgafM7E/kM0h/QhbwPJoHW9vBQsfkatuRl5PVtE6HuXkFcIWZzYP23v9Dyp1PULWnmVxhEDFkhfcedEbEjA63mdmuSJGxEuLFzqU41877aC96FO35O7j7pukG4fzcB4UmvgqcW2FPfhTlqBmOvII+BzyOzpDec8RVcKYuus0DJDgYnadrevAACMrNXyFviqnQs+tvrI28NLb2gqTJnjHCmtm17p4tD/9pRVW+bHpgF1PILzQTMC+OcsXG0ljsQbPi5xhSfIy7vxz4m69lL6qorD0XKZFeQfPmoqwBLbuevILXdFCoJut0HXe/N9KmsF+XgX4nUwGBDZEi/RKUO/UM4HR370vKgCzq8r8NxGsegNZ3ZaQMaNtSYmDqD7i81n4R+dyBEYFXOQhFOoAq54EUOCfSTL2S4C2aVZujMLNhyCMtyR86Pa1V3vNobZhCC1cta9tNuMLr/2IKqT4OOM/MXvN4uPfG7v6EmY1BssY9rqq5k1B0DuhM2QjxlVOUVt2Cuz8TtPcbALsggWCCmd2NNIav03T5nQMpqqZGFQKGoEm+rpktGWm7JHI3/AAt8nVjm04NGlZCoUb3h34/Rtam36LDPs1o1LGEXA0Mt3wPlUTomApZuIYHumPuq+m2CZZBTFMlQdhVlvMNxLhuZmZPBTrXNrl3JvdwYRQHfi/Qdkik8AwwvGAziNGcMHzfQBvtrBE6XgjvG66Y6Cwduf0W3wEw5c9KEinPhEIakg21LSzP5fVzTvbz/kC4h1GFQwfrqXCNuHuSYymPlgWARdz9BjP7AM35SSicM8FtZvZx5PIPzSymKHGU0wmazy6ZQ3nPrvdZ16E5vL8BOMqDS60p5n4Jdx8baTsc5RY4I7xfCymDzzOzy1Bo7VnIK2h4ARm99Ib71qKYCIJOFUwfDqpJwL8z3yV93pK2VJks0G8iRcqdSAn3bzMbmXNA9gmx8ZVgGrQ3JoqjZA68iOZrrkBXpiw2hUasjQSz14Fr3L23KIXLYv9K6v0nyCPkRKTI3ApZOz8ys1dCHx8AT4f3c4Sx/gP4OXJhT0oS5+5D7n6NmUXDLyKMSTqJZowxqapow90/CWN7AXmrJsaEj4CjAjOZ7BfzI0tgMr4GShx/dxAIeunI0kwrg/65wdYWYDDQMRjahs9KvZwy6LN12pU49yCUY2YkEkK/B/wnKERP8/Z8OFnhfX2kXPpBpt1QZH2/hybf1YMEuJ9HyEnaXIwEndWR98ha2YZhz9nBFJq0N1KQ3Is80bL0JvvgS8B/3X1dUEgfcHb2HDEz85qhHt3mAVL4HuL3ekNWAt+xr5n9G/i9mf3T3cdGru0mNgKeKlJYZbA78gjbBp3Ln3pU5XGQp9xeyDD3Ik2Dzjh0DmarTL+CFEmvBAVsso5eTf32RZHrqhrQnkRKrPuRzLQtmTx7kfVUJdR/B8I6zVNwV+3XFd1wLnCumX0FKa+2APYwpTo5FbjEU3mYOkCvHJeDmOySnOsnozWXe65DrgFtRW8tnjFY8Ayqkj40/aHJMSGG9xDfmm47H5ItVwmvJB3OVMgwsp+731+RnqeQ/DvgcDlnbG7K23yOmQ13eZDFsCLa32ZLycffN4W5Pt8f9H3mlVbQKygkWsavIEvx8shitgSqGvYm2mivRHGwN6MQnUptvST5eUUahiJmJul3asRoHGsK7ellNKjpoYLC7fI8VD5ELrkfhY2yyJLZ2zb12RcoSOCbg6NQ7qhvI5ffs9BhczFNwWV24GsmL4EHPMcVPUNzbDOI0ZxcuyZAeCZ5dIwJyq0HMnT09tuB4Dw1rc9v0fD3HeRuXbtyZQc05GF6ChQOna6n2BoxueIPRZv/h5GDeiQSUhZF4SF7opCH5BksiZ5bnZwSr5OZE3XmfR2aQ9vlgP3NbJrQ9nKU4DU7PtDa/Eeqr+tR+do5XXmjNjWzB4Ajw+/nVbFLj+8wOp8X8yJhal50SINyzGyBhNQGKoLwGBKg7qZZWCH9m1OhnGwT6Tvc3Uek3tcd3/dRLooknOPLSIl5BBKqCgU6UxWefZEg9gCwj7s/ZapEehGtHqETTN6khYJWUGztjRRYi6B9cT60B86IkuaPQ5beW4OVP6End3/L/EZe+EUtxqSioi0ttKYVbT8K9yzZL5LxvYmY33mQEn/OcM2apiIfWTrq0DwY2g4WOgZDW9C+nWuEMSUuzmII8mz5Snj/JtoHD8rpppEobbJw97+Z2VRo/k6H+KItzexhYBd3vzG0axHeTbmyZkjOwpTwfg3KsXU08jY5HZ2L+yKB5pgcGvdBgve7FQwJ5yDvyVXRObss8pqC9j15RkJlxYAXUQGAtnPEzBruXqsaajd5gBRmoemBk/29U83s60jRfYe7P1iH3ppYhnr55941hUsmeW4+9ajK47j7osAKpvw3P0wUFma2KU0epxfuPk/q/1heqiKMr6Cs/RxwnrtvF+iYpaC/c4BRZjZjgdCeYARhnVags3K/rnDiX5nZnsj7Z0uUZ/dNM9vG3S+u8HuxfmvLcX08138OXOwDEObYDZjymo4raDIByX9J+yeRE0UPkj2uRXv+9cgr6+IaCiuQAnRoaav+xTbI+3YnlJi9De7+A4DAky6HFLGLoqivWdDz3z3szfeh5P11IozaMEVplUHYJJJSpGV4p0bbPtNgsnAv4MEDyhQCGGU0EEOWy2hYuwfHccAxKQ+OpZFy5y53fx5tylVoj7WdGd2rOngT+HxyL8ws8R45B2nvb0RM6sIoceHcZvagu3+9pN+2zaDK+EroeBsx5Tul6Uj3a2Z9UQyk8bq7n1TeLIpOaRiNLLMvoQ15C9oVDtNGrqu7nmL4KhLEAQhKjXeQ5W1ZdO9nDF+fBPwG+JW7vxXafwsxE/t38NuV5jy0zqGgNK5K87Lo8Lsp1fZ9YCZTyEtvW1NZ7akIpWUDEuZ8QULuMXc/2swaSOB4yiPu7Zk5v1/VcZbB5HV1FGJgVkGH+JmI+ZkVWcs/j+bPIWa2Ks3CChdSX7kdQ8uh6JGSxkUwsznQPrt/eL80Yrr+HJjMXIEuPPvbEDN/L9oj7jR5MlyFmOlRyONgOLA/cJKZPe3u11ehzxVCVdndOjM3p0FhWXnCX1v4RaeMSQVFWyK0tinaiM+DX9Wg47hAy6yfkrb3AZu5QjX/F8dX917MTrNARQxDaT2DvoH2mBkQvwHyRJ8KGVkI3y2Hzuzk/zK86+6/Q0l2v42ExhGhjzbhPXJ9Wni/2RQysq3LO3AO5NEwv+d4mJrZu6nxlCFpd4e7/z3VR2xPHglMNIVtPUAzTGtBapwjVdAFHiDBi8Sr0CbYBSmULjGzb3vKg7XL6MQI+wD1KwgPZlTmywLfMh2t9+wJmmFTlWCqaraU5xebWoX/Z+/M43Urx///3qd5TomkFNKHCpXIEPXVIH2/QqjQbCy+hiRTCdWX+pVQiSQpCklpUEhpQKVBmlyhSGg6DU7Tadq/Pz73Os961l7redZ6hr2ffc7+vF7ndZ7hXvdzrbXv4bqv4XPZ+d7JWLsQuflU2HOKyK8j3TCX5vO0dqRUiiD7CfATOaJnd6xHDQWdzkR97usjDzlq+0d4DP+6otmjtGcy3YbXt3PCaZ75/oYg5fCRjO0HAl+Q9JXowFGa6aSSTsB8YSfIfGG/xga+rXFAwTKSroiIjar66oYZo1UPSIvntlGDTK5J2x5keGV6uwblisY/cZhptwgVsAL3ydz3+WiPflEkna6DcUoixcIpfjfm2hyWJshKOLJhUlCQ45hI6U9VcjQ9OA8Dvcog6Xo8Pl6OvcVlBoeeq/PUmCNjOIx7abzhLwMsHU5VeojWoSRTBvKb5P3UVyYGiboyZ8arPXJt1wB2rri/cTynM2TcSkVD7OEyP92XJJ2UvGSThUhz8mRs5HwzJq5cL/17Kg4X/yn29u+En9f2WLHNCNsvK0YyTBEyI9gadD/QHYTTCl8REbfJ1SN/gon8rwC2iBZp762SLsSpCvtgr9xQkfaB73ZpU5p+0Y9i0tTQ1kW+2nLgdLSNpkvb3HObL++vQdulcGTW0RVjYNP8ezn17B84tey/Cs23SG2ej8uUb5G9LvSxPI4IeiYtbpMdk9E6wxxgdUlfS++Xx0boPMZk0uI6h/dxOh/eL8RRuGt1aJMZo/cGfhPl3FHFNfkAfGi+A6/Jr8AGtCnZR2rqyacBO0k6IJxi2oaIeEzSm3BK2qVySmrTaJ066NkJOwRZphKD0ssupDPpc4bVMe1Jqa4ZEZfSoj6pMtauhzmMXghchg28xxf7qjGfipg3TyOijKerdr9pbdqK1jp0DXBmOG2QMJ9mL07YgWOQ+/qoIJya+im8NpZG4uL1concNcU9p4jiPtINz2/Qdpj4Lp5DW+PI2TZI+gV2xF6GDcPQOutnkXxH5s7Ha1JIx22KGaNVA0h6NY4+eitecDtVNqrdtgHOBTaSdGyu3ypF47WY5+HrSZ6he0K64CXJa1gXxQm+Iz7IQrsBrG0xkLRDl377XQyq5AAgHPE2odredEb+EJs23blMNDicIYfI1jY4NJgj4xFxTMV3j9Di+Mr+HrNoEUnmP59MNJX528mbhqS1Mcl0Vdsf5Pp6CKft/qrkd/YE1p1kg9VfaHkQM3kfBm6LHB9MUigvi3a+ib3woXB9rCzshNOEJhvn0k6yOZv6B7pXAEdFxG2pzcOS9scRZt+JQpWpiHhEJmPuWuFSjhrcHTsrVsHjYjZWak8Hji9xTvSNyVJMatzfdkmGrnIkmf8M3KFW+fORbZvu/2LgH5LeML/dXw/P4klKlOQ+MY4NSh/BqRvzIKfffAaPuYxvawwbvDbv0m/RKTeOefyKh/dsTVm40HaeU0XSt4H9okUx8HUc2XwJTtltgxzp9SZs6FsbR3YWUbYmXxKFiliSnh7lnHxD20ca6sn/hzmOvinpncW1FCAi/pX6/BGtfXLQ+//AnLDTHAPRy2oc+PtB0Vi7HXAI8GysazyVHKl4zflUhnnzVNIXMWl6PkW/2O93JR0UEZ/JtVkIG+nfxUSS9Dsl7RYR5zCDoSMiDoZ5lUzL8BrKiwhUYXO67yNFTMW5pQ1Jf72ACqMVdsZuhCs4r4Jl/njSATMKm3n3MQgj54zRqgskPRtXvNoZe9qfxKHhE8rXNmk7QBnOqVA0Po9JO/MRHFMZofK/6V8T5Af7SbnXd0paAUc0TOpiUCFHHU/MtIWkVTIlOnkzoUeDwxDmyKO0UhOz8bu8zOOzGzb+LCxpNjae/B24CBuJpspDlJc5M+QuTyuHfgVa91J6fxVt2xBOkbykiWAySehumAj5+Th1p/Zzi4h8RMAcXBHx35j37F+0801kfBLjrcvjFzSsTNMENe/v7Pw1ab1cteaBbllM0plH5pWvqhwzh4lVKvMyL4YrcGURHdfhdNKMP2KDdD+flPTWiLi6tKMuUHX6Rc+KSR1DGz7M1Lm/e1PbOnJkMr8Rp7+Oelswt89G+OAyv91f02cBsF4uoqkbnkUukkXSalFe4XMMF9Mh1/ZjOJ3oMlzJ70ZaxXb2wQfbV0Z7ReXsWgE3RERVpHH+8L4EHr/rAefhlJLzSIVhJO2F05CPJHEyJqP2JpgC4ZPY6PaP9P3ymB9vCcw9snlEZHyB89BhTS62Ky0i0cs+0gm96gBJjrU7tUnt/gG8QtLGOG20E29Rr+jXCTu/oye9ReaYejseE09gY+sjeE/Nz+81MTdaKcJcT2XG2v/gFMJvYyL4J5rOp4rfy8/Tw4BDJN1e1S9Oiy4aoQ/C6cenYoqX/Dq0P3C6pM0iYmBzsVdMlQNtirC2pJ1LPi8aFksREdPdWH0BFaTqmXEP5hHR/x3Pu/VwcYJx4HuSriZxPgNXRcSfehVmxmhVgnSw2Q57gDZOH9+EOYt+lKJpGrcdlgwVmMPoRKgM3JOSFJgpXwySHI1Q4+D8RzrzedTFQ1WbbkPjRF8Gh0HPEZnoOtsw1iStYxFxj6Q5mMx5X7yZ3oqNm8dipWcN4KPARyXtG7kyycNElcy0FLe1ceg7ODT8dkkbUH5/+bbrMKAqHUkROQU/tyvTb/yLHp9buLLTR1Lfz8CH1o1oGZm/ImlvHNI/DrxY5oO7vV/j2aDvr8GB7g/ADpKOiBbpaFaGfWvao+QybImV2Sp8HRuBTwI+E+abKN7b5pjk+SJJG0dE40INVKRf9KiYXIujx7oa2vB698aa9/cyvIbcU0OOH2PP9oPTpO01wE8j4k81n/MoyDysttDdIZWPeBkjkfNLWhgXdfhmRHyl5Lq/Fd7vjcf9a7No14SrJJ2EiYS/iAsBNEXZ4X1pgIi4TNL/ARtK2glHgHygaHQOE9e+UdJWuNLzGdg4/jDe3y6OmlVX82tyEZKWjS4Fg3rFsPTkTkiH+2Ed8Ptyws6PqKGXFfWWsgqRK5OyQyqQPcM34sIo+c+z334SWLjKWJubT8K61lr0OJ/yaNKvzGc3T8dPkVjvBc6IiLcVuv65pPPws/sCTnWcEkyWA20YkLQ1NrKN47XnJ9FOhD+Wa7s9cAQucLNl+ldELaPVdEdEHFb4qDSdNyL+kQIaTi8ENByF7Q3rYUPxwnhu9IQZo1VCWjQ2x5vqmzBRZ2Bi5wOBUyIRYDdpOywZctf0qmj0HMHRFL1sAPMrah6cF6Nawcl/3m3R/BMlnskeDu+NDA7pN4YyRxIup2WwHMMHlcXCOf9XYNLfK/Eh41BMDP2p3P0/HVdlOljSndEjwewgZM59/1ZaCt2n0/+/Z+L9XVJouxv2JvcFSavilJkbgG0i4qqSNj0/t2T0OSP9y9J/9sYHyC3wfe6b+r4Pj5dFGYDxbBD312CdPRRzr/xW0jnYG/zGdG8HyDx4h0TEE3JJ4Sx18IMVcm+A/8ZHRUTlISlc7WwjHLlxilymeBCVGIu/U1cxeSatdJ9Ohqiv4/XhBxFR5AbK/27b/dEq191VQYqIteoqU6PQFliriQI4CjIPoe2fmHjwnId0MLwRF5O5WdJzgDkRcZekg3DkVVmFQcil+cqRHU8HPlWcL5K+gisYH0sDDpnC4X1LWlGUmYMrT7vwQuBxXPH20xHRqcrtLdgR+YG6stRFep430Ac3ZUmfw9QB6sowC1g8GesGhWGms01ndNLLinrL9tggUIZxTF0yhufOoun9+rRSlL5BywG0Jo7UWy33ug1lxtqICDpX0OsJNfu9BxvZMyyHz18/qujzCUnfw8WUphKT5UAbGJKefRYtXrMMR0j6YER8D0eH5cfN4phYfldawR15/Bs4X9K2Jd8VsRvmoc0qkTeu+Jh0n+fGgLmxe0HUT+fNzqqXRi4VXaaY6RkLvNFK0gtwmPKOWNG+C4d4nphFqcgM+o3aDkuGwnWNFI0BeUIaQ9KbI+K0mm03qPhqaVw5Jl/K+GM4lP7ucIUaJD0TODoianlFqxaDDnJ0wpxOcjQ4OB8BvAUrymcXmiyPCZt3w16OTphQ7aGPw3tdg8M9OAR7RXxoHcgcKWAz2sfxMVi5mYsPBoti7897gFdTMAgkA8oHkvd3X1zJatiokhnsGdwzPbuV0/vdcTRC8f6OxUaJrG3fBquED2Bv5JZRUbZ5CM9t6Yg4TdLvMKHr24DbMZHu7Zh3ZYIho0fjWc/312SdjYifSnofDvXfH3MI7hQRJ0t6BHuH95MjF1fFY/XkiCglnMbj4B5S5bwuv/2wpHdihXlHSgjXNaD0ixwmKCZp7byCeoa2X2F+kQ0lLdTJ0FZyfx3lSLKUKUjTre2oyDEKbcuuIyJuTtd8Cs+V7bPPSvAm4Mz0eg5eV8scQJviiMGqw3UVssP7WPr3ZMFB8WZJf8JOoE+nNjtGRFkU5mRiTNIGZTpBEwxLT07XLU4rLWkcrwXfi4i/VVyyE3AcAzTGzThhK1Gq4yQn1CzgvyXtkdosjFM49yj0MZba3lPS/9+yFylC5kGYF8VHRPwzez0NcAGwvaQvRcSTEXGfulcKfQoNKg4OGqPmQGuAz+KxeTB2jNyL9eb9MbfYkuGMpAnRnmFesrI0VnAq53tq/P4Y5uIbp2HRKkmrAB/H+vFOda+bQqxKq4jJXHxeb6uqG32mjS7wRitcQeYRbGn9PnBuhwnWpO2wZCiiSYjioDwhTXGCpDOBvaNFMFqFKyiPMppFa9LnP3sHcJ2kF4fTcZbGXF4dUWMxqJKjEy6kFbpbJkfdg/N2kr6LFdkvFOReMb28MSKubChfExm6GSdmlxgcrsYVN5YF/ooNW4OaI3n5LspeS8oqu2UHnKXxfPoUPpTvExE3UI4TMZH/UtEeJjxwdJEZXC53fyzzxzNDTL6tXHDgX5gEf39sePh+uoeX0r4W3JszoL4Up4pO4GTJYX3grKoxUcCJwM6SzqY9nbgbro0W8ehvMbfNAbTPs7djpWLdARvPmt5fcVzUXmcj4ltysYyVgLsiEQaHKw5egJWd5+C0o1Mj4vQO3b0SOLtupEBE/E3SudjoPcFoxeDSL85Kr8sUk9qGNnxw/ymOwik1tOVRuL8mCtJ0azsqckxJ21yUUzcFdzy1Xx0fSt4CvD8iTq1wSD2Jx9yeSZ4n5UqG75F0QmGv2hCnBX4MmCsXVLgAG9cm8FimiLFNcCXETfBafSI2TGVr/UcqLoUAACAASURBVHj67jW05tP/lhmsJC1Z+Kj4vti+KrKsiOVyv/0XHLWyRpLt93Ikdoam+wgMSU+WqzteBKyLoxbmYA6w/SV9LiIO6vc3aspR2wnboY/lgHViIn/gtEUHHedgPLb+G8+pcVzs5NJiH9jZ+UHKI4pm4f1+fsBB+Dz2TUl7hDkxjwA+LOnE4n4vaQ38XKbSYDpQB9ok4u3AaZHLtsBRYFtgJ/CRkm6I5lxhBwM/r9FuIRyxtQNwT4N9ZBt8Jv8r8JqI+H2x7QjimdjRk1FnrDfoH5gxWsFVOA93K7wJ/oeW4aaftsOQYRVJL8u9XwMbniYcWLMXBUWjU4RKMYJjQoRKH3gx5jq6RdKP0+/+rmzC0gq9fgrwqiTDIthCfkqhbX4xuEXScXSoTNBwMciHQI4Bh+PqR53C2bvxW9U6OEvaDY+DNeUUvPxzWgpv+ttJenmHbsYj4oheZUioMuqcR2uM5b3dd0nKxvLT8XMexBzpZDDIlOHsUDAX8wq9Dpgb5hmoQubVGob3qonMYxGxp5zWUpQ53/ZiHJkDLSNCZnDNFMCM5+VsYBtJp+O/w7ikwyOiqkrdXOoXXsjaZWMRvDk9QOfKIEvkXr8LRy+B581eOLJzL/ofn2WodX/JMLh+evtiSY/TYZ2tOtAlQ9Wdxf7DHA9N0nueBXyvQXuwMazT2j2I9IuHoFIxaWJoy+5vEaoNbUVk99dEQZpubUdFjqlquylwbYqcOjVa/HB5jAHHyMVQXox5Y7YGrpd0ONUOqXdjHWSWpLfgqnQHABdI+jxOTVwJ6wA74LXjZOxV3x94VNIdwN2kqnDp/VPT+99hZ9pPcBprZrTK7uHXWA95EkePfFXSOsCHM50oRWY9QDPH2bKF9lVr8sa0nJcb4/S9bF0bS/L3uo/A8PTkg3A2wB7At5LB8VmY5+cLyQH72QH8Tjc0ccJOgFyR7EisU05no1UtHSciPpdef17OQKjUy1JU8wciYkI6bvquzGj1KzwHb8bzLHudxzjWCX9J+Zwaj4jGFW97RUTcIOnNwA+BTSV9AzuCngFcLekQ2teh3fE54JOTJWMJBu1Amyw8E5PjtyGtH+8FngecJGm9iMhH+M2S9PKIuFTlacZ/ahB1eb6kfbDeUraPZJxgT6V9H3kn5t4q2/9GCmkfvgyfyU+QtCze+46IiEFwNAMzRisiYkNJz8cP+p3AuyXdij1EJ0ZE9NJ2CDKM4YVrt9yl2aZRdmD9OFZMLqNE0ShGe0TE6ZLy0R6dIlSa3t/NcmWNbXFe+QXAI5J+j5W24qR9MV5IHsYcWz+PiKpDWHExWAWHuf+9pN/ai0FxMUohzrc1WKTKUNcw8AW80I5hctYy7NWlj3HsuelVBqgw6kREnpQwb3AYxhy5mRZ/TRmyv18WcnshTqv8QqeFUk492Rv4TYXxtB80kXle2wp58223pH7xgdkyue/m2EC0MuZUOiUiLitpfyFWKteKiMpSvrnndnFEbJr7/ALMHdZtXGaYd7gIR3p+JfXT9/isQK37w4erxXOvofM62/RA1xTLkXNC1MRdeK2rRERkUS5ZCvHdcupN9n2n9ItZmFS5SjFpYmjL7q+boS2P7P4uxfthHQVpurUdFTmmqu2GOBLze8ChySFV5p1eGhvDx/A+/3mc+vFXHM10R9IPoMUh8zTMybIrNkYthHWehYB56Ympz+uBt2deeDlt9lXYgLsi1jdegg9FN+B1MV/qPu90yCLJDsDRB3Mj4m5Jr8cpbBtKen060D9Gxd6vauqC4tr7TRzpcFBE3Ji7/tWU7yOr4cNlnui56T4yND0ZR3+eGDner4i4Fdg19f8ZSVdF58jVQaCJExaYl9K+DSaefy6wb0R8echyDhNN9TKgUsfpFxfjzJCf4/1kB8ojYNagZSRcBqdsnYyNvVt3mFdFPFyYT71QiYDPNm/D57rP0B4BmRXQGsPP8lxgry66y7AxDAfaZOAeKiqIRsTjkrbDhvYfpPU3HxW6Ft6rVsIFqTbv9QwY5vvdF9i3ZB9ZCutBsynZRyYDkh6mu5PksYhYLtc22zuFI4HzhuwlsB3ifAZTWAyYMVoBEC6/+Mnk1cuIIz8CfEquZjNO2uSbtB2wDFkq0LdrdDebVqWbKkWjGO1Bh2iPvpEiD04FTpX0POxJfSWetC+ifdKehQ+ZF+LUkY6Tt7AYbIE3rG8xIotBDnUPzs/B3tgnIuI1UyFDJ6OOpKMwX9d1eYNDhkHOkXA6SSclN0styWT8Oh7zl0j6InBc4RAxhjlNPo29tpvUkaMJmsjcsG1Hb7WcIrNmRPwqvf8qcHhEfCe93xD/LcoOG5P93N6e6/vpuGLYNgxgfFag7v39DSu3H6Y7mWrjA10PyJSCJnic9tTTfrFVh+/KFJMmhrbs/roa2pJy+Xta91epIGVtI+KW9P1It83f33SReZjPIpwus6+kIyn3Ts9JfaxI60CyLPByHE2xdZi8eDPgS7QjSz16Es/Z/8Icnithg/WDeB34TRSisMMVS+dFLqV16LMdDDFdD+8RcY6kV+KD6QWSNgnzjO5D+SHi4xW/VcQsbFDbgFxBlqp9RDJRC773XveR7DeGoSevRKt6cfH3PitpXeDbyXB1a8O+a6NPJ+zxwBujmm9tWqAHvWyY+BywXUTskcbw9hFR5MrKuFiLhYx2SK9n4b2lDoL2Ake9UImU4e/4Xorr0O+ionrxJGMoDrRJwPm4ovMX0zm0DRHxb7la4K+Bv0s6mlaRsnz7hXKf94XiPjIi+BKeEx/Dzps/pvdvx4a/c2ntZ4vhglfvxOP1Glocyy+TdCFOEW9CX1QLM0arHNKA/iXwS0lLYSv4zunrT0h6FS7bfHpSOpq0HYQMb8dGngn9lhxYv4YNC1WKxmR6QtoQTqn5MzYsdURLj2r77ARcueIfJZfcikN9+yX77ooucpRhyg0qA5JhDzyOrssbHCKiTaHsYT41Rrh6yfq5948khfLb2Pt9iKTbMb/I8phLZQkcer15JGLYyURR5rpt099mWXzInxsTCQ03xxtOplC9nPZw8jOwMabsdwb+3CStGxHXpdc/w0rh5bgiYBFPS78zlDnS8P5eGxG/q7infgyDvWIpOfS6LgZNRvsBHCp/N62Uzk6KSVND27xUxS73+Xl8+HsEHzKe7CDHZ4HnyxGy2aFilNuOihyj0HYeOnin18Tz/3wc9XEDjrh4CeZSOhbYLc3TbsaRU2mlxTbCoA7vEXFLWp/+iGXflv6r1B2OD0bzuOmSYed6hrSPFDFgHeB2bGSswi44YuI0Sa+JIfJU9uqEjd4qfU87VOk4cqTubsDrgedjQ8jD2GBzESWV//qBHMW5Ha7OmZ9P+ajCsgjDTiimx/U7T+f1WzSSjxhGwYHWCw7EeufnsONjAiLiohSw8XEcCZvtR19Mjo9raCdR3w3zQM83iJSSKxcSOjUSF6SklwB/jokpu0fjfeFh7Fh6GaYV2han5t+Bn9lOMh/h1ens3xfGxscHYSCevyFpNbwh7ojDBZ8ELo+IV/bTtgcZ3osX4OcV+5X0LuBjEbF2ev8gsGm2CEraBXMmbJDer46Vu80jYnY/sg0DcqrKtjjq4e8R8f30+SfwwrNRRFxbcp2AGyJiYNViUr+fHoQckp6KD85vwBtA1cH5NMw183es5F9Zolz2ei91ZXhXRPyuxODwL2DXcLnyp+Pyr1tFrvJTl98fyhwp+R3hKJG1sJL+MDZqXhzTsAJQNqZyHz2B+ULuxOTCrwMOi4jVJa2E/64rhjljkAl2z4qIFemAXp6bCumBkp6LN/q3RsS5Mjfby5Ocz6Tlaf889tD8EI+hXzYdn3WeXd37w4pz5YGuxjr7WexceGdTuaK8kmfRO1wHY9hwP2EN7LQ+dlizsnH3OpxS8WE855+GFZOVcbrVmbgYQ2BD1w9ryJrxAo3RSoWoc38Zbu8gx+14vL0cp1yPdNuI+LOkZaZajlFo2025zY3J5xWjVmTez/OBAyKi7xLxkpbAxrBdsGFiFRwJMRuvcacDx3fbn+WorHdgYvLSyAlJb8UE3RM4fXqQu2pN/ghOHcyQ7SP34Uqe2zOAfaSLbI11AJn3Z0tAVc9a5ga7CLgFk+2/EDhm0PrgDJojjZtT8Py5Es/ff2H+2jWw4W8M82BNMDR3258iYqFiG5lD61Zg9Yi4rc41o4o0Zx6OAWfBNPj9J6m/r2d4O/C1qX62MpH9Cng9rNSnJD0NeB9e79+InagPY4Pmenit/DPez64GLouIi+WiRAdENf9V1v8raFU/7WkfGTYk/RvruJnR6kxstNor1+ZJbHT+O34+a9DSy3fB9/IGzDv7e8xx/CzMsfjLiHhLr/LNGK0aQq5Isyvwtojols5Qu22N3y0eWMELfFY6eSAH1qmGzLewCyZKXya/2El6NyYIfk8W2ZD7LlsMNsVe2EcY0mLQSY5cm44bYTfDgKTv4NDlhbF1/z84VfKoYkRTH/dRyzhRYXC4Fj/XNoNDDzIMbI7M70h/rxuxF2NpzMuwDLB0RLxf0tZ4nD9N0nPw5rpwtklLWhv4Q0QsWv4Lfcm2CjbyzFarytMc4NVR4I1LimQWnfgTHC21Ag4lv4qWQnAPPnRMmtFxAIbBf2JlpAlxZicjU6lnsA7KDr79GK1yCn43xSQzKjU1QIGNmHWxP147uipIScmaNm1hnmI4bWQe5rMoIq1vv8KFVCZEOkv6KI4WWj36qFwnV+u9DR8unsT73V9ppX+tn2S+BRvor+71t0p++3j8LHrFophiYJPCmpwVwSjuI8/ETtE3MIn7SF0dIO0bVwFnRERlqXlJ6+N9Zd6zG4FD8+LAttFeyXKBgaRV8dy5AfhghYPm6cCXsWF3l0gVlHPf5/ehFfF4BRtZP4Uj+pbCBoG3hKtbL4yjHF+OjZjZmFgS7+cXFF53w3hEbFaQ63j6m6el/RZ+YwWsM90ZEc/u87d6wqAdaJMFSWtExN9qtFslcoUVsj0qOedXxgbWD+M1dH2cdr1sRLy40PbpeM+Yx38lF9Y4BhvpYRL3kaZIRquvJRkfwnPrjxVGq33wuft1eHzeCOwcESeqENAg6SnYGLh6RNShOSrFTHpgQ4S5Si6T9KFBtq2JMdoVjeWAJSNijqSHaFXnygiK89xN91Of4HhSIenZOGR8Z2yxfRJ7Sk9O3y+BeSj2wGSE38ldW1wMMg/tqXgx2ACHIn9SUl+LQSc5miIigu6cOafhZ7IONi7tiqul/QJXWOmLF6GmDETEodnrnMHhJlx6OquEdqJcOTAzOFwZLf6STn0Peo7M7xiPiGMqvnuEFol4plzMoj2keyheimyzlyM4z8SG1m0yg5WkhbLDY5jQO7vurTmF4FgcTr4+HvePxiRW9MmhuM5mhsE66+xHsRH3V5iDsC8MIuJiAPgCLm7xQlqk9+MR8R9J56X3++UUk6/gvanxWtvpfiUdg6M9L8MpTvt3kON47LS4P3k+O8k8Cm2fgklu56TnfP00kHmYz+IlwOrQ1Tu9laQyh9RXcQGXng1WCYel37sdeHk47akNkjbHh+2LJG0cEdf0+ZsZ5lDN57kl1nW67rHFNZlUkKa4jySjwHZM8j5SVwdI+8azaa9CW9buapkIfjus/5WSME8GVHDC4mjCBREfwON5y6ioDBwRd0j6AjZa7QucUNYuYVec9pqP0s0XCHoBcFqYaPthHMmZn0/ZWL4/93oFasynEgxkntb4jYsYIKF1DxgFXaQX/DXtMd/CaciPV7S7TdK/sI6RBQZka0e23kXaoz6R2vxerSrunfivvo4r2Z6EKWUmcx+pjeSIXRKnVGYOxXFsfCrDE6nd2bR0w90kLUROhwGIiHtx5fm+MGO06hElStJA2nbBSB5Ye4Gc274d3tA3Th/fhA8i15OMbDKvza54rG4bEWcWumpbDPAzuCEiMiNWT4uBXEp5zfR2Geyp6STHUJAW2GvSv4PlEt3/D5cD/2A/hrO6qDA4nFXwQEwwOOAqObUwwDmyIONRWhtlpkQtjw94YKVsKEUI5LSmjCz5OjxH8mnHc5JRM68QZMjWpYsil2IqaaoOG/2ss9dho/vGwPvqGG6nATLF5ErqKSa7DFGOPfGa/2j6zVI5cFTef2HD+j6j3jYi7pUroG2En/N8dX9NnwVwnqTFJH2Xdu/0BbS805UOqWQs76v6sVwVbGfgyIj436p2EXGeHC10HnCKpBc0NZalSJwNIiKrbkan35R0C057+3qHNtma/Edya7Kcft0JU7KP1NEBwik3E9JuStrNxdF7Jw5AtEbo5oRdQLE+1hlLDVY5/BMbR/aTtFRU85L9ENNmgFPQXovHOkysmj0XWCI/n5KB9oaIeHN6/Se6zKcq9DtPa/7GY3itmzKMiAOtF7wDR5f+EBfPOR74dnLa5/EMvP9uhHn9AL4iZ5pcivenF0v6I7AfPhPugKu8jlPBf5X2kd1wlsxQ95F+kAJAzsd79cfxPa9IK1ji4hK9+EN43q0DvBQ7ahfGztt18XM4TNJvaZ1j/1hjHajEjNFq/sGUHVjrQiZRzirJvAlbdAMvAAfifPeM4DKPx3FFkDZDUW4xOA4TM4M5b9rQ42KwEybk6ypHkmUF2ufTUFLdIuJUOX/6SOBYSc+LiE93u65PTCeDwwIFORUi84isSRqD4epTczCZblYtah1MWjyI392JlpK4DPZszgIOAv6v5ADyWkzUuBGe6+DonQtxWtA4sLKksUhpKDF1VT47oc46ey9OZ/w0rWc0raD29Isf4hSMVwJbAP/HkBWTMkSqCCVHvG6IyY07yXEidoS8YBq1/Tg2zs2v91e37TWYW6SRdxq4JXogu05Go0UxZ0y2du2OU5Q/0e36iHhY0juxPrMjJnZugtXxOt1zGk0Pa3L+2vWxgQUmcR+ZX9DBCfsh4EcRcddUyTYimEuNTI+IeEBS5lSuHK9hfqrbAFKkywPRSsUq6g1P0HleDbzCWS+Q06meQlqHgLsi0Q7MoHdExA+BH8q8Vu/GRpiPSfoNztL5cUQ8EuYZPCP9y1Lg9sYVHLfA42RfnG1zF96jzsXOmLmYvuVhvGeNAWdI+jMeew+n77vJ2u8+0g/ehzkNXxTtWTwXyCmD/0/SiRHxcMm1c2kVWDo2BTSsidfAi/Hz2Akb+O6kQUBDETNGq2mMqTqwNoWkF2Cv0474IHQXJlo+MVIVMknZQfZoXE0GnJ7zIkxq/GNJJwJ75CbN7iSPbfoHKYe6KEMPi0ETOcApK8/JvS+VYxCIiEeAd8ulo78m6YmI2G8Yv5VQZnA4RialHhmDQzJiDgIPR8SNA+pr2LicVnWsMWBc0mLJ03wJTkvI1oDtgd8UO+jxua1Eu8f7XpyTvwk2PhejHLbCpMv343K6e+BxczoeX2O4HPjRkq7DCsFvI+L4HmRrQ8P7y1KS8tcoyfcINkZ1W2f/gj1W/fJcDAt1lPRdaU+/AK9x2euhKiadkNbdi1PEZ1c5IuK5063t/H5/Ndoeip1aTaKcTsdzrqvhR9Jr8H7+KrxvL5b77j+Ym+PZwK+jhFC3Qpa/SToXeAsDOmzIxOzrYi6/K4DrosARmMMcWulDS2MD+mpUrMmSPofXZPCBJUuzOo4e9pFhQ9KLgFvLDvJyZcIPYafospgg+OSI6KkqZE15ujphI+KoYf3+NMOFwOclrRURN1U1kosV7A38JiLKKm72YmB6MrsuN58eTe9nMQA9veE8za6Zhc8i78QOoSVL2tyBubq+ET0UnZlBC2Feq33lYjn/jQ1Y38FnqO/h/eiPhctmh7nRfocpI96GaQ82w3vNyhHxWNrPLitkn+yF1+RDMEfjYcCL68g56H2kJrbCa2aZneAAPC83xuOxDuak/3+aBTSkNXO1foScMVpNb/R9YJ0kXI8PfKfj8MFzqyKdIuIe7N3McCXwneRR/S5wqaQtIuJOvNBfhA+7XdFkMWgoBzjlYdmq/nowDKwALFpy3TyDSkQcJWkcOELSjdGF5LMPo86jeDxlJV6vwAvw3QzZ4NAQWSn1fhG0yn2POjaj3XB9DC4xPBenbJ4i6R7M6fBqXJq2iEE9t1vTb18uaY+IyKdmbELLk59hdkQcLulkvMl/DI8pYfL1t8uh2E1RNDo2vb9Z2Bibf59hnBrr7CREP/aKf2LFqxvy6RdF5Alrh6KY9IAmcky3tqMix2S2PRKndTSJcrqJLofadCj+Hp6zj+F9/QfYyDoXRzmsiNeglYE3Sdo7cryOXfA7ytfYLPr47fgQ/UT6/UeAB3GERdZuTewkAzvjXofXoHHgAUk/AL5EigjIEBGnYx0r/5uvxpGR3dbkO2g9u33pbR8ZNq7Gz6NI0L0cXofXwX/Hf2AuoTenyIBdBylEQyfsDIyv4xStS2TKj+Pyjs20NrwJRyevjcdmEbfiqJameBKYlSJtvorTwLKx/giumjmOOWR7xSbYqLFQ6mu2pNMomacwLzLvXOAVeO6dgfXOsnXotTg96+iImIp5N18hGRPPBM6U9Awc/LA78AFJV+K17wfYEXJvumw8d/1dkk7COuvlkj6ZvqrivzoUR7p+uYGYlfvIEPE0WnpsGyLiQUl3Ysd0GbJ7fhL4dXr9OIXsrhTUcGs/Qs4YraY3BnFgnQxchfkntsIK6n+omBxVSB7VVwDnABcmZexZeDFoYo3uazEokyMi7o6Ibhter4aBLQvv2wwqEfF1SRsCn6M7yeegjBNj/uk4IWdweDMm61sv/Xs9NY2JA0QvCk0ZannWRwERcVH2WlJWCnmR9N3pkr6FeaaeAPaJiDKel4E9t4j4vaSDgOMlPTUiDk+ytP2GpIy/Dlpj8jAmjs/NaY6i0bHJ/a2GjdKvzX32IlqRVk8wuutsV4RT9rpGH+TTL4qQ07Cy74aimNREEzmmW9tRkWNK2mKH1JlVUU5pz5tV+PgaYENJL6XdeHVvRGQFWo7GRtuDgYPLonZyv/EYjgo9WNJtEfGDqrY53EU1NcDK+PBehWzteyOOcoR2MtwxnGL1nvR+K0kfipLqiRki4mLg1fk1GfhZ+q50XZS0TnrZdB8ZNqoMkgdhg9UHI3EHyfwshwF7SPpVwVjXL2o7YWdgRMQjkjbBxr3DgEMk3Y51x+UxrccSmFtq88z4V+jjYRyx1QvG8DrzEC6q8DtsZFiLliH9693mUxecg1NE18UOuE7z9Is4e2FP4FudorJSRNZ7sXP6TxFxZI/yzaCAiPg3Xj8OSgEJ78HUK1/Ghqs7UtP7cORUFoXUhP9qOVrGr7rotI8MC3cAzyv7IhlZn46NqmU4h7Q+R8St6f/ZwFOSQXpgmDFaTWMM6MA6dETEhnI1l11xKOy7ZdLZ72PvVNcKdqmfWyVtClyLQ9inZDEokWObGpcN06CyFxOjWIYpwwnkqoil/x+OiDLOq0lDJE6D+RydNoBMcV4k+yAi9kwHlrkRcXfZRYN+bhHxGbkKy9ck/SvMKVBss1bu7RxcYvcP9F9lBwpzpMn9KcV5F665MPd97QOdXG57PZwml+equBO4sVOaxBSiq4IR7WTRQ1FM6qCJHNOt7ajIMYVtn4UjoqpwMZ5PeWTXX5p7P44rG20j6XRsEBoHFulksEpYCEcc3odTI+oYrR4nt/6WYBxYKsm2SLqHpTBRdWZM/kbut74GbIsP1mviKMc/4fSzA4HrJe0ZEZ2eVduaTHvKbxl62kemENvhqmDzDILhKNgPJuPmexksIXvfTtgFEWncvDHtsVthg9GyeE+8Fbh4gLrIO9LfHlIETETcljItVo+ItwCkCM3P0HA+VSFM3XGFpLNwKlhVv28Bjo6Ib9bo80ngG3J67PuxUWUGA0ZEnIcLgKyIU373xWfV64CPRMRXcm2b8F+NAXtJemZE1I3A7LaPDANnAYdK+mLOyZPhs3gfzNa579KqvJkPGrlG0hn4ed0M85xVA8OM0Wp6YdoqGhHxJ1zl51O0eAA+AnxK5mYaZ6LntKyfuyS9Hxtp/of26oh1MJDFoCBHnfZDM6gk5fsPkyjD6rnXmcGhqiTqpEGuCtIvj9B4RGw2AHGGgZsxuW4VMm9dG6dLRHQskzyM5xZOXX018L/44FeJFE3xkT5/vxIN729JnEpwfuHz7P66rrOSVgW+gFOQsgNqEeOS/okjPw5Pyu5Uo1b6hVwW+dsMUTGpgyZyTLe2oyLHFLbt5pDakon6wtZ4HSlGJ8+WSco3x86Ws4GPSDolIi7r8Bvg+XsFThNcoUtbMJdUR+TmesaJebdMBJ99/yBOGUTSQ+mzfyZv9ziwWkScJOmnOHLru5IUXXgtc2vy2xjCPjIVkLQsdkKeW9HkTEzdMDAMygm7oCI9n47PSOYdqosXAk/mrlkE7+Pr4eiRy3B0VRnupsf51AXd+l2e5tVNr8FjbgZDRHKifFlO6zsIRwG+Wk4J3CY558tQxX91B/BnYJWaewjU2EeGgGNx+vVvZb7DyzBNzc44rf29kXicI2K33HXzXktaHZ9TPjcsIWeMVj1A0joRcX33ls3adkHbgbWk32mhaCTF9JfAL2XyzLfhSQHwCUmvwgTop1fJHuZuQNKXgaUaLAQwwMUgk6MORsGgMiTjRN8GhwHOkTlUV8jcEm8cg4jkmRKEqz91Uvbm4vLmZQSmnTCs57YHsHinBpJ+AeyWDmXHM5w50uT+/oO5DKoq33VcZyU9D3MHLoerxfySaq6KLXGE1psl/VdUl/eeFET99IslMZHp54Yq0GDlmG5tR0WOqWq7EB0cUuG0tzbInDULR8SFSXleMyJ+lb77KnA4NiTfgefmLlgx74QjaRGU16kAN7QCLDksKWmlcEW6XeRqa4dKGo+Ibof9PYDFw2kxVeh1H+kZDXSA4rPNDJdVeu5/cNrZQDEoJ+wMKvE5bPhpsifmD9ILYb6x90euqnUJZtPffOqpX6wTbAp0jbTK+WP93gAAIABJREFU4WVUp2fNoE9I+hnmMr2cViW8P0fEfnJlx/2xsbEMnfivwBG+4IIXdTAZ+0gbwoTyWwDfwoEImRyzgXdFfY7irrInZ8ObIuKETu3KMGO06g3Xypwsp+JymVcPqG0lSg6sbf1i0vBJVTT6RTqkHY+5FlbDG/+OwBHAVyVdHhGv7NLNkTQLl530xSBhFAwqA5Uhb3DoU65BzZHKKlOSbgGOyacQzG8Il4Rfv4frhvLcIqJO6u7mOJoBhjRHBnx/3Q50WcW9DSPi2g79/BYXdngR8CtcnWWvmjJ0xACNwJ0wVMWkS7/5+6srx7bTrO2bsAFxquWYyrZLJePT1pRHay6DjchzcQR13iG1OeaVybjtXg58Eqc4fAk4OX3WCZ/HXElvxilhP+vSfjKxBsmIFhFfTgfhQyX9pdN8q7Mm97qP9Im6OsA3UlTrPfiQ+B88hiZUXktYBxs/hoJBOGFnUIm9e9071Krg1g3Z2FiDHuZTr/1iWpF3SboNOCAi/tPhXhYFPorPR//XgywLNFS/6uhamL/0AzjCaByn9T0HuC69L92vIiIf3Vvkv/r8YO5k+AgXR9guGemej6k2ro6Ix7M2kpbAUYJlzyKzKZ0pqagjj4crI4M5wb5DoahGHcwYrXrDG3Cp5NfgQf3viHjOANr2LAMwqH6nBGGSwgOBA+US1rvSvcrVdFoMptygMgQZ8gaHfjCsOTKDaYSy8ZlSYrbGof5TbnSscaDbBDisi8Eq398fJR2Fq9cMxGhFjQNgjfSLhXFqZ5likkUQ/FrS/dhgkKEnxaTK0FahID1bJsnO0qsyBWkMh/JnyIhvF0mfj49YWwrti22z96Mk8zCfRYbsb505o2ZR7pgqjWSRtAw2fi+V3q+EIz7/jFP9XogNC+OSvo3H1+3Y+LUwPrCshblJno85sl4XLmIw2bgYp6Dl8SSFSsXhKqwvBb4k6aT8IWOaoI4OsA+OdHhK+rc8rnj1ZwqRrzCvquAOmEx/6BiQE3YGg0GVMfxc2qNlZjOY+dS03//G551PA3tKupTqdejVeLyfimkHpg0myYHWDU2qjgrvGz/GUbk3YWL9D6TLTpR0VerzauDKiLgl6XBHR8R1YT69PP/VtDmnZghzdt1R8fUTwM+ZmuCPGaNVL4iIszEvQlal5GWDaDssGaYbEs/EZZI+1KXdtFsMFiRkBoeI+FGndoMcy5LeijeZW/EB5broUJllBsYwnluKqKhKod05XKEu3z7P8TCOjVWL46iIvqrRTeK4mIU9bU1wB4OtFFPnAPg5uqdfTDgI5vAgjnS5iIoqgw1RZWgrU5CehSuxPQMrmMtiPplZuCpd1jZLIcsOr/lUjFFoW2xfbHt2h7bT4f6aPos8Mg6aFXE1zuJhLfv8LJxyuyiwGLBoRMyRuaCytLBl0v/3p8iYXSVdjNMgtqU9rSjDEzhN5P3Ad6bQCHQhEw8Hq6ZDRRF7AutOQ4NVLR0gIg5t2O2T2IkwiPWpEXp0ws6XkLRBD5dtCTxQuPbhiLix5vV34v3hnvyHaZzl38+R1Pd86rHfSyR9HxcK2Ax4N17D8rgNG8SOj4hfdpNjBDGQLIo+UavqqKSFsE3kMJxGDXBWuEp6Frl3LHbSrY8dH4/iQjt74FTz61KU0jV05r+atoiIR/G+OCWYMVr1iWRVrVU5pEnbYckwykiLxosLn9W59C9ZeK2kZ2KLd52KfrXlqImOcoyCQaWuDAM2OHQ0WuUxgLG8CV5QF0pyzJZ0Gk4JOaOPfud3DOO5PUkr3e+NOA3uAVxtczlJTyu0z6IaFseRVS/CXvRBYLLGxe+BnSR9o46yK1dMexv26A0EDYzAg0i/OKILZ0hdlBrauilI2f1FCcdRro2A7SNij6o207XtqMgx5LYfKDqocp9X7fOP0OLTy4w+s2jxZP0OeCwiniLpGfiAuwQ+kNwH3JLG3sih4iCcFWS5pNd+01xaJyKu6rWPQWBQ+mxEzMGHxylFXSfsfIwrGExURpDSfSUtgveM52LnyzkRMY9sPRmnqyJFkIulHBcRWw5rPtXpNyICpzFnusBTaK1D98doFGjpB6OcRVGsOjoHp4FfjlP71sy1zcbvRRHxC5n/6jhspFq5pO+nUc1/tUBA0o+AOzpl+PSCGaNVBVLI+joxsfRjX22HJcN8guVptsFlnBhvpnXwXBqH3o6iHKNgUKkrQyeDQxl/xPNxSO1/sOe6zWM0yWP5HLwhrYsVgvfge91K0oeSF3QGE1HruaX0m+837HsM+EZEnCqXB16Vco6Yv+IojDFsNL0vvR7EHJmMcbE/Lkt/oVyB5YIq45Wkl6X2m+BUkoFjiA6NbG38jKQ39KuY9Bptmd1fEwVpurUdFTlGoW0DPEprD8r2seVx2g449eZ+gDAp+ZRXv60LSctGgQOnxzUZ4MBcNMAa2OjeKcKyZwxaB5B0NuYDulTSLEww/9Ag+h4Gwry0CyK6VqStwJo4Qm1VrBccBfP2zR/Tnnr8iKS9IuIbNfteCkc3lc6nQaBpv8nQdk/XhtMIo5oRpPKqo6/F8m2E9weAYyS9C6+L48DKybh4PuZE3B0T/tfmv5pfIOlr+NyXUTXMwTyDV0fEidhxtEx1D71hxmhVjYWpDivsp+2wZJgfcD8TN7hNgX0xf1IVrptGcoyCQaWrDGH+jjcDJCPDByLipvS6CvumNruXfDepYzl5qK6QdBaOmjsw/bte0p4R8b3JkmU6oeZzG2PiZrQSrm56UYfu6xyGxvH4/B8cgbQ7Nv5+nQHMkWGPi4j4jaStcerRucBcSX9lIlfFmjhN6kHgQ4Maj5LWwtGTi3Zp+gyqSe/z/VUqJqmPQxmwYlJmaMvJsSj22n6XCgWpROYxYEzSTqPYtqT9Qqntl+eH+2v6LHqFpPVp7TFrkvTbiLhH0hwcpZGNq3VoEeVm1y+LuUgOiynkYZG0Ij4IATw7ffZCIItQuJeJa2mva/JkngEGrQO8HhP0X4rv9TZJm0dEnQqoM5gk9PL3SJGUP8ORkVfhcfwtSXdjI8jlmC/sb+m7zwNHSfprkzS69Ds3MGBDbT/9Ssr4q/aJiCsGKddUYoozgrpWHY2IS/FagqT/xRX0DsORfK/Fa9fxwNH4rHcNsB8uxPAPavJfDfi+phIvxYa/W7AReI30/lnAiZjEfYWqi3vFAmu0kknY3o4XxUfx4eE+HLH5j4q2SwFPp1XFakLb3DUrY8LP6yOitIpFExma9DtdkSIS2jY4SU/F5L6TpogMW45RMKj0IEMdr8H2krIQ7dfhA24lJmks3w2sFhEnSfopNn58V5IiYr8h/eb8gG7Prc2oK6ednhQRpV7VZOz8Q43fzR9qrgN+jY1WOzHYOTK0cRER50l6Hj5UbYaV6mL60VlYgftx1KuyWBdj1NjXq1IXMuTSL96I06xupKCYRMSJkh6kT8WkpqEtU5DuwPf4QqoVpKIytWK65o0j2rbYfrnUdtv55P6aPotecTmtw8gYJlpfLB2WLsHEutmhaXvgN4Xrl8CRHT8AhmW0qmO02ZVWFdKs/R9oRXRP6CNFdDRakweNYeuzkm7Ef+Pf40h4aNdLFmIiJ9AMphiSjsfrWBOsi/+ef8BR/zdh4/av8N9+ixSZBHCrpD/jqr4nS8rzCGVj8QHspJmN95C8MWlYztRe+10UO8kHfuCfTDRwoE0Geqk6Cl67TpB0MqZDeDOOyl0fn5teHxHH20ZZm/9qfsLJEVFV1OcRWrySA8MCa7TCRK7FSlTjuErNhyvajhXaHlHSFkm7YJLRRYHHJO0REcf1KUOTfmcwPTAKBpW6MtTZgDPekTHgq1Qo2DCpY3k2sKSklSLiLmAXSdfgcsbjHRbcBR1Nn9uwQqHvBRjCHBnquEiG7zPTv54gV857aUnfF+XaXA68pXAorPW3SJEp+wPPw17Dz0bEX9SefpHN32WAsvSLnhWT3P2tBiws6TVQfn/p7ck4BeqGiNiwixzzlKnM6x0Rbx3htvPa59quMR/dX9Nn0Qs2oz3S6hhcqXAuPkCcIukerHe9GhO5Tyb+ST0y7h/ig7mYuH+uDHxWrkCW/+7eSGl36buHmPz0lGHrs/vhlJwdgENS31+UtBlev8YZUmrjDPrCHKqjerekFQSQxzI4JfDO3GdfxM7Q7+QMVhkWwQaIxWlfS8awIXNxWpUns4p+49jwMF5nPlVFX0rakImVTNfot9/5ALUcaJOAXquOPoCjg6G1lj4cEZdL+jWJ/0rSDoUu2vivCv0uSJhLi1dyYBiFATWVGMeDeGG8cS5HeXTIs/AE/D4O23wLTq86pdhQUqYsnZTabw8cLemSiCgj260lQw/9TktIWhjzJl0UEXdXtPk2sN8wI80mSY5RMKgMUoZsLN+Hq0Yty8QKWJM9lrO/3RrAXQAR8WVJ4/ge/xI9klHP5+j7uUl6fkT8qU857kt9DXqOTIdx8SwcaZYpQWPY65zftzekhwN/MhxcQiv9YhPgUklvpj394nAcZbUm5ekXbYpJwdC2WvrsNRWGqCVz9zeWXvd6f00UpOnWdlTkGIW2lSiMsWx+L5K+O13St7CR9gmcenPDxF6Gh3DK/ak12t2GU93OxTphHtkB+NLc+3E8Z7eRdDrWW8ZxNGcbBrQmd8LQ9NmI+DE2pmeRoHOBn+KU053wszgjRd1kKTmXRYciDTMYPqIDV52kW4BjokWGnX0+J33+1dxnz08vO0XwP9oh2vthPCbzhRl+kF53nU+SDo+IvUu6vpg+5mmHfkcGw3agDRPRR9XRiMg4EOfgdMGM+zDPf3Vg+qyU/yozsEZEVzqG+QyPM4TI1wXdaJWFVWe4vaLZDqntjun9aZJWB97ExOoS7wf+GBFZGeXz0mL7XqB0YaopQ+N+pymWwsbALTDZ3W3AT7IvJe0FvBN774aZHjkZcozCwbmrDE06i4j/+DzM3bRIb4sY5lg+l/aqHbPxJrRsvlFEHJ48XV+SdFJMwzLhA0bT53awpL2Bd0eLyHeeR1HSs7EX6m0R8fM+5MpS59agvzkyqeNC5rV6JVZebgJ+EhEPVrTdHlfhK1ZTzJCRl65Bg0qcXZCFyr8iIm5LSulPKKRfyOTJN+Ny3H/AXsu80aqomBQNbbPw+tnJEPU2vNZuR+/310RBmm5tR0WOUWibR6fo36xK4CLZBxGxp5wiMrfKETXFKN7PlkyM4KjCbEnvxim9B2JDzoHkDo0DXJM7Ylj6rKRVMgdhRDyW9IzLCik5e+ED5vo4/XQneqsEPYOpxR+AHSQdEa3q1hlX6ta0jE15jAGdDLL5+bQa5kV8bUXb2ZJ2why278JRhAdIOiVcDbKq325o0u8oYWgOtFFDlFQdDRd4+Eju/Tz+K5hHf1HKfyUp47/6bUQcP2TxpwzJKfS63EfL4oqfA8UCb7SqiZcx0WJ8IiawLmIToMi3UtW2CYbV7yhiDFgd5pUL3gEgLfaHYFLwqydJDgYoxygYVBrLMMDfzjC0sRyuVpJ/P0fSqlHO4bMnsO6Mwaqn57YRJkxfOn32C9LhQCY0PhVH6JzXUJSLcGrL/6T396X/+5ojkzUu5Ao5Z9FSXDIcIemDUc7FtTjm+SnDeERcmfp+oKk8HfAK4KgU1UFEPCxpfyrSLyLiEUnfB/aTdGvuqyrF5GV4DT+FzsaFcVr8QbULajRUkA4AZuXkHvW2YKLyOs95VGQe5rMow82YK64K2UG3Lf0jIv5Z0jbDE8DfscGnJ0hap8d0n1spcFJ1ixBKjtM1I+JX6f2R+PD864g4X9LL8Vra75o8DPSiA9wm6V84CjRzlGQpN9l6FSkl5/gByTmDAUDmV1sXj/MrMNdRp6I+hwKnAb+VdA7wImyE3BcbeW4EDomIJyQtSsug8K2qDvPzKUUat5HEl8ynrwKHR8R30vsNcZXfy6r6rbj3pv0+ijl1R7GS4DAcaJMKNaw6KukXwG5d9g6o5r9aL/17PTXXpT72kanE73BKZYaNSBHUktbGjooM+TNoI8wYrephVSYara6jVc0lj+cA19Zs2wTD6ndU8W1Jn8CK1unYG78X8OmI+GavnfazGKSQ9IN6lWMUDCq9yEDn6kO9YFLHcsW9ERH3MTFScgYJnZ6bpEsLn80BbpC0CnAGNmZtHBFP5JrVCRW/MFyB8sTU/kHgyUzhK6CvOTKkcfFZzK1zMC7RfS/wEpyW9F1JS0bEMT32PUgsi59tHlmERFX6xRz8N8mnOBUVk0+mz3ehD8WkBioVJOztfZ2k7PezktSnjmLb9NzWyLXPril9zqMg85CfRVflNiIeo7Ohay4mZn60Q5tin3eTqvX1gWsl3YTv7cd1nVoR8TATi7+M4Xn6BI4Oe6xw2ea4+u/a6f1LaV9jfwJ8uMuaPFXoRQd4Bh4rG9Gq4vyVFPF7KYmjSNIfI6IqwmtKME0PoYPEJnheL4T/TrMlnYadomcUG0fETyW9D+vb+2Nuq50i4mRJj+BCBfslI+aqpLS/iDi6SoDCfCo7+xbn08tp7WckOcu42ZrO0479hguzTErxhIYYlgNtstG06ujmOPOmE/5CBf8VLQN7E/S0j0wlosBHKOlTOBsJXMDuDYVLbqUHzBitElI6R15Bym/+S5W0XRtYTtI7Cm2XIaWx5HAvNUo6d5Gh536nKY7BXrQdgU+lz94REWVhwU3QdDFYJxmrNsIpMssBOw5ADmA0DCrdZEhOqaa56a8hVcEa5BzpBZKWLaQszKAGaj638dR2cWA3nJLyN1z95iFJeW/c12SuirpjaR86ROn0O0eGNC7eDpwWEZ/KfXaRpC0wGfSRkm6IiEHO7V54I3pJv9gSV/n6aPZBiWKSRZhlCsq/8WGzH0y4vy4K0iI4yiufbvn3TO4RbPt0zAO0eK793zs851GQeZjPoiflNm8YiIi/4xSxycYbgFfh/W8vSf+OiF6dMWsB83i3JD2BDct3Yn3kfpJuKmklWkbCbL78LfVxbXq9aUTkia2HikHrs0lPOSP9y1Jy9sb3tgVed/bFqet34ZSciyLiwNIOJxfT7hA6BJyDU8DXxUac9+AxsZWkD0WhwmREfEvSsdiwcFe0uIG+LOkCrI8/BzswfocLY3VC23zC0Z5303k+/TnX/iZSBkinfmvO0zr9zmAA0JCrjkpaGtg3IjJdt8h/1QsGuY8MFZIWwgbNYuTkY6RI54i4gP4dQsCM0SqPg2mVuYT2Qf0E7WHmWdsxHOKcb/s4E0lFF6bFsdCrDP30Ox3xHloH1idwZasJBylJxZKlVSVMMzRdDL5SkONtEXH6AOTIrptyg0qZDGkhzh8MmxocDsEHMRjsHGmEFAZ+AzNVhRqhwXP7f5Iew2XLF8NVI/dL6WbL0jJY/AZ7+pcGfkt5Cs4deGyAFb4sRbB4uOkbQxwXz8TcBm2IiCclvRdX6jtJ0noRMajw/+uTYbkJaqVfpLazZC6g1zGx4lqbYiJX8rohIp4Nbc+5iMrKoiW4Hq8PL6PdQ10qBz4wnBrVJP0j1TY9t6uBX04XmYfVtk/ltqthQNJW2Ph6QIpo6AiZB+p/gaMjVf3qhBTJfHa6djFa6TT5PusWj1gRz5EzcSTJYunfosBHMc9mxiGTN/Zka/KLsB7yDdKaXPN3B4XJ0GdnR8Rpkn6HI3nehgnY18cpOSs37G9YmDaH0GEiIh4BrpB0FqYTODD9u17SnlFIn0+GqgmG1jS3P5C9V/0NcAyPk2cDn8DpWkunjIOHmDif8uTZ91NtVM36XTq1WaZLv/8jFz15d5d+gXmFCw7B69YoGzynnHi9BJ2qjv4J/+0OkVTULXaORJ+QQVJelxnHDr7FcWXjH8FE/qteUGcfGSQk/Q82tNXFEbgIxnPx/v64pA9HO2dXVURjX5gxWrWwMa3nMUb7Qnkv9gDm226BD2gvLrS9u9AWYBVahNe9ytBPv9MR78eHnRcC7wAOlPQs4MMR8SjMm8wP0GCh7GExKMpxqqRj+pUjXTflBpUOMsyi2uBQlv99Ny1enmzcZhFc6zK1Y7nu4XgG7ajz3B7BBqg5+ID0fPy3/GsyhL46eWK+WLhu52JHEfGM3OuVoaPRYxAYxri4hxbPShsi4nFJ2+FqfT+Q9PoBpeocRWvurIQP2R1RN/0Cz/WX4H3p5JL0i14VkyxVZhYT04SKOApHNt+JOfjK7i8vx0/pPGZGre2oyDEKbftBHcPAXsDTImKvmn3eig0hj1JtMC1FRMzFlcWK+Byer6WFGXJYBK9RLyp8vhCes59kYnQVtNbkhyisyVmDijV5hS7yNMWw9dnzaBXqmHf/4Sqzv0j/RgKTfQidBrgbWC0iTpL0U+DrOH1eEbHfEH93PCKOSXrFPtFete8RJs6nWbQbUqt0/PEOaf9l/b4XGIuIeyU9o0O/AETEX+TU6Xcx0XE0SujFgTZUROeqozukZi/Ca9TteGyuTXngwfNTX//BmQUDr45XRId9ZJD4N1AszrE8ruqa0eBsj/eQK3Ck4O1Yf/wuNrp+U9Jvo1X9tUjUPxDMGK0SolCOsjDx/kLOYxMR90t6Ma5+cneh7fXYoJUvN7wxNUhmu8jQc7+jCrky1ToVHsy/RsRvsMHkG5JejyN/NkyHvbuxh/ZD9Gjdr7kYDFuOUTCoTJAhMzg06OPVpINJZnDIYzLGskxoWazisgYuK/xS2u/z3mzcpe8eigWUc6LX55bw7WgRim6GvaZXSXp3RJyS2iyEN/gi7qGagDyPvubIJI+L83Ha3RejQGYOEBH/lqsFnovLsw+ikMbRmaKQlPGuRqskS930i7txpMyECFN6V0yOSv9/GB9YOslc5/7myRER3YpHjFTbUZFjFNr2g5qGgXUw4XfdPp+QdAaOzmpktOqCvaNL1dPMYJ9FLeY+zyrl5asu5nXHz4aJ2DfGUVor0mxNHgiGrc9GxJa5t/dhg+TNjQWdZEzSIXTUMRtYUtJKyci4i6RrcEXg8Q5RmcPEo0ycT8vTqoK9Au3zrJ9+18J0AU36PQfzZY4yGjvQhg3Vqzr6YRyE8gus83SqBrlvmHd19w5tqmRZDJ95r2p67TAR5iq7Mv+ZXM11u4jYI73fFDgzIr6Q3h8LnB4Ru6f3F2Kj6idSFyfgCLSBYsZoVQ/n44iBZ6RDx9Nx+toBJW3PBD4v6Us12jbBsPqdSixMzQNpRJwj6ZX4sHeBpE1Ses2RdX9M0lq4asmiPUnbhxyjYFAZBRkShjWWL8apE3lk93Rp7v04PtxsI+l0YBv8DA4veN4WFDR+bsD302fHylwye4fJ0n8l6RDg5KSQfj1FJK5U9sPJOJJVuBrW+JzMcXEg5k/4HI6GmICIuCilBvwAVyurIj4fOuqmX3RAr4rJ0fiZfyi97le5bSLHdGs7KnKMQtta6GAYWBHPuUpIek3Jx2tUfJ7hvoj4Y7r+mdjQuk1deetC0vq0DP2r0DIM3iOn7+errK7jr+IVTdbkSULfOoCko/Bzvi79vb8yJFnrytPJCTuDdmSGjTVI6f/JWTKODVd/6WbUHQTSfMp0gTWZOJ/WprWOrENNo2iNfp8CZBxedfv9O57zo4yeHGhDRq2qo+n/AyPizzJfXhnGgKMlPZi9Tp/PSs6NPLLI1ZtpGShXA06QVEW0Pyn7SE10C8J4DfDp3PuTyWVQRI30+16woBut6nrwf4IPIH+QdBH2CD1AO+dPhu9gvoE6bZvI0LTfKYek5TAx8RPY2/Ag9ohFFEgXc8jIWidEYETELZI2wVWBjgW2bSjSGIPx6PYixygYVAYtw4W0pwpO9Vjeks4ekjxmS9oJVwZ5F46kPEDSKRFxWedL5zv08tw2xePkOOAj+ecWEftI+jdwhKQ7IuLUqs4iIr95D2uOTNq4iIgbJb0QWEHSWFm0VWr386TUvQ/YgIqUwlHHsBSTpmgix3RrOypyjELbKjRwSD1Edx3g17Qr7GPpX9nnpM8uxEUIwGn0/92h/2fQW8QG+NA1K/3mx/C6t1gy2lyKeecybI8jxButyX1iMnWAPYDLgOuS0esaYJtwxa6pQG0n7AKIc2kn5Z+NIyzzRlYi4vDkhDpM5lWsmz6/Oi76s0HDKJZsPkHSLXLz6RLgrbSMVvPm0wD6fS0tnqu6/T5C9yp2M5iIWlVH0+d15u9StP62G9I6AxV5yV6V/n8lLjSS9T0GXJBr1+s+MhRI+j/My/oA8LPcVxfgogFZxcw1aNE8kF5L0sexcXVxPM+vwXyd9w1CvgXZaHUnrap03fAPXJp1HTzwrwA+FCXElmEC4s0xUVnHtk1kaNjvqGBlnPqRxziOSiorHbsLrfzZ70laJgpVoiLidkl74tLGEzyfEXFRrr/LgbcUDGR1U/gewuHzpdEbOTnWKfu+BKNgUBmoDAWDw5SP5YjoGHIvaXVgzRQRhKSvAodHK71tQ2AXrAgvMOjxuR2FKwEdhz1Kbc8tKZ+vwik1dQ9IQ5kjkz0uIuJvuKJVt3Z30jy6cExSfk0cReLTfjC/398MhoO6DqmbmcgRVcQr0v+vBT6DOUy2xpxZa2CP8ja0F4ioXUwlKqr1ZpB5V96AyYPHJK0cEbenrzejPYLjGMx9NReTSr8OeLukt+GU/Xn8Nz2uyU0wVB1A0s9wBbDLKaSyJDyNdsPIQNGLE1ZOP3ohrrr6r2HJNuoIp+7m38+RtGrFXNgT692XlnzXDb+nGUdsp/l0LHCKpHuwftE2n/rsd2tg9+S4qtuvaPHEzqAmon7V0TFcmKaT0XMcE7TflPq5Mf3buXAeQtJG6WW2j2wGPAtH2L+DPveRIeITwPEpYu4NcuXrjTEXa0YRsRTeb++BedQgx+CzwMElfT6Y9OrPRcTjJd/XxgJrtErevbKHW9W2roErK7fcNaSviQxN+h0xjONQ2IVxFMVylKTDyNUxjgFOwqlH2+MwzEuiRewGmFhP0rV4scgONWNM5MbYkJaVKCrLAAAgAElEQVQ3oxEi4jFMMNepzTyCvxr9TblBZZgyjMJYTtb/ZbFSOTf9DfPYHHun107vX047T8kZlBhT53f0+twi4hPp+qrn9n66VMXJY1jjczLHhVyk4biI6EXhRtIy2Mt1OCYKzRNYP4oP3XmuuZvT56OMKkPUXOaP+5vBACFpCeClxc8H5JA6B9hT0serPL+Z0VvSqlineCVwSURcJum+9DtX9WOESOlD++NqotdgHqq/SHoZ1ilWTU3HgJsl7RUR3yg8gyzFapEk9w+SI+/9eK3bJyKKBPiN1uQmmAQd4Hy8Nu+Oq7SOY8L952AurHGGa+Tu1Qm7KPCYpD2KTtgFGVXG24i4T9KbcNGfC/B5YFgydJpPp0v6Fp6nVfOp134vw2P5BXX6lbQ4Lgjx6zq/P0mYzg6msqqj5wIfx2nTW/T7A8V9JLd/APyBAewjQ8K8aDO5avSnaBUT2FPmSlwIy/+kpLfic/scvF9uiAnbH8JGrA2AHbExbGOZC7rnAIUF1mg1g8lDmNQ7w+0Vzd6Pie0zctDzZCK492KreBUystU1SCVHRxGjYFAZBRmGjLXIHYIlPYE9F3dib+79pPBqSSvhRTjPP3ETDjNf0DCU5xYuUlC7GtQQx+dkjot34/D/noxWuGLNu4AfR8QvsJcecFoy9tr2DUkb1Gh2JuWKaCcj0sLAE5Juzr1/hBJDVIpIe2HyNlfen6RbZK4TsOI/K9d/Eat1kO0x2vefUWjbqX2Ttv3KMQptMyxCy2iTYZz2KMxeHVJfwzxqx0vaNiKquEsyLIbLevdVwjyPNN4vwevcVcAmwKUyz93ZOJJoR3y/52MagqMk/TUifpnrKkudWiT7ICL2TAeNuWn9bUPTNXmUEBGHZq9lvpd/4LV5XVr8eyemSImr078r07oyKAzcCbugQtKyhbPBPETE75MDaDfgfQP8G2YH8oeAiwrfNZ5PJf2WYUK/2ChyM3ALHifdcCROcysaTScL85ODqbTqaMJvUhRVt+IhlZC0bkRM2wJpGZIzYB9cZfazeB/8BY6E/Coe86vgyME/pbY/CPOhZrgTGwPPTQbgn2JD/oTq4XUxY7Sqxuepv7k3aTssGaY7NgG+V/jsREzOCczzNmwQEb9NH42Hqx4g6YFJkbJcjjoYBYPKVMowWWN5DBtAl8Ye5WWApVM4+kO0DjqZtznPLXI/Q/JCTwMM7Lklz9JxEbGlpIep74Ebo1UaOl9tahy4FqfS9To+J3NcvEq9l30eBLdVHV6GH9N9Lhf7yfjEssp/78dlkrsdKG6PiINqyFSFs2mNoeXxgT6fbpKXYxOqx9tD2NgxSm3p0P4hnDY1ne+v6bOA1t/4h+n9ssBWFX00QkTcJVd9+iHwa0l7lh0wJK2AdY9FMQHyPnKlz78OQIyDcFrFKyLithRZ9hPgV/jvvUVEjKc0wRek3/8DPhTkjVaZwa0tHSoi/llyP/PW5AHI3yv60gEkLRQRT4DvMa2xZ0V7FbBjcVXF9fHB6FF82BoYhuyEXSCQDLc30DmV7yA8Bz9N7hzQB27G84kUoVkkw649n6r6rcCEfiPiAUnb4vl8VYqkPLt4oaQXAIfi9e+IhmeOgSFzMOXeD8yBNtmIIVYdlfRc7IB4a0Scm/tqMUkn4BTPWQxmPA8bb8Vnw/2Sc+cmSV/ERuRDJd2FeQWXBnbAzoPbqjqLiAslvRv4oaSvRcQVvQg1Y7SqQER8fhhthyXDfIDn4INpHtelzzOsjkkRm+SsDwO9yjEKBpUmMswC/pU7gI8Bi6d2TRARsX7fktfDeERUea6yEFdoHaRm0U72OZ1CnAeJQT63pWiVZj6Y+s90RcztcBY+LC6KIx0WxXwt/cyRyRwX72HqlJK78eGwG7anx/SLiPguQFJAjomIYtWcXlBpaIuIeXwfklYE/pLfG5vIkYyo06Ztaj/f3l9Z23SgfUdE7JB7/7qKLhojIk6VOZ+OA66RdDWObrobRzqujY1tS6ZLHsHOnVWB16fPVsFGkl7wCuCoiLgtyfOwpP3xPX4nUvGGFGkaAJK+z0Rjx1wchVUnuiG/Jk8JBqDPzklRVPkqYBmy9fmiFKEKzOOhmgp0dcLOoLNzJSL+JelQzAPUN/LzqQJN5lPf/UbEJZI2xRxHZ0iajY3W+XUoU74Pob1S23TByBUmUEXV0XTOaar/fwwbyXeWtDxwGk73/kXqcykcmbQITnnP9oxMp+lnHxkYUpTvHult9gyeDVxbiEa+Emc1Za+3BC6IiBsk7fX/2TvvMEmqsm/fs0vOkoMKSPiBggRBDPCCgCioCIJgeAElZ30R+VRAMiZwFSSqBFFAQDKCICDRJQmSHzJIkGWXtMoGYOf74zk1U9NT3V3VXdVd3VP3dc01092nTz/Vc+qEJ5Kca3AI89Q+D+IRCZXSKi8kLY9XNvluGNS5tC1Khl5B0haMTJQZnyDmZ2RCOnAXznYVNWVSQpRBoZJFhkF8sYw+dzFc4ZU6b0XUl6QT6P5YnokrQWBY2bEQXuECPP661apO/UzL35uZHZ72Q8LhdB+rU+JX0sYUc4/kNi7MLG0i+UIwsymkUFrlGH6Rx5yUVtHW6PqyyNFrbcsiRxna5kLIZ3ILHk68Fb6uRUzFx+SCwFfiFnNJK+EhX78PYSCtJJVdAE/iHSfy3hkVahZ7Ph5eFOWE6pQxqC1y2s9ujKeDWA84Ojx3uqRd8ATcg8CSilVtNbNuredpjLBjAnmuydp1cTl8X7guIxUbr5nZ4+F96wJ/MLPEYkh5U9T91Khf8zxHK+NegVvh+X8WwRVdz+FezaeY2SN5y9UBUq/rHSZedXR53OMvqt54gqSppF+TvsHw+L0Zd2TYMqboOQEv/LGFmV0T8zBcnfbXkTx5Bx9zcQZJ9raPuAA3/Nwu6St4hcRtUnzWNXihkZaolFbJLI3HyB/C6H9kO22LkqFX+Akjq+3FJ4Z3cC+eqELLLDzxJZK2wzd574m1f3947Uvh8dLxx2Z2cXj+oVZCdWrkeBfPvzG9Vo6Qu6BuNaKYHM0og0KlVoZB3CV5CoA8Ad92WS2m8opFN9OFsSxPeBuv4jIbgJm9GhanDzJc0vhD5OQm3Ouk+N42lSdCn4UrkuaR9DB+f7wT62cn3BqVxKCZrVHntSRyu0d6dVyEUKLNgetzOJA1DL+Q9Die8Lgec+LVlRrmBTKzeZq8PqSISrq+jHLMRX3r7rQStqVB+yhZadlkLvK7ILQfF/Porff+tpRdIUfNocChkubA548Z+MHjJWD7mhAPzOzxsB95CPgirVXhuw/4iqQTY4ebncPvLXDPi1o2w/OG1CWEptxG8p6lqDk5LW3vZ82LWwzlCgxj5nj8cLwxPk7OwnNHPYh7PNxuZme1I3g9umSE7UVuwb2l40T39MTY40E87HtLSZfiSfoHJU0ws8JCKiXNCXzIzBpVjSuM4Kn12/DTN6Q1oBWNGlcdHYevUUvgc+d84ed23LO/lpcZnksn4cqXefDxOxX4Uuy8tCiujCxqHckNM7sCz2FKbC1+BthKsbBs4CMMh/L/Dh+zX8PPypeb2Z9TfNwzNN7PNaRSWlV0kvUZHnMD+E0fMRmfON5kZLLBAUZu4qKNwSb4hHNR7PnocbyK4EkM51FYDNgvpaxJlWLiRHJ8EfhZzfPRglxbzXAEZTg4l0GGgrmTYSvfAL4JmjNYe2/F47aj69ueYYvLWKfZ97YFXmL8p/iC9RS+AZ2XkUmUX2S4mt+CuCXmDHyz/yWaUOD47NVxsThwIe5q3tYmO0X4xcm4V0hbZFS0JV1fFjk+xrBis5abSti2UfssbduVowxtI6Iw4Z/EHu+T0K4lg1QSZjaTkJ9I0qa40ueyOm2fDiGF69HaYeM4PIzkdklX40avL+IKnaMkPQL81MzeDcq0KHRw33odBmZjeE4ewD2z5iDnOblkWMhpdR5+XVvjCsc1w8/muCKrCJoaYWvaz8ZIr+CxwmaM9rSqxxRJO+BFV3bB9+FHyauFT8cNxnPgCu9JeAXx4+r01YgHzOzg8PdyuFKj22lHeoqcDWhF0qzq6CzgABtZ5KIeB+FFPMDnmVXxsX0EcKyNLB60JsWuI0VzEW7YPErSoXil2+/jRQEws1ny4kkn4rnZ0iiswJWB87Uq1JhVWqlx9aRoJ7SGpP8CqzRou3xN20ZMi7t5ZpQhdb9lpXZiq9lwPoRX1Hgcn1TmxTdrH8E1ufPiLrbRzX0+Xp70/fhh9gZ88tk4/B1xioVqLcE1M63SipgctRvAuBynMqxUi+R4X+zvRpTh4JyLDCUey5swUulxOv6/nIEnbb1Q0qv45mgDmh8MxgpNv7fw2oK4FX1zC2Wb5QlnHwIIG4HrwvNr4+NpGdw9epyk5/FEwzeTfL8UdY/08rjILU+EmdXNk2FmE9L2E6yKnzaz8xJeW5ZsirYR15eXHCVu+1iatiWTubC2+BjZJ/LojcKGE97SqkGqkQwL4nuIQeAzkq6vE872BkEpIWkeRiooFkpoP4SZXSZpD/xAcBh++N7BzM6TNB03gh0q6UVc2TQHcJ6ZnZLiEgbN7Hu1TzaYk1cBtjGz3cLfLSuturAHeAL3JoNhhdE0M0vKeVUEaYywcZZm7BRWGsLMbmn0elgfVjSz68PjXwIT8DF6JP6/PbPO2wfxMfACngR6Fq4s+A8+PurRSuXR3JH0HvyMMwg8bmbPNWi7IT4vbtcp+ZqQmwGtSCzfqqNT8bEGrnhZGD/vbYh/F/EKi9HZ8cTYWbd2bWh5HSkaM3sqGDW/h4d2z4GHPJ9U0/RuM7uyU3KNWaUVngSsnnt5tGn+W/jdzEowGGvbCGO4XHtWGbL024tcgWur44fhbwJHBTf+yfKqfRHTYKiKTFxrW6+aS0uY2fT459XKYWb/JeSniORIkKkeZTg4p5XhvfjEPJu83PyC+HcSKRz+HyUcy2Y2VNZYUrRhnD28dqm8DOthuEXkoEjxMtZJ8b1diHtY7cro723UOJD0cdy7YAA/YN6NK6+uxC2d/4dXcalVyBRyj5R5XMirhn2/zssL4d/v7uFQG2fQzI4KfQh42Mw6ZT3+AJ6f4QozS6rkOvR/Lfj6msnRy23LIkehbfGKgmloySAlrwJ4IB7W8Tf8/n5J0qfxogSL4Hu+K4EXJH29Zr6YHTdcXR2eOg03rEVEoU51MbNfS/oNPhe+YsM5mH4u6UZ8Xv0A8HfgT2Z2aZpra0A9eQZTtElLR/ezZrZy7OFUPH/MSyn6z4WURtj4YW593LNjTBG8MRbA19IZNd4o4F5V32H4f/4x/GD8D3yf+Q98fd8BVwzOwA/Qi+DK0M1wD7speEXAK4F7zeyA4q6qfSQdAhxMLHQy3Pv71VHaLke6nEGdpHSJ1mtR+1VHbyKECoZ5+NKa/jcAjgXulLSXmZ0TXnoc/99uybByHTxXWS7rSNGY2fcl3QR8Elf2nWNm02qa/Z+8sEla3tu8SX3GstKqttxpIxrF+E+nceWIOLUxsllkyNJvmUg7qZ2JH1wvxTeM9+HWkjMKkqvrlOHgnEGGaAKdG/dseRF31V4O/79FcflRmfJWaXcsNxpvkWv+UEJbM9tb0jH4ZmrMWUFjZPrecAXz9sBSzb43ebn1q/HQvcXMbN1wyNzSzPYMbZYAfg58TdKOZvY7yPUe6aVx0UipA76h2inh+UHgqNjjVHOvpNlw6/QKJIRfRIqBJrwZPu8ISbWhArWKqNlx611ElCNiAA8lm07r1/dqeH4RfP1oRK+1LYscRbctzMIsz0N0Gm5suQOv5He1pM/ia9c/8STfJ+BeGwPAlZLWMrMnQzc/ww/hkYHtNOCvWWUJiqpJCc/fS7JnWdnp+H5W0sLA62b2FvDtnD4/D67A58IfB4XoEnjewKOavK8fWZmYB4qkd/H1YhIeGvUG7pWCpMVwb5Nd8Pl+Hdyj5cr4XiDG7cCZkj4MXE+PfL+SvoF7kd2OR2u8hntc7Q38XdJnzOyO+j10hh41oNXSVtVRM2s4rwVPwg3CfvEsSYua2QTzinr34uP7CwlGm1zWkQI4gphHqHk+rmvqtH0O3zO+p87r9ajrUdiMMau0MrN6+RSSyNK2KBl6kUk0PnwNYV72eVNcSbUxbrXbP0Gr24gB3OV+QNIZlKtyIJTj4JxVOXEsXhXCgD0tIVll2JD9EK/ANDFSOHSBp/AY83pECQZHLJ5m9kJC27FES98bDCUzbsY+uCV8F+qUuTWzlyUdiVuaDsGTPNbS6j3SU+MiHMDyCF9oOP8FZeKReIhl5Mo+qg9JLwCnABNinqe1TA/v36fO59Yq2iJF1aCFRO1hc/uImaW99qTPiaqvpfF07bW2ZZGj6LYNE/e3yUG4t8t6Yc8xJx6GdDK+X/m0mb0j6au4B3GkQDlDnn/qi3g4zK5m9m/w0vV4qPKYptP72RBW9hSdDU/KaoS9T9LNuJdVXxthmzCA7w/nw5PRzw/MZ2ZT5QUXojk/SlT/CeB4M3tA0gdpksDezO6XdBKet+jJ2tflFdrK5OX2LTwp+AaRlyVwlaTT8GT0l0tauwR7044a0AqiI1VHzezgoLw7QdKLZvZHvLrgzYBJOhMPWV2SEq8jlqHQlpktV6AoiYxZpVVF8ZjZawwnU03T/llJe+Na+WYlMWcwMn4YfAOzDj5BbhAez0wvcaGU4eDcigz74FaxjeuFd5jZy8A+ISSynsKhcILbeSOvxxnA/ZRnTJSCDnxva+Eu+80s6E/hIcG/lTSveehtnJbukX4dF5L2At40sz+08N6V8PxfC+KJQq/Dv6N64ReHAVtL+lTC/wXcUjwIfNLMaiv0ZGFIEdXi9UVKtdokyP3QtixyFN02KXF7ZIiKaNUgtTrws8gYZmYzJE3Ac1QebKH0eDgEfwxPar4F8D+44uEe4PNWUw2qomt08jDcihH2RPyw3IoRtp8YNLPT67w2neH5IbqvxwGvx9+f4jNeBhalRmklr6o5UdK2JbpvVwF+GFNYAUPGu8/h88x5kjay4QqjHadTBrQisQ5WHTWzk0K44H7AH2vWkQPxfdUg1TrSMmNaaSVpVbxk5Qt4MrG6B5ssbYuSoWIYM3sG34DGn1sx5oq6UlcEq0MZDs4tyrAW7pqdJnTlJmAHSTsDt5VtLJvZs/j1VGQgh+9tBilKfZvZ27HQstq8F1E/ud8jZR0Xkj6DK47exsP1puLKoReDV9n/4Nb7zEor3DV9EFjHzB5o0C4p/CIpV0j0/5o94bUh4oqohOtbKLRZtI3rSyVHj7YtixxFtx1kpEFqJq7Q3iD2XKsGqXH4PRTnkZrfAJjZo8CWYcxOABapo7CtCOS9n5U0DlcWJrEkPlbWVkIO0SicTNL7gLPNbON2ZGnFCIvns6lozEyGFdXR+n8fvpc8FU923dDzJeTN+jKeYPvr+F4BSQvhuTT/CVxbt4POM50gYy1BcbUtvp/+Me4dWmraMaB1CbPiqo7uRcxIE1tHZseVqm/28zoS7rn34x7TrwNPmVfnzYUxrbTCY61/HP4elPRv4Gw8wee/2mhblAz9xojY2Q5RysSBZTg415EhlcIhsBL+/f6GsTeWK+pzE36vnxN7btR9GBb1A3GF56hFrgz3SIc5HHdrj39Xg8CNePLa/9J66eANCeEXaRrXhF8kKa0ia/DH5aWk0yjaDmf09Q3g1Vhbvb66oax90LYschTddpKZDRmkzKs4rZji/WlI6itSYtXzBF0cmJLXQUONq+w1JCk8P0fy2BvlvZ+dG0/ePthAvrgHT9RukOExNw8+31WUBElrMbLAymwAZvaqpKn4GvBLfO9wF66krtfXR3FP4A2BnczsxfD8snhusfF4/syueSwlcBeuGDkh6UUzmyjpO3io2RtmdkxHpauhYANap6mtOjqA5zMcMT5C2GoWzMzWCsrtpBffpoOFIjqNpN3xvIIrM3KuninpNuBX1n5BkTGvtALPrfEBYG3cKrIn8G1JPweOrDk8ZWlblAx9Q5bY2ZyYjB+eK9JzE55QdGVrkJA5KBy2wheB9zPGxnJFQ07G81mdi4f5LMjIMLABfOz8AK8gVB0whpmAJ6ifA1fgLMpwGNW08LgVasMvEpH0Lfx/B27xXlrS/QlNo4PiLngIclpFW/z6VsNDFQ8Jrw1dX40c4Jb5cQmyRJ97dopNZ1naDgLbSTqlSdui5ShD20GaV2tu9lmNuBDYU9L3o1BA3Ivjm3g57yS2Jd+qbxcBy2Z8T60ipgjyCuHJcz/7Fp4svxfohhG2V7mT4ft8AFdwzmlmM/C8PqvgYbm/xvM/vSPpAbw6+Az87LowrvBaEF9X9jez30uaH096fxh+337JzKZ07MrS8XPgz5I+b2ZXJjUws19JWgQ4StLXaOJtVjCHU5wBraPY6Kqjd+DheqOKYmSkp+99SZe38LYH8NDHS4CN8PFxGvAo/t3Oh+/pPwv8SdIVwNdC2GlLVEorwMyeB57Hk98dAPw/4LvAZpK2iVuIsrQtSoZ+QNLyeKLK74aFKuv7FwGWCQ+XD8+tjm+WEgkLV65Kq1bk6DEihcOtkn4EnBFPUlijcFgeeHesjeWK+kjaEk9G+TRe3n0At9DNxJUOhpfAnRtf6DY1s8Rk7WOUtyLLcQLxXCBZuYsQfhE7vCfxAr6hA/gM/r+rl7Pqbty1Pouibej65EmxoxwUMPL64nKAV91ZqY4srwQ532xwXWVqezdu/V0gRdsi5ShD27vx3DRZSWuQOhEPeZ2LUM3QvLjA2UmNQ36Zd4ATJX0aeKjB/ZiW7YMMN9IFz4TYnAx+fw5IupgcD5157QFCzp+mVdRCHpnpZnZXG2K3RReMsL3MJoz0tDodDyGegXvqX4hXE/0LsCtwHrAEsBS+V3gHN7pciXvNrApsL2nX8Pc4vCjTscHDpVSY2TWSvgK8N54APKHdEZLuwD3QP0J3I0WKMqB1jaA8+VgnPzPHdSRvFmCk4WJNfI18osF75sbvwbVxY+NRFiqCxwlh3nvg4+cC4POtClkprWowszeBgyVdin+5t0naKEtbM6vrytqODO32WzKWxpN8H8Lo2O40E/M3GM7LErW/j2GLZB6URY6uYWbTJW0I/BZPXvjT4PL/Ip6DJq5w+CHD1Tmi94+FsTwWSSqEkMRcDJfDfQgfK4uE37PhnnzPAbdY/1dTzZu3SU5anYbD8EPzTZIOB25MUl6Z2UWSngvtl8DDL35fr1NJfyc/RdvQ9ZnZRbiHSvQ5ArYys2+m7Kuij0lrkAq5GVPPM2Z2FV7NC0mv4uEPbRUaMbO7JJ2Oe3ftEcIf86CVORn8+4ge35yTLEPksQeQtBiu1HgbmJaQY3M/XMnRFaVVu0bYsUaUbwxAUuShMnt47VJJv8bXnHfx73RCvb4kbcVwxdH5cA+s9+Ee2xdSc0+E9W7x2FMLtXMtrWJmF6Rsdw1QhoTdRRnQxgzBMHcRPl91q8p6Ima2UfyxpBuBe80sKR1E1Oab+Jr4ebwAwlFJ7UJo7imSpgDnS/qSmV3cipyV0qoOYWPxSTz57A34gTxVW0kfNbN2XQ0L67fkvIAnVGzGH3GrbJwlcIvMHl2Wo68IMetfDAfFz+Ixywvg1pUhhYOkLzboYyyO5b7FEgoh1Gl3AX5QqWiTYJn9YOyp9WlxDTez2yRF4RfXADMkPUmK8IvWrwBorGjbAvf6ODI8bvn6KvoLSXPjOWCutxbKkcf6WbcVbxx5Jbg8vRyOwUOYfhB+t03Z5+Q29wCX4+FJAEgaxD33/mxm/4t7BHQzPKmREbai8b3zbvg9VKzBzPaWdAwwI+w/6xLy5IzIlRM8744F7pS0l5nF82luCCxX081zjcXPl3bmITP7axEytUk7BrSeIISdtuIZe7SZ3Rn+Xo70HtW9wNeBv5rZn8P5sCFmdoGk/XFnj0pplTdm9mLYrNyFuzanbXuBpE3M7N1G72lBhtz67QRqnHA0GuBrSKpNcPp0zXunmVltZZ/I/Tz+ecvii2PbyUqDJe9PKdqNkqNfMTOjcfXBZu/v2bFcUVECPg98LvZ4ToIVWdICjEwwvVyzzszsr5JWwpUBm+BhFUnhF7cAF9VLMNqIjIq2T+Hz937hcVvXV9FXLI57TaxLe+v7xODl9IOk8azR1eoWwcfjhnh+JUn6n6SObbha3fuB883sE/WECGvhcXj+xzFDm3uAS/CDTjw8KfL8GKo+WlE6nsLXlnokFmswsxckbSHpE3jUwmPAxVanIIKk7YETzWxxM7sF2CAovs6SV6SdEPr9VJvXkwcN56FaJC0N/ALYhmLz2qUiTwNaUUh6mubRLoN42oPrGI6WmR/33JsdDzN9CXgWmIivQ9Ni718MH9tJHqoLht8fkRR5ob1vWLz215FOI2k1M4vnd1wDOC5jN1fjCv6WKNUgKyNh4twW37g3vAFibW8Gvodb0/KUIdd+O8Dd1P/OIsvL31L0YwxPkAOS6nm9LRQ+b3dJtW6sg2Z2FAyFljxsZu1M/qWsQlh2engsV6TnLQoIMxnrBI+CISQdAmwXHm6AV0qK5ttU4ckhJPCK8JOIpM8Ch0o6KqXiaiF50uVTaKBowzffS8YMFGcBnzOz94TPTbo+GFkhrJHM2+JeD78ws8fL3Da03wnYH9jdzOrlDSuNzAV/F8vjyqJTYm3zWHPPwD2btpF0kJmdVfN6bbW6+GfOC3w//EQkVaubG1ivmSBm9oPs4rdMaebkNvYAD5vZuXVeKzw8qQ0jbC2jjLD9TMgp1cjYOQO4H89zCQyFUV0JbMzIe/BESfvW8fidC1cyxz/74HAWOEHSi2b2xxYvI2+azUMASBqPh1/9EFemnNcxCRuTqwGtIP5CuhQtU/ECMEsCX8AVVi/j3psfwMfhcgwrWg4xs+MAwjx2bq0iVNK8od9B4KSEz8xtHekUklbAla3bhpBV8DGZtcjBy7gXf0tUSqsUG9OAQhoAACAASURBVCEzu13Sn4HPS1rBzJ5s0vYkPIb//EZtW5Aha7/dJi+LRlRp4Dk8PO2yBm1nAjslPD/IyHjbdjbAz5HftfUb/TqWK1JinmS3uj+KZybDa/jfKe47PwBYvFFugxrewN2/ZzZRtEVVnqKqgLWKqNrruwc3TOyaVmb8EDMVPxyXuS24q/3qeFh6Q6VVSWTOta28Am20kR/Ax8W6kq4jJ4OUme0m6VS81PwZknYB9jazqHLgW8DueOLwFYBH8JyVSRUze4YOz8nd2APMpPjwpCKMsGMeM3sWWKvm6R/i3r8/wQ/9r+GJyA/DK5HOY2anp+z/pBAuuB+ezqPrpJiHCJ44JwEfwr1L9zez27sicA1FGNDyxhISgtcjeL0+iHvzfdjMlpS0Cp4wfc/QZgl8XP5E0iQz+x31r+st3Cu4lmVxj+GPJrxWNr5OCHWWtBDu6fpP4NpYm1dw7/wsLEoblTDHutLqVnxiTMN3cO3gSynaHo1raNO0zSJDln67juWcWNnMpuE3zNw5dNfyJBrkqJJGj6Zvx3JFazSxTmdhTFmnA+8wnO+j3utR8tpXaWFOCnmtmoVffAg4Jx5+0aTbQTwHzWaMVk7EFVGvA2dSp3IbNdcXQiTOSbmufAg4B1eMJclRtrZR+wcytO22zHm3jSutosefBNYJj3MxSAUvtk9K2gH4MXCPpF/hnoGH4pv1V3CF6hkWq+wlrxa8OzDBvOpgW0iaDa/StAKeDH0OPPxkEvCImT3W7md0mI7sASStxshk2u+jeKVV3kbYivp8FbjEzOLzwc3yymu/AX4l6WEzuzVlf3tRskTh7cxDJaRTBrRcCN5g2wFnhvDkfXBjys4M5yge8X2b2cvAPpLmw3PXJSZSl7SKmT1KguFJUlRA4hlyXEeKwIarOi+LKyHHA1uaJ1WPuAPYmjoJ2OvweeDeVuUa00or84ozqVymw+bhkynbvoK7GeYtQ+p+xzqS9gLeNLOOl5TuF1pUOPwn4X1JOcmqsTw2aGSdzsKYs06b2QZNmszCcy5kJmP4xSJ4TodR4RcJRIq2p/FwsKTXI0XUx5v0VXt9kRxpiNrOW0eOsrWN2k9kZE6lTsvRtbbm5ceHDFKSDsQrhy3RpO9aUs03ZnaOpIvxA8h+wLfwMLPj8dLdUxPeNieubPkzbnVuCUnvBY7Ev4t5SVa0DUp6AT/ElvZwE6eD+9mjgNrCL828E9sibyNsRUOWwe/DEZjZLEm7AysB50paMxhsGtJKPsZO0eI81GkKN6B1mPmB0/AiNM/jnn5X0kShHBRWGwDLhhBAiM3dIaz9TklfNrO/NOgql3WkSOSJ53fDvRsfBL4U5vc4ZwOXSfoWKSpcSvoG8HFgx1blGtNKq4rikbQqvjF5AbjbzFIl8m6QtypiRXyDOwuvXDEDn+in4hPPtsBMSX+3DKWVW5AjLb9vR44uUSkcKtqlsk4Xx10kbOxTkiX84i1S7hUiRVs4WCyY0CSLoq32+lLLEWv7Zh05ytY2aj8zQ9tuy1zkd0G9tjkbpGZjeDwO4Pk5HmpwUPx3+L0kLR425MUPbsOv7TI8CbDh3lUzcG+rRfA8SZvh9+TWkj6V4AU5Vvk/4PDY490Iyl5Jn8FDcCKq/KO9x6vUmSfM7B1J2+Ehc+dL2tx6v6BP1nmooxRpQCsKeTXzr9c8fZ6ZXYLnVRrAq34+j8+786fodjye32oQP3deiycjj7y3/oSHlDer8Nj2OpI3weMvqmQ7P55gfhyec/DYkJtuBGZ2haTL8H3aKg36nh04EDgCuLmdtbtSWtUg6Spcuz1RXklmrmABbKttUTL0ACvjrq/glsN/49rZU0KehXocDkzGS60nsRTJ7uDT8QlhMTyh3op49ZJWaSZHM8bjVqOJbcrRDfJQOPwYOB2GKjP18liuyEhlnS4OM7sNP/y2Qpbwi6eAD+OhP2lZnuQEnakVbQnXF8mRhqjt5DpylK1t1H7VDG27LXMhbYPSYRG8quV/JW2IK1VfNLPJwP/gSXJb3viGBMd74QqhhYDf4h5NRwNnBqXrPmZ2X/x9wdPjDdIr3pL4GX7oWSeewyaB24MsHwaux72L0uaVKw1F7GfN7Jmaz/gXwdMDH2utKvMb0qoRtiIzNwBfkfSjpLA4M3sphKtfA1wuabdRPfQArc5DJaQdA1pRrIKvIdF3t1r4+5Kg+JyGK43APcOOwEPYGzEbrux6wMxm4kamh0PqgsvxqqbrN1Oi5rSO5M1UfF4Dv46F8bDrDXEjwMPxxpIOx0O0J+Fe1FHurzPwHJBv4sqv1fGQwMXx73nrdoSslFaj2RxP1jcRV3w8L2nTOoevLG2LkqEXeAfPXbA2sCU+uL8trzB1ZLj5kzgwJLsbhaS/4weanzOyBPL0sDn6LR6fnAd15WiGpCUZLsvcU+Qx3iSthy/C0B9juSIDks6i/bLug2aWNk9KX1NzABwA5m7xAJg6/AIvUbw3btlOI+N4vDT3HQn9N1S0Nbm+q4G9JX3XzF5vIkYk82tJcpSwLfgB7Pt4yEAzyiBzUW0PxxPVRpb7G3Elz43AprgBab4mfdRF0heAn+KeTHcA+9pwtcYvBC+OXwJ3ycvSH1ITXtTW5+OHgOObKKyGMLP7Q9LynelBpRWd2c/Gw5Mexw+gRdCqEbYiG0cDd+JzwWFJDczsZklb4/l2nsfHwDhJl7f4mf8ys32aN8uHHOah0tCmAa1IHo95f99S89oMhsPRT8YLf5yLV6gfoUwKe5Gt8FxjUXskzQV8Ex+vzwAbmdmklLK1u47kipldClwafy4UMDgWD3ncy8ziSr0NGVkZchKwAPA1vBBPxCDuTXYwOeRmG/NKK0mP4JPjXSQnYBtP8OjJ0rYoGXoVM3seX1gul3QAXp3nu8BmkrZpccF/K0oWl0BZ8j+UOXliQ1pUOKyHa9jfxDX3tZVDen4sV2RiKvUrhWwGPI7nP6pIR/wAuDitHwBTh18AOwD7k65qH/ghYwW8VHdWRVuj6zshyHGWpC/VJASt5QR8fVkYzxHSiDK0Bc8ZNg5YVNK4Pru+rN/FHfhasgu+J1qU4TV9WnicGUl/xT2IJwO7mtkZtW3M7AJJ1+JK3b2A7ST9wMx+Hfv8dpI6j8OLEGThZVq85k5T0H52dxp/Z7MYLhVfNK0aYStSYmaPSFodWFjSQL2Drpn9RdJdeOTF/PiZNk2YVxLzNm+SDznNQ10lRwNat3iXMGeY2fTg0ftHPM/n5PAzTpIB78UVXI/hc9luIT/T6vhc9kvgUPMiXWlpdx0pHDO7BdhA0jH4vmtRM5sQXkuMxAmKvA/gnoNvAc/mqWwd80orXHP6MeAruNZ7EPiRpE1w7eAgw4thlrZFydDzmNmbeKnjS4ELgNskbVST82kp2iiLGd57G26dbYd25ZgU+miaLLKEtKJweBA/mCyKH1yhj8dyRWPMbL96r0l6GjjdzE7uoEg9RYEGjSzhF2fg1XNPwzdxq5nZgwmyLoxbHPcA/mRmkcdQXUVUluszs1ck7Rz6+pukvRvIcQTueTEI/D9Jz5a8bfS93Y4ra/rt+rK0XR4fJxeZ2Vm1bXDlVaub/Q1xK/khZlZ3XQ+efLtI+j0+7k8FosPiO7h3d6vcBewg6VQze6dZ43Ag/DJ+YOoFct/PpvBKe4kOenoUZIStiBFCQJ9J0S5VgaySkcc81G3yMqB1i1nE8t2Z2WRJe+NhcAfi3r5fxUPangNuwcMLX8PXoGn4GWkePBRxaeDJqL/gcf6jms9cOPZ3u+tIxzCzgyW9CJwg6UUz+2ODttOpCSXMkzGvtDKzi4CLYChZ2Aw8OeY03MI8gC9Mj+NlGu/FXfgnpmx7R9BW5i1D037LjpndJemTeL6GGyR9NHKtNC8v2ogBYBVJ38U14nPgIS8R6wPjLCF5XEYZG8oR/l9fwBU0k4GrzSxKskc4EDa7llLSrsJhLI3lioqCKMqgkSX84nxcSf0W7s7+T0n3hvdPxjdtH8Q34nPjG7kZkvaluaIt0/WZ2Z8kfRlXpDWT43zc3f20Hmq7M34Y6NfrS9N2Htz4Ua/C0Nu07q37ETO7P21jM7sxeHzEC7LMIoSiyZPvblXztqWadHsYbky7SZ4X5MZ6yitJHw3tNwR2Sit3N+nGftbMzsfHV8dJaYStyIA8HO4MM5vY4vvnxz2UJlhN5eqSkMc81FH6MCJoFm6EWw6I0r/Mjc9P24S/B81s9+gNGg4b/KGZ3RCe2wTfT/1D0q5mFhWBGI+HDtYSOTC0u450FDM7SR4uuB+urETS/+I5qnZN400laUV8n3eUmd3bihxjXmklaekoxMzM3pYEvoD+TsP5iA7AN+Lr42V2dzCzNZq0XStqS6gukJMMqfvtBczsRUmb4hPhBZI2sZDETtJa+IZtJfwA80MzeyJs5NbCLdJR+exZ+OYocs2ek6DtDRPCirGPXS6LjE3kuAh3HY2YLukAMzs1y2f0C2N5LFckI2lbPAnmc/hm58EmoU8VgaIOgBnDL4R7Aa2Ne1D+Dd9g7RlrOhU3PpyEh2ekUkS1en34XPytRnJYKDkt6YZeagtcIs+/0TMy59x2RTxZ7vTQ/iuMrD67Pi3uXbMcFGPvmYHn40DSwYxUpC4FnJXwtrppAczsNklb4B4T1+AK3ifxAjIz8GtbGP8eFsRzn+xvZr/PKns3GKt7gEZG2IrM7IoX/kiltJI0D7CYmT0bnpoHDy2+CK/mFm+7LLCVmf0yP3Gzkcc8ZGbH5C5YY/oxImgA93iKOxY8U+fvRMzseuB6ST8FzpO0mJmdbB4mvFiDt7a1jnSJvRjp5bw7MJA2/C+cmz+I35v7tiLAmFda4S6NL+Ia5DvDc5E2NRowZmbXyrPiv4gnJfteo7YkD8C2ZcjYb09gZi+Eg+3NwPeAY8JB6VY87vgfuKVxYrD8X4Ufas7DLQ+r4uEH6+KL0XWSDgG2Cx+xAZ6sMfoua/Ms1SWFHHcC/4tPbpEcJ0l60syua+kLKREtKBzG9FiuSGRD/HA6Hh8DUyRdgie0bTVp6pigyANghvCLSXjlsjiHSpoDP1zPSNi0pFVEPYqHxN1hZrekvT4zWwPfRDeTA/OKcz3TtixydKutvMhKnM8Dn4s9zsUgFd67I55bZjn8oDsZH3NL4Gte3ANqGeDTeHhIlCT+cVqwiJvZXyWthHvVbYLvHZbCrfvv4PmbrsRDUi5KeygoCWN2D9DICFuRmU+G9SANH8dDbvcOjxPzNUqaF6+EtpikM4OXXFdpMA89gxfluMLM/hNr/xncQ7qjSquiDGgd5muS1gl/LwhDob5fbrdjMztI0kvAiZJexo17P2vwlqVpcx3pNAnr0Ep4xcssXI2veS1RKa18oKwXfjYNz/1C0oG4ln8QWEPS/VnaWixELE8ZMvZbFgaaNTCz2+UVcg6WdD4+Ib8KfNzMnpc0N3AxbsW6O/T5nJk9Bzwn6SY83vgg4Drc4yoa33/HF4RWaCbHp2NeCkly9DpZFQ79PpYrWuNqXIm8Gp4faTd8LHxW0v5W5QCpRyEHQBUYfpFR0XYmrpCYJimqypXp+oJFM9Vc0mttyyJHN9ua2f/GH+dhkJL0TWACXu3oLeAJ/KA4Hz4e58WVR5PwoiKz4wfKgfDc5CDbLFoM/zcPCbwi/PQTue4BJP1PTnK9ZWZ3N2/WHklG2KI/s0/ZLfykZYAGa6CkRXEly3LABiVRWDWah7YCvg68LOk7ZnauPJTtXLrggdODHpTPAffEHt+LJ05/T3h8BxnW4cAs4FlcUTcKM5sQvC2/h587P96gr1zWkS7zHiDr3v1ZXGHXEmNeaWWes+jy8IOkWXgStmdwq9oAcAjwE+AV3A3yZjPbtFFbSfG2R+clQ5Z+S8KtpNeqHo1XHXgJv9lPClpwzGyapMOAz+AHnR1x7yfC69Ml/QH/3mBkCeRX8WR6rdBQDqsJq0mQox9IrXDo87Fc0Qbm4T53S7oS38gcHX4ekied7onwlw5TlBI4dfhF8DZdFrg9ZvEdCr+Q9CjuNv5VvGLMasHiOJHm3stXp72+0EetHHE5B2JyLI4fAL5tZo/3QNuFgIfwQ9UVfXh9Wdp+GJhD0mlm9kJtW9o0SEk6CDe63Ip7Rt9oMe9hSePwPcsR+Lj8FZ6GYBywp5mdluXzxhoF7AH+hs8D9YyfcYVlIx5lZJhpq2Q2wprZk83eUzGMmY1r3moYSV8HTjSzheu8/hXg58B/gE+Y2RPtS9keGeehc+RhjdviioK9Oi9xb3lQmtl5eDRO9Hj/pHaS1s7Y9TZ13jctGPD2BOYPCr5VM/bda0zFvYOzMJ02KnWOeaVVHaaY2SXBTX1P3HXwXlx7vCawZItti5KhtJjZFNzilKbtK3hS88hl9r81TSLLyFQz2yChi6kERRUhyV5mgUfTUI4674nL0Re0qXDoi7FckRuTgfcFy+FleBWdsyXJzA7tsmylomAlcNrwi0PwEK7vSIo2p/Hwi/PxzfQk4AV8UzJ7kDGNoi2t0egd3FBxLKPDFWvlmB93XV9d0lphHSpz2xfweXFbXFE5SmlVQpmLajsLV1z9vU7blg1SktbEx8/pZrZnUptwcLxOXpb+9/g6B/DzPBVW8rxWn8Dvh8eAi82sdq8Rtd0eP5Qvntfnd5h29gDrNnhtAD/0/4Dm4yBLOfp6tGqEregwklbGw293wQ2uf8Bzw3U91LZM81AG+jWK4m7y8Vwz4IPm4e+Tc+ivF3gMr7KYBdGGV1mltBrNX/GcBRAbyEGhcm34aaVtUTL0K/fhJdlPjFkfdg6/tyC5UsxmuDUNPKfA8SWQo9/IqnCoxnJFLVOAeeQJK18BdpL0T+A4SYNm1rUKOT1CXkrgtOEXkWfBmQmvfTF8/uXAdmY2M3hm3YbnKWrFI7ne9T2Jz8fvoQZJ+8XlwN3+L8SNIAfiFX9L2zZ8b6/j+ZoOiLctq8wFfxfRGBrRNtCOQerbeHhC3cq4EWY2KGlXYCPgX2aWi/e0pDnxfFUbM9Jr50RJ+9YxAM0FLJLH53eBtvYAZnZPo9eDIv2JZu3yoFUjbEVHWDB4Ao3DjSpzhOdvAPaxcuVW6vo8lJU+jqJoNXVMLW/l1E9XkFeET6O8exr3NvsHfp99PIRERpFP15tZ4r5S0lz4Wv+3VuWslFY1mNlmsYev4xvIxNK1WdoWJUMvIukqvOTlxOACO5eZ1d7wxwGXALeHEJIP4wekQ4Cj5OVXf2pm78qTuUYhe/uCV+jBN73t0pYcfUgmhUO/j+WKloisUMvhIdeY2c/D4eM4SU+Y2e/qvXmMk4sSOEv4haS3ge+Y2Qk1zy+MK5KeB75qnp8IMzNJ5+C5gSKFQ1pFW93rk+cTvKiOHEfG5ZDn3LoXn3OG5Chr23Ap8+KeHPHvrbQyF/ld1BlDEe0YpDYC/mhmb6dpbJ4O4EJg85T7ljT8EPfW+QlebfM14CP43uFsSfOY2ekt9FtK2t0DSPo8Ho5cj3G41+hcDdpgZhek/cyKnuRt4I/4eFgIDwVdA/dm/GbYV5TF620jWpyHCpUqOz0fRWFmraaOGYGk90q6tma+S2qX1zqSN9eTTmk1Cc9xvBzutLEVbmy7GveC/meD9/4K99g7uVUhK6VVDfI49FPM7EHzEqO/yKNtUTL0KJvji8tEvCTo85I2jU8eZnaZpD3wJJaH4TfKDmZ2nqTpeFWGQ4Nl5b24VeUlfMKMcmTM3e5k0KIc55nZKe18bonJpHAYA2O5ojnX4JvIiCm4t8QC8UbmSSzXBX4s6VzzRMUVMbqkBK43h34P/x8eYGa1oTePMezFlVrR1uT6ssgRtY3LUea2UftJjA6HKqvMRX4XSW2Btg1SS+CK1iwYXtp7JZrsW1LyVeASM4sr426W9GngN8CvJD1sZrdm7LeU5LAHOAWv3NiI7zZ5fRAoRGlV4kPoWOMtM/u/+BPy5Os74uvINpIOMLOs1c6KoJ15qCz0RRSFpLOA94eHcwKr0FjxksQgsDfpQoebnn+7gZntmratpEXwa94XV0BdhyuHDzCzqxLar4o7gHwWD3O/vVU5K6XVaPbCqwo8KGkJfPBuaWZ3ttm2KBlKT/BGuhO3kEbVW+Ia3fH4ZDECM/u1pN/gN/YrFpKeByXJjXgy4Q/gyVj/hFf1WxmfDBYnp8kgqxxmdmk7n1cy2lU49NVYrshO7SJmZlMlvdfc3byWvYHVKoVVMl1SAj9IjSJFXsVoX+BhkpOuzhZ+MinamlxfFjmitndGcpS8bdR+eWL7spLLXOR3AbExVKMYaMcg9V9SJo6N7VvmZni/0nTfkoJlSPAUM7NZkiLl2LmS1jTP2dXrtLsH+BjlPquU8hBaAeb5hX4ur5Z7MvBreQLt/SyW9LwLpJ6HYozHPVlKQZcMaEUwFXgj/D0fnr8zerwZ8DgeEtcSrZ5/ewUzu1XSRrjX1eWSpuDXORn3kP0gnscK4Kd4/sGWKfNC0BEk/RkfTHcysjxmxOKEQ3uWtkXJ0KMcim88voIP2kHgR5I2wTcwg/iNO4qgIJqU8Py9kjZmeDKIEv8VMhk0kgPYJ4/PKCMtKByuxj3P+nUsV+RAnfGDmb2Oh0hVJNMNJfA5eMLVP5jZNeFzz8Pn1v2tpoJqYE08uXhWRVuj68sixznhcxYDXuiBtlH7XxHWmR6QucjvAmJjiJGKgXYMUo/hFuFfpmgb7Vt2YFhxlWrf0oRXGVnIYAgze0fSdni+kPMlbW5m7ya1LSt572ctuYJkvc9eDTjezD6T9j1Z6fdDaD9iXo11R0nX4Ary+XEPrG6RZR6KWIcSKYX6JYrCzIbyikkS8LCZbR0eP40nyz85PF4B9/KdhedwehsvPPNfYoYXSTvhldbBFTdb4IVG5sZzf+WxjuRK8J76Fp7o//WE14/GnTZGjVkzu0Ne+GBHPFxwbTwH4wzgOTwM/hTz6optMeaVVniSvo/hybWXwQfQAZI+gFsHBxlekLK0LUqGnsPMLgIuApA0Oz6QL8OrueyA38SXS3ocD++7F7jDmidObFkZVtE6jRQOkv5EH4/linyQtICZvdm85dimJAaNX+Nz7FWSXsMP3OOBH5nZjbWN5YmmtwSi1+oqojJeXxY5fo2HYX0GmInnTCpzW4CzgROAJSVN7rPry/RdSHoUD0F/WNLHwtN5KAYuB46Q9CEze6hRQzO7SNI/cGPMj/DcWnnsW27Ai7v8KElZZ2YvyasFXhP6T1MsoUx0cz87DthUwzk3i6Dad5aPSbhCuyHmBYTmBU6TdJaZ3VC8aImknocAwr2zHfkUl8qL0kdRSFoGX3tqeRdfh/6De1VNwSvaNbtvZ8P3JD/F5//Z8ZQw8+LpYSJexL8b8HV8G+AMvIjMNuSzjuTNosDBuPJthNJK0oq4Eu5X9d5snp/tt+GnMAYGB6vzY0QY4P/CFSzjgA1xV8FXcMtXNKDuwQd8qrZmltq1MIsMWfrtJpKWNrMXY49nAd8ws99JWhK/wb+Fu2muhWtpFzCzNTJ8RqQMOwWfDDbGLbXv4u6d3ZwM+oq0Cod+HMsV7ROzZlUb+ybIy0l/DC8zHR0AHwAuxQ+AfwQ+a2bXFSzHHPgcvSHwJnChmV1Sp+09+H1+Br5hfJHh+X4JPPfgZ83s2qzXl1GOL+PKhil4/pCyt906XNsTeALbfru+LG1/iisF3sRD7+fEx81f8cPRccDnzezqpPfXQ9J8uJfDTOBzjQ6Mkj6Ob+AXwdMOTCaHfYs8v8eduEX7sAbtPoOHXMwXPmPBXpszO70HkLQsHsqzspk90W5/KT6v2nf2IJLWty7mjMs4D60A/JkwD3UrZDjBwFR3Xe+GfEmEveYjQK1H7gC+pswVfpbBve8ihfrsIVz7aeBnMU+runtXSasAD9W+JmkD4G9mNj60eQTYKc/zbx7EvqsVzeyp2PNLALfg3mSfMC8KsAiuKF6s0+NxzCutJI2Pu1/XUagci8cSRwNqppmtkKVtUTLk9DUUSrieF/HJ7k78Wr5lZie2M9l1QhlWMZJmCod+H8sV7RMtjpahgl1F7yiBW1W09cr1VXSWvBUD8pw21+OHlTPx8fhPXEE2P7A6HsrxLXzs3oKHveeybwkyLIeP7XvrhEZG7RYH9sDXyQXNbOOsn9VpurkHkCfengSsZWZZkymn/Yxq31nRNhnmoShB9hZmdnMXRAXKY0DLQloDqaQT8eqH43GF1it41fh/AJdbqDrZRGmV+FqYHwZCf0/hHkv757GO5EkkP7BSpLQKz12Me5JtYGb/Cs93TWlVhQfC1OACHilU4kSbiZuDVfgtfBDfJ+krjdpGT0pKzF3QqgwZ+y0LS+ET3XrApuG5X4RJcCJ+jWtIut/M/g1DE3oz7pb0CvAQPmkCfCj8jr43C9/bWa0InlKORMzsH62+t+QMNHit38dyRQYkrYMrIOIsBwzKE/fHx9JrZvZ4eN+6eDWgpq7z/Uz8AGhmL/gegitrDki/YfgAuCNuve2aEtjMjov+jimiHgNWYzj/3zlhnrgPX1PvMbOne+H6Koonrhgws7fDuLijZlwcwLBi4It4qEVTxYCZ/UPSh/E8G3uEn1oG8MIqv8cPaKn2LWkxs2eAZ1K0mwQclaXvEtDNPcD08HuOnPpL4nl5tej49UXy57LvrOh/MsxDtwB7Wg75gNoh47reiwamq/HwuPtwZeJu+P38WUn7RwqbFlgf/x8+AnwqPJfLOlIAA8BGkj6Jr3nb44qszSxDbsEiqZRWbrX7KK5QOTo8d7qkXXBXyEE8x8RAlrY2XGHuDZpTVL+lwDwH0uXhJ9I8H4hv2j6N3yiHAD8JSqh/4kkHm21kBvE43I0YngwOCgrFvCaDi4BlM75ngD7Ia9CiwmFj3Dq0Cp7XBvpoLFdk5hZGHyCicTMx9ngQuArYUtKl+NgZlDTBzA7siKTlpOeUwBkVbYfgHjPTCthx6QAAIABJREFUJO1Z01Upr6+iIxSqGAgHkC3l4WSb4OvVQsBbeHjZDWb2QPw9KfctN5vZ0TRAXsnsDDNrmoOnzvvnx3PbTOj2QbYO3dzPRh5eRZ5tMhthKyqSaGUe6ha9aEBrgZnh95W4AeTo8POQpL3x+SsrUwDM7ODgufQoOawjBfKb2N+vATuWRWEFldKKsHEY2jyEjcnxeP6CjfEBdRbumv4gPqCuM7OvN2orKWp7u5mdlZcMWfotOVPM7BJJf8fdMr+Ma+bXwl3/X8ETD94I/CFln2fiOSAuJL/JYHvg9oxy9AuZFQ7A98LvQWACbg3v97FcUZ/NGK34rMcUSTvgB4Fd8Lw+R0m60MzuaPzWvqUXDRpZvJevwa9vfXrn+iqKpyOKATN7Fs+9lpZm+5YlU/SxK14htSWlFV6NahfcoFY6pVUR+1lJS+FjohlzULDBsEUjbDcPoRUlp4V5qBv0nAGtDSYD7zNP3H8ZcDJeKOW0nPrPYx0pig3wENX18SIk90jaz8xO76JMQ4x5pVUdLGiPz8O1x1vjcadrhp/NGbbuZWlblAy9xl9xDS7EqsiYV3u5Nvwg6XXgm8AeaVxMJZ0JXJPnZGBmdwXLaGo5+oi2FQ7htX4eyxUNaJZjJlgYVzSz68PjX+IeBGeGx+sAOzFciWVM0aMGjSyKtuj6ToCeub6KgummYkBe/XJ93OPhzlhYSKp9S0o+GTwVWqEXD4Lt7gH2B/4fzasORka0TudLLPMhtKIHaTAPdYteNKC1yhRgHg1XId1JUlQAJA/yWkfyZhB4KeS0ekDSaXjI5KmSFq9ZXxuliSmMSmk1mieAt8Pf0YCaZl7Gs1a7nKVtUTL0HGa2Wezh67g3zlMJTY/B44p/EH43I89NZTty9AU5KRw2oY/HckVjQlj1AnjYxgzzsrhxNsUTU34wPP4Y7q0XcTme1LZimFIrgXNQtJX6+iq6RtuKAUlH4ekEtjSz1xJeXx/PY/U+fJy+K+loMzsiw74lDbsxdvYSeexnTweuyfCZhSRhr0NR+86KPqWdeaijgsboUQNaq0wOv5fDo34ws5/LCz18X9KOZva7FvodAGaZ2RXhcbvrSKGY2Sw82mEycKKk58J1T8UdOaZ2WqZKaVWDma0cezgVtwC/1G7bomToRSSdBJxiZg+a2QzgF0ntzOxFSccB70/Tb86bypbl6BdyUjgsb2bnhcd9N5YrmrIynsgRAEnv4q7Hk3CL3Rt4ZRIkLYZX0nk89v7HyJ5Trp/pVYNGWkVUr15fRbHkpRj4OnB/nYPiCnguk9mB/8P3DtsCP5R0N7AFKfYtzbAxVjU1j/1s8HAvpZd7UfvOir6m5XnIzK7qqKSN6RcD0zW4R1vEFGAWfv6JczZ+xvmxpHPN7J2MnzMIDEhard11pCASvafM7JQwLk+UdIOZPY9/Fx2nUlo1wMzeAr6dd9uiZOgh9sLDfR6Ul/z8J25xGHUoMbMfpO00rTKsFbLI0UfkqnDo07Fc0ZwB3DNiPryU8/zAfGY2VV6Rde7Qbv7wO+5S/kbs+TFPjxo0UiuievT6KgomR8XAUnjuyyROxeeazWN5Wa6U9H58/vocKfctFcn04x6gyH1nRd/SzjxUFqVV3xiYIkVgSJRO2Ju+N4Sp1zIIbNdIYSVpS+Ab4eF8uKLq4uhvYG3Kt468hHtPJV0zwA+BD+BnwK5RKa3qIOla4JuWImt+lrZFyVBmJP0Zj3m+E7gnocnijNRyt0pqZVhFanJROPTLWK5oiUGrn8RxOq7shOGNzziGq0DFn6+I0SsHwFYVUb1yfRXFk6NiYBwJm3JJn8FD2c+LDoqxfcszuMKqlrz2LWOCPt4DVPvOiqyknodiXIN7XpWCfjcw1VFYzQAeNrNbm7x9LuA94e8PA88CK5IcTleKdcTM3qSB91TYj32pcxIlUymt6rMpwYsk57ZFyVBmbsBDx3YGlsEPoQdI+gBekXGQBgdTSbPhrqYr4BPBHMA0YA/g7/hkXqQyrJkck4BHzOyxvD6rROSlcOiXsVyRLzOBOcPfkcJzIUKZYGBhRipCK+jdA2BaRVSvXl9FYeSlGHiJ5Cp0x+Jz0aGx56J9y8b4ej+LDPuWilEUugeQ9F7gjBqvvCI+p1NG2Ir+Jcs8FPEasEiRQrVKyQ1MLSUMl7RAUOQMYWbPAKs3e6+ZXQBcEPo5EF9H1gNWo1pH2qJSWrWIpPmALcLgzK1tUTJ0EzMbqrggaRngX3jo2GrAPuGlc0I51XvDzz246+mReDz3vCRPPh/BN7TjyKgMS0vYDDWTY1DSC8ApeDLy6e1+bg+Qm8KhV8ZyRftIWovhe2hFwjpkZq9KmornSIuKAHyIKj9IEj2nBM6oiOq566vIjwIVAzcAX5V0TBTeIWkfPJn7L82rJgHD+xZJh+PFIBYkxb7FxlaF4dzIYQ8wL+6lUjRtGWErKsgwD8VYBvhPB2VMRckNTI+TrBxsSAgTfBgY364ArZ5/q3UkmTGptJK0AHBpnZd3DEnG4m3jLo+DuJVvPLAuQZsaa/9wTdstcG+U8+Jts8iQpd8yImm8mb0LYGYvhLDhK0MCvyXxBH6/Ad7BJ+0d8WucC98oXgZcBxju1TQD93JaBBCwGZ4AcE7gSXKcDCStBNyWQY7DgK0lfcrM/pvpi+oBkhQOYSxfhFsQrpUUKaqWBp5P6KNnx3JFLtzJcEnyAVzhO2cI+7kVVw5HSqvt8fuvIgMlVQLnpogq6fVV5EdRioGfAvcB10u6EFgF99h+Cjgk3jC2b9kYeBS3lDfbt8zEPbHHFJ3az0qaHZjNzKa1J3HrVIfQihxIPQ/F2Bg/e5SN0hqYQvW7ejmampHVQ+st4ObaJ1s8/47JdSQNY1JphR+uo4P1F4HrcQ32lsA8CW3nAV7AN0/gg3PjOn2vgh/g38STms1Zp10WGbL0W0amhgU8KUFftPG8OR7DLelKXCm4jpk9kNRpmAxuB86U9GFcmTiPmW2e42TwsyBjXTkCcTmuB47Ck8X2G6MUDvg88gZeJnZtvNLTf4BPkZxsspfHckX7bMJIxefpeKWcGfj9eqGkV/ES9hsA+3ZDyG7R7waNBtc3Hs/lcWpN+566vor2KUoxYGaPStoOOAOfW8D3DV9NMDJNlWR4SoBLal6rt29ZMOUl9huF7mdDoZfTgC8A4yRNBHYzs4cbva8IqkNoRbtknIeQ9BFgfTx8sKcou4FJ0joMn2kWx9eSNXBj6rqMVF69ZmaPh/etC7xlZg8BmNm/8DNPLa2cf8fqOtKUMam0MrP/4J45SJoF7GNmj4W/R7WVNMiwtQ180/Qo9S19h4T+ds5Dhiz9lpSNgY/ilsqjw3OnS9oFDwEYBJaUNGBm0Xf6SeD4JoqipMngo+F3XpPBhinkGMLM7g9JY3emP5VWSQqHmWa2taSt8M39I7gSAuDCOv306liuaBMzG7JGSZoc/pw9vHappF/jHovvAgd142DSZXrOoJFR0TYLWCf8PT/wX9zD7tP4xvzUkW/v/vVVdJYiFQNmdnlQhK2Oj6nHY/uOOBvjCdgn44oraLJvMbMxmX+vyP2spPF43tLlgZPwXJpfw71U1jCzSTXtB0jwkgheF3lQHUIr2ibDPER4/VO4Yqtj9LsBLXALHjET5/zwe2L4HRnorwK2lHQpvh8blDTBzA5s0H/m8+9YXUfSMCaVVgmkcTPP4oreitt63jKUBjObyPDNH21qjsc3gxvjE8JZwCmSHsQn5jnx0taNqJ0MBoGFJd1EfpPBuBRy1PIysGjG9/QEKRQO4J4x7+Lf/5N1uurJsVzREo3crKOk/ZGSEzPbW9IxwAwzm5z8tv6lRw0aqRVtwRA0H66I+jJegXR/2jQEVfQVhSoGQijy3U3atLJvud3MzkorRx+T5352Rzz9wtpRsRtJx+G5zg4C4gfGAVyRmUTb+WkC1SG0IhfSzEOh3eN4fqZO03MGtBbYjGFPq2ZMkbQDHhK5Cx4NcJSkC83sjqQ3VOtIvlRKKydN7GqW+NZWqhXkLUPZsWA1PQ+3mm6N5w5bM/y8Cewg6dQoUWFCB0OTQbCuRfHLl5LfZHBXMzniBDm+jIcy9AOZFA74hu1/8APopFHvSNdvRf/wFLBqg9cjRcyIA0VJk3p2i9IbNFpVtOH5y9LMBZWSe2zRNcWApPcDfwP2MrO/1LzcbN+yOb7nGOvkuZ/dFviDxaozm9lkSb8E9mOk0gpckVUY1SG0ohM0mYc6Qo8a0DJhZrc0el3SssCKZnZ9ePxLvNjWmeHxOsBOeHXbDB9brSOtUCmtKrrBE3hlQBg+jEwzL199J4CkPwA3AjfJq/fcWE9pJOmjeDgRwKVmNiHHyeCwFuTYEJ/Eep2WFA7ApLCpLEaqip7BzN6mcfLQGcD9eGhPRTK9aNDIW9FWtuurKJCiFAOSFk7x8YsDywFL1LRvum+pKIQ18DQEtVwF/EzS/GY2NTw3aGbHd060IapDaEVq2pmHzOzVouRKQekNaFkJjgYL4Eb4GWHPiqQ58erVawHfwatagxcI+V6si8vx6rJpqdaRNqiUVhUdx8xWjj2cCpzAyAqNmNltkrYAfo3nM5gh6Ung3/hBdzZgYTyv0oJ4XpRJwE2hi1wmgxbl2N/Mft/K55WJSuFQUTRm9iy+KajoL3pR0VZRbvJQDEwm/cFrRBERM4sbZxL3LRWFsAheCKmWF/A5ZBH8/9EtqkNoRVZanofIL8y1FXpmXZd0ecqm8zJcWG1Q0jt4pM/reB697UObqCDEXIwM1XwMWDatXGnOvxX1qZRWFV3FzN4Cvl3ntb9KWgnfjG6Ce/0shedAeQefVK7EE+ldZGavxd6e22TQphx9S6VwqKioqKjoAHkpBp4CPoAfGn+DG15qWQTPy3ghkFgEotG+pSJ3oiTItZTCo6M6hFa0QC7zUEVDFmDkHLEmno/riZp2c4ffhjsj3IgXiFkGV1q9FWszf/gdD0V/I/Z8Jqp1JDuV0qqia0i6Fvhmo/w1IRTvivCTmrwng1blqKioqKioqGidHBUDwkP3D8VzT+5vZlePaCCtgB8W/2hmF4/qIMW+pSJXJuMHyHtqnl8GP5RO6bhEdagOoRUpaXseqmiMmW0UfyzpRuBeMzug5nkBD5vZKgnPb4dXK50rPB0pwcYxnNM3/nxqyraOSPpaTl29YWZX5dTXKCqllZN1wGWtJFhEotm0/ZaZTQlul3lStslgDDIWx3JFRUVFRcG0oxgws3eBMySdi+efvFTSn4HdzeyVlN0Usm/pM/LcA9yHe7nXhvtsDjwXy2cFMCBpv4S+Bs3sxIwyZaLad1akJad5qKIzzGS4CmLkYbUQw8ryhRnpeZWWsq0jeaW0eRTPN1gIY1JpFcptnxF76gRJU0lYaEPbAeAX4akBIEslh4NIWIyzyJCl334ifEcH4xrtQTx2+GIz+2+d9tsDJwKLkvNkEPJafSKLHGa2eJ4ylJVqLFdUFEqlBB5Jv19fRR3yUgyY2XTg+5J+D5wDPChp5zwsxGE93MLMLmi3r16h4D3ARaG/n5rZ0+HzFsKTH1+S0P6XCc8N4nvDIinbIbSi5BQ5D1U0R9JqDIedx59fC0+CD56veDbwJPhhXvsgng4GPFn7UwXI1ul1ZPmc+hn1febJmFRa4a59S4W/bwPmCz+34/GrtW3fBhYLbdcD3ovnMkrKXfRyeA08MfjnY3+3KkOWfkuBpAWAS+u8vKOZPV/TPh6zPQhshSdVjRRFESdK2rdOovO58DjwZrKlngxCBYkrGa5YlJscfURfj+WKik7SJ0rgurLWMQT9otF7aijD9VV0h1wVA2b2kKT1gB8Bl0n6DZ77ZAA4QtK+seZp9i1b4Ov/ecCYUVpR7B7gHDxM6g5JZ+D5f/4XmAf4SU3bwfB86RiLysyKdCTMQycDp3RZrCT6xoAWwi8nkuy1eyc+p43D92KDkuY0sxnArcC2DCuttsfnvHjf7Z5/O76OhBzFpWdMKq3M7E1ggwxt58jQ91Kxv5fMQ4Ys/ZaIWQy7TH4RuB5PgrclyZuKVXCL2pvAN4EDgI/jN/D7cQXhR4AjgXMkHYJXEIozqlpEDpPBD/Hk6z8BTorJcRhwtqR5zCypHPOYYQyM5YqKTtJzSuCMirZx4ffi+PWtjxd0eAU3DtXS9eur6A1aUQyEKrkHSvorcC7D+70PkX3fMmdCm76nyD2Amb0raXPgVLz0/Hjg78AeZvZyQvukpNZt0YuH0IreImEe2oIuFxvoEwNaxNcJCe+Dp+YlwD9xJVQtm+DnzrOB3YHTgdnD+38DXCjpVWBJfN7bt+b97Z5/O76OSHoQWLrdfsxs4RzEqcuYVFpVFI+Z/QcvSY2kWcA+ZvZY+Lseh4Q2O+MHk+uATWMbgpslfQF4AFg5/MQng2sS+mx3MvgqcImZfT/23M2SPo1PXr+S9LCZJU18FRUVFZnoUSVwakWbmb0p6d/Admb2VPgbfCM8ShFVkuurKJhuKwbM7BpJHwUuwysEQ/Z9S0UBhDw/20iaDRhfhGKqCT13CK3oTWrmoW4rfHrOgFYPM3sRQNKyeEGt8fj9u2hC25tDInZwbyxwpRVmdqmkX+OOC+8CB5nZwzXvb/f82w1+i1dcrGUZYFfgeHzO6yqV0qo+N5F8U7bbtigZyk4azXy8zRK4hn/TeAMzmyppRbws6frAD8zsrgIng2Xwm3UEZjZL0u7ASsC5ktY0s1db6H+s0E9juaKiIkaPKtoqykXXFQNm9kQ4MK6D7zGy7lsq6tP2HiBUcX6nacOc6dFDaEWPUjMPPdRFOfpmXZc0P7Abrmx6EPiSmU2RtCiNlYNRlcDZoyfMbG9JxwAzzGxyio8v/TpiZhOSnpf0EWAX4Gdm1nXlY6W0qoOZfaqItkXJ0AOksRjE27wOzJ/UyMzekbQdHh44QdKGTfptZzJ4FViwiRz/AM6XtHmoClJRQ5+N5YqKbtPvSuB+v76KGsqiGAgFVm4Khvas+5aKOnRgD/AWcHPBnxFR+kNoRW8TzUPdlqNXkbQDrqQCP0uuinuOHQMcG8IxwZOorzq6hyGi9Wd8/MmMxUB6Zh2RtC7wcTM7oUm7IwEzsz90RjKnUlpVlJWJwOfqvWhmL0kaxPNLjcplVUM7k8ENwFck/cjMRm1Cghzb46GJl0vabVQPFRUVFTnSo0rg1IqoHr2+inypFAMVqTGzfwGdmjd65hBaUVEwZTUwTQUixdJ8wMLA+4ANgQuBh2Eol5hJOhzPsxmxUPg9A7gfmFm8yKXgo3hy+khpNQ14jJiHq6S9gUPwwgEdpVJaVZSVk3HX/2YL/z54+N4A8IMC5DgaryRxOO5WOooQ/7w1cD7wLD5ZVlRUVFQEKkVURUYqxUBFRUVFiSnrum5ml1KTI1HSBsCxwJ2S9jKzc2IvbwgsV9PNc6Gq3lpFylpmQr6uVWEoMf/xuAfbcWZ2cKflqZRWFWXlKTyXxXWSBpK8nAK3AgL+DdyFu3BulJcQZvaIpNWBhRvJYWZ/CYn79gDWpk5IYUVFRUVFRUVFRUVFRUVnMLNbgA1CPqqzJC0a5XIqq/KtDEhaBfgysB+uN9rRzH7fDVnGrNJK0jTSu5bP3eC1QWB6yn7MzIY0thllSN1vH/ECQAOFFeH1SSH/RJocGJkxs2eAZ1K0mwQcledn9wrVWK6oqKioqBibVHuAioqKXsDMDpb0InCCpBfN7I/dlqnbSHoaL2YyDzCvpCjp+vzAHOHvs4Hvm9nLXRARGMNKK+AnpF9gN2rQ9i3cwycNtVUGssiQpd8ykvU6jwQubuPz5pV0ehvvByD0cYaZTWzaOPn98+PulBPM7JF25SkxY2ksV1QUSr8fAPv9+ir6hqxjdJCxG7KY+x4g7J/SJvo9AXgEOCXhtUEz+2IOslVUVPQBZnZSCBfcDyhaadUL68hFuE5oDTwc8rfh+YWA1YD1cG+r1yUdZmZdSYMzZpVWZnZ4huZHlECGniLEvp4Re+oESVNJf/NuD6QpmVqvv7nwMp1J7bNMBrviIYgtKa1wrfUu+ITQt0qrfh7LFRVdoOeUwBkVUbM1aDsFODVlP5WS+/+3d+fhslTVwcbfcy/zjIqigmKCLEAiEnFAo6g4GxEFhxhno0GcPhXUGIegiUpEiBMGB0RENKIRcYwGUUGjSFRUkAUEBUVFJgEFLnjv+f6oOty+556hh6qu7qr39zznud1Vu/dZDX1W71q1a5f6FhFPAL7Uc+eo+ftHHbe8mo4WrWoaA8yw/l2kHwScD1wxb/uGFAsu/zVwWs/2zYD7VxzXNByEakItl4cmSctPML2I4lixUtP4PZKZhwFExIuBnTLzH3r3R8TtKNaQfgXFzcmekZlfH2eM0OGilWq3Arhj+fjbFIOJLYDvsPCdJi5n7d0JfgfcAbgPcH1EPKun3cYUhaQ5n46IucszD4iI35aPH7NIXMMkgweWlx8Ow7WtJA1kSovAlRXaMvN9FfSj6VZHYeCzwDURcTLw8XKNk16jjlv+uuexRpSZ1zHvjoDlwd8bM3O9mfjluqKzmfmInm27AueOEsc0HoRqoi2XhybJ1J1A61dmXlNT1637HsnMK4HDy6uPPgT8V0S8MjPfM844LFqpFuVg40EDtL9jz+Pty3WpNi1/jp/XvPfL/549j9/es//15eNrGD0ZvKD8kSQtYEoLbZoQYyoMPB94GvA84AUR8SuKy89Oysyfjjpu6fd1GqsqDrhbdxCqRi2ZhxqNbB6/1wfXgu+RRb9HM/M3wOMi4v3AURHxpcz8v3EFZtGKWwdLz6WYnbMrxeyYG4FLgG8BH87MiwZtW1cMXZCZK4Z9bVnw2jUzL5jX58DJYJQ4usrPsiRpQLUXBjLzI8BHyksdnkJx4Pga4DUR8VPgROCTmfnL0d5Kt41zDBARd87My6roazEtOAjVBDEPaYJ9DPh8H+0OAb42zoIVwMzsbBUnIaZXROwDnAzcCfhf4Dzg18C2wE4Ui7BDMXPn2/22zcwj64hhkH4nXUScDjwzM39Vcb8LFq1Uv65+lqW6tL0I3Pb3p+rU8d0eEXemOGh8GnBvYA1wBsWB42cy8/fz2tcybmmLuscA5ey7Z89dHhgRZwBnZuY/lJcHnpeZK3var7etDo47NYpB85CWFhGnVtTVLzPzxRX1dSu/R4bT6aJVROwA/JTiS/UlmfmDBdrcAXgjcDBwE3BOn22fm5kn1BBDX/12mcmgGX6WpWpNaxG430LUtL4/NaPuwkBE/DnwdIrZD/cAVgFfBk5caA0lrWscY4CI+Cvg/My8MiJeCBwDPCAzz2q4aOW4U5WY1Dw0TSeYIuIbVHNp8CWZ+ZwK+lEFul60ehvwDGC3zPzDMm1/QvFHum0fbT8K7JOZu1QcQ9/9SuPmZ1mqzrQWgQcoRL2D4nbTU/X+1JxxFgYiYg/g7ynWndmk7qJHG4xzDBARTwQ+BbwmM48qtzVWtJLqMCl5yBNM3RMRWwP/A9y/vES6cV1f02ov4AvLfbmWbgJW0l/l9mPAMyJi88z8Y4UxDNKvNG5+lqXqvBi4HnjkYn9TmXk58OLyDOjrgUaLOmWh7csUA9r9lylE/SPFjTKm5v2pWZn50OVbjSYidqGY4TA3ywGKy3S0vNrHABGxOfDa8uedcwUrqU0mKQ8N+L1+RET8zhNMrbABxWSdiakVTUwgDVkFbNln2zXlv7f00Xauz37aDhLDIP1K4+ZnWarONBaBBym0HQBsPmXvTy1UXo4zd4B4T4q7J/2A4o6En6x7oe8WqXwMEBHbAseWT28D3I9iAf6DM/PDwwQpTaIJzkNTdwINICI2A7bLzEv6aHtX4IDMfFf9kU2VWaq5zLISXS9afRM4PCJ2WWqNhIjYELg9ReFqJ2C5tocC387MmyuOYZB+GxcRN1LNhz0zc68K+lG9WvtZlhowjUXgQQptvwD26bMQNSnvTy0RETux9gBxL4oDxAsoxnl/AnYH3gK8pbjCbGBdHLfUMQZYCWxXPt4W2Jji/9VtF2k/ExFvYO1t22/Xb/DSuC2Rh94MnJSZFzYX3a2m8QQawBOB91AUuxdVzt48GdguIj5SxaVw03T8GxFPBU5aZPcMcOW878B9KC4bnG82M2utK3W9aHUM8HzgzPJa/OMy89q5nRExAxwAvI6iaHVJn213B/atIYZB+p0ER1DNH+2VvU+mKRl0TJs/y9K4TWMReJBCWwIPoDgRdO5ijSbs/WmKRcSOrD1A3JtiQP4r4CiKA8QfRsQ/UcO4pSMqHwNk5pXArZeFRsRWFDM/3hgR9weenpk3lbtXA9cBr5zXTacOQjXZ+slDDYa3kGk8gdaXiLgd8DmKcciDKly7qZbj35r8kGI2X78upfjMvg34XbntDsBrKo5rPZ1eiB1u/cB+GHg8xRfebykWl9sG2AHYFDif4ov4wn7bZuZCVciRYxik37aqclCZme+roB+V/CxL1YiITSgWPN2OYnCw7AFgZp7dRKw9Mb0SOBy4dx+Ftm8CewJ/ZEren+pVd2GgvPsgwFXApykOEF2vqkLjGgNExF8AXwPOBp6QmatHDH253/dPOO5UBaYtDw34vf4NYHVmPnhM4S0qIv4WeE9mLjjTKiKeRlEo/APw2Em58+E0mH8n33Hd8KLzRas55X/wRwO7AFtR3MbzUuCMzPzmsG3rikGaZH6WpdFNWxF4iELb/sDLmJL3p3rVXRiIiBOBjwNfrbvI0XXjGANExG4Ui1Mfn5mHVtGnVLdpy0PTeAINFi5alQvcP4ZiIsoeFP8fXpaZ1zQT5WSJiDcD/5aZVy/TzqKVJEla1zQVgYcptE3T+5M0OSLiecDRwJ0mYA0dqZWm7QQa3Fq0OgG4HFgBbA1sVO7+OvDmSZ7h1oSIWA3slpkXRMQGwMHAXwIXA++bK+41VbTq+ppWGpPyjhLPpahw70qRPG6kWCejvscaAAAgAElEQVTsW8CHnZopSevLzKRYA2rilWvQPGGQQtQ0vT9Nr4h4K/A8ikH5smfWI+JewLeBn1Es5uu4ZcJk5nER8b8WrDQthshDu1AsfP2czPx83fEtZJjv9QlxC/AfFEWrbShmgu1JsZ7mcyPiosz8TZ0BTNnx70zP4y8B+wE/Bw4EnhkRe2fm9Y1EhjOtNAYRsQ/FnRnuRDHF9DyKCv22FIvfPaRs+vrMPHLAvqcpGUiSpAZExI+AizLzoD7azo1b7gxcDXyBisYtmm6OOzWKQfJQz2u+AVyemU+tLbCWWWxNq3LW2LMobtiwJfDKzPxwTTHUdvxbh7kZVMDdgc8Dh2bmURGxLcU6pJ/MzLc600qtFBE7AF+m+EPdPzN/sECbOwBvBI6IiN9l5gl99j0/GZzBusngFcArImIikoEkSVpeTYWBHYDP9PG7e8ctXwMekJnPntdmqHGLqlMeSP1ZZv7vGH+n406Nqq88NM93gSfWEEvnlLPGjoqID1Dc8fSDEfGXwEszc83Sr+5fnce/NZqbyXQQ8BuKS6/JzGsi4p3Ay4G3NhRbd4tW5Qe0X7suse8m4Bd99nNjZv5syBj67nfCvBi4HnhkZv5hoQaZeTnw4nKQ+nqKa5CXNKXJoLU68lmWJNWsxsLAlhRrsSzn1nELxRn5A+c3GGbc0mYNjQEeCXyQ4jKl2jnuVEX6zUO9LgXuWEMsnVUekz4rIr4CHE/x/+VZFf6KWo5/qxYRjwWeM2/zTsDPMrP3crxzy+2N6WzRiuI2uf1eG7limf39VmaT4nraYWIYpN9JshfwhcX+YOf5GPCMiNi8j/UJpiIZdEgXPsvSWLS9CNz296fh1VwYuBK4bR/tbh23RMRK1l3nY75Bxi1t1oUxgONOVaHfPNRruTyk9f2OYobakjLzpIjYHDg2Io7PzK9X9PvrOv6t2hbAjvO2LZTLZ1n3Mzj29aW6XLR66ABt91xi3030v4DsDSPEMEi/k2QVRfW6H3Ptbumj7bQkg67owmdZGpepOwAcsBA1de9PY1NnYeAHwMOAty/TrnfcsjfwyyXaDjJuabMujAEcd6oK/eahXsvloVpM8wmmzPwaxeXd/bT9YET8LDPPrDCEuo5/K5WZnwI+BbfePRCKy/AfEREzPbOt9ii3z/l6RMzFu+E4Yu1s0WrAuxzUckeECb3TQtW+CRweEbvMLdi2kIjYEDgU+HZm3txHv1ORDLqiI59laVym8QBwkELUUu1+CTx7if29JvkAV8OpszDwH8BHI+IBmfmdJdrNjVv+iuLSwA8u1GiIcUtr1TUGiIjrWTxfbABsEhHX9dFVZuZ9RgzHcaeq0G8eAiAi7swSeahmnTnBVHHBCuo7/q3T3Eyq/6QYh70UeHdEbEWxcP0p5f5340yr8YmI44G79Nl8N2DjRfb9qM8+ZjNzvxFi6LvfCXMM8HzgzIh4G3BcZl47tzMiZoADgNdRJLR9++x3GpNBa3XksyyNxZQWgSsrtGXm9yvqS9OnzsLAx4GXAf8ZEY/MzB8v0u4Y4AXA6RQD8w/17hxh3NJaNY4B3kk1B0dXVtCH405Vod88RERsQ1FAWEG5KPaYTeMJtElR1/Fv7TLz8xFxOnB0RLwEuD3we+Dfyv3/r4m4ZmZnx14omwgR8R6KOzgs5JHAhcDPy+f3BDZdpO3W89ouKjPXufPDgDH03e+kKW8v+mHg8cBqigUIfw1sQ/H+NwXOB56fmf/TZ5+bUCzQuh3QVzLIzLOrek9aV1c+y9I4tL0I3Pb3p+FFxCuBw4F791EY+AawOjMfPED/dwTOpFjk/b3ARzPzpz37b08xq+H1ZZtZKhq3tFkXxgCOO1WVAfLQ68o2z8zMk5qIVcOr4/i3ThGxBtg1My+IiI2AF1HMfv4F8L7MvKLJ+DpbtFpKRPwceEdmHlNl27pimBYREcCjgV0o7vZyI8UdMc4YZmbBtCWDrmrjZ1mq0zQeAA5YiLo7sMkC22eBzZnA96fxGEdhoJy9cAzwFIrLIW4ErgY2o7hD4QzwK+CFFJ/DysYtXTTOMUBEPAq4qcbLFR13qhKD5KHM/EpDMR6PJ5hGVvXxb10i4iPAa8t1IydOZy8P1PhlZtL/ovX99Hcl8IRpSQaS1I/MfOli+8oDwA9MYBH4euDaRfbNL7QtVWS4F5P5/jQGmXlTROxLURh4J/CvEbFYYeDhw8xkyczfA0+PiDdSFMD2orib1yqKscPpwKmZ+ae5l4z2rjQO5VjwP4CfAfvU8Tscd6oqQ+ShJgzyva5FVH38W5fMfG7TMSyl00WriDiIYjX8SykG0T/NzDWjtq0rBi1sWpJB2/lZlrqrqkJb2VYdNq7CQGZeBBw5aj8qNDkGiIhdgS9QzFSpfQam405VZZLz0JSeQFNLdbpoRbHo2cHASorLEq6KiM9S3Ib01BHa1hWDNMn8LEsVaXsRuO3vT6OzMDB1GhkDRMTTgWMpZljtn5m/ret3SVLXlGusnQg8JjNXNxVH14tWAF+muJ54D+BVFHeMmQUeHREvy8xfDtm2rhikSeZnWarG1BWBByxETd37U3tFxB0oLkF8TGZ+tel4pthYxgARsQHwGOAVFLnk34FDM/PGKvqXmjCJecgTTN0UEQ+nuNHJ6RSX5O9HMV6zaNWkzLwJODsivgDsCfxz+XNuRBySmScO07auGKZFRPxlRV3dmJk/q6gv1ayNn2WpIdNWBB60EDVt70/tNgPsHBFXVtBXZ8ctVY8BIuINwH3KpyspFum/B7Ax8DWKxfjPrCp+qWEzTQcwjyeYBtSS49+HUuTZ0xv6/euxaLWuK4EdM/OkiPgcxV0dPlquq9B328x8Qx0xjNhvE86mSHCjSoq7BAGtSQZd0KbPstSIKSwCD1SImsL3p3Z7LzWMWzqqqjHApsCW5eOVFHcY3ZDi4H6Ghe9EWinHneo4TzANppbj3zF7GMWNLdYTEect8pp/yMzP1RWQRat1XQVsFhHbZeYVwLMj4hyKBfLOpri17bJtI2I2M99YdQwj9tuEh1bUzw3znrchGXRBmz7LUtOmpgg8ZCFqat6f6jEhhYHDWPrulv2aP27pokrGAJn5uvnbImJj4FHA3wNfjYiTgZdm5u8qjL+X4051mieYBlLX8e9YlJN19gaevkiTXYFPs/6dJS+vMy6LVuuamxK+E3AFQGYeFRGzFLde/lGfbY+MiIsy84SKYxil37Gr8ba/U50MOqQ1n2VpAkxjEXiQ2cvT+P5UrUkoDPykxrFL19Q2BsjMVRSXJp0aEQ8FTqA4oH5CZv5w9NDX47hTKniCaRkt+A55E/DZzFzqbs6vz8wLxhUQWLT6CrBNz/OrgDUUt1a+VWYeHRFPAPaMiA0y80/LtL0P8PaIOKlsW1UMg/TbuIg4HrjLiN3MZuZ+vRtakAzaqrWfZWkCTGMReJDZy9P4/lStJgsDfwAOB14YEa8d8fevN27piEbGAJl5ekTsSXF3qzMi4lGZ+e1R+lzgdzju1DjM5aGLmg5kCZ5gWkZdx7/jEBFPBZ4EVDXzuTKdLlpl5hfnPb8+InbIzIWmtx0A7DH35bpM20N621YYQ9/9TojrWX/q4JxHAhcCS1VxFzTNyaDNWv5ZlsatDUXgJQtRwAd62k7j+1OFmiwMZOYfgcMj4j0U6yYtZOhxSxc0OQbIzKsj4gDgNODzEbHbIr93KI47NQ5zeajpOJbhCabl1XL8W7eyYPURillUi61b1ZiZ2dkqZmJLg4mInwPvyMxjhnjte4AdFtnddzLIzCcO+rslqSkRcYeFDsQiYhuKA8BG76AVEY8DtsnMj5fPtwSuBh6dmafNa3sS8BDgLnMHrpP+/lSvugsDEXEX4MrMHOoSrVHGLRqPiLgNcEhm/nPF/TruVCVGzUPjNur3utY1id8jEfEa4BkUl9UfMbeOYEScAGxPcbOLBwKbZubNEbEG2NXLAxsWEVtl5nVVt60rhi7KzJcutq9MBh+YpGTQZX6WpeosNnMgM38PNF7QGXWmxaS/P9Wu7rPTPweeS7H+0a0iYmuKs8uHZ+Y5I/SvecY9BsjMqykWh666X8edqspU5SGvouiElay9I+uGPds37PlpnEWrHuXisOex+NTwodrWFcM0iIiDKG6ReinFGiY/zcw1zUalcWjbZ1lq2jQWgQcpRE3j+1N1xlAYmFlk+yYUS0D8e/m7HLdUwDGAtKC+8tAk8wTT8qbpeyQz3wq8NSKeAxwbEZdm5nsy828AImIn4P8aDBGwaLWQxZLJqG3rimHS7QscTDFomQWuiojPAm+nuPPLUKYpGXRcmz7LUmOm9QCw30LUtL4/tVIt45aOqnwMEBHnAY/JzEuq7nuZ3+u4U8ITTH2auu+RzDw+IjYE/i0iPp+Zvyh3TcRaUp0tWkXE3sCKeZt3AmbLRV97v2jvDFxWPt4NuInif+BCba/JzAvL33Ef4IbMPLeCGPrudwJ9GXgKxZf9q4AXUPz3e3REvCwzfzlEn1OXDNqsQ59lqUlTVQQeohA1Ve9P1ZugwkAd45bWGvMYYFdg4xHCHZbjTnWeJ5gGMnXfI5n5wYg4EPgH4O+bjqdXZ4tWwBnARvO2zX2pfrfneW91cf4X8uwCbb8I7B8RpwD7U3xhH52Zh44YwyD9TpzMvAk4OyK+AOxJsebAPwPnRsQhmXniEN1OXTJosc58lqW6tawIvF4hqmXvT9WamMJATeOWthr3GGDRM/8RsQewF/DDzPzpAH32w3Gn5Ammvk3p98ibgdMi4o1V3oV1VF0uWj2S9QfNi7krEMArgHcDtwGeB7wE+Nm8tldFxDOBhwPPp1h1/y0RcXJmfm+EGAbpd5JdCeyYmSdFxOeAY4CPRkRk5hsG7WxKk0EbdfGzLNVl6orAAxaivsX6C3tO9PvTWNVZGHh0RNxu3rYty/4PLAse9wK2jYhXlvt3ocJxS0tVPgaIiI2BG1m4QHV+MeHjVkdk5usi4jCKAucMRa44LDOPGvztLM5xpyrQTx6abzYzj64/tLU8wVSpSo9/65SZ34mIy4DHAcc1Hc+czhatMvOMpfZHxF2Bnedu5xkRpwHvnPtgRcRtgXtm5r8v0PZdwNGZ+ZHy+d7As4F1DsiHiKGvfifcVcBmEbFdZl4BPDsizgGOjIjZzHzjkP1OTTJoo45+lqW6TGMReJBC2/8A/0hxoPfActungPcv0O+kvD+NUY2FgaeVPwt5Qfnv3Of2yPLfWYAaxi2tUdMY4Bbg1fS3nsr3IuIvgLcBRwMnUtzC/YiI+Fpm/mTAt9QPx50aVj95aL5Zis/2OE3dCbQJVtfxb12+CTyUhYtWj6C4hH+sOlu0iogZYCtgNbAqM2+Z1+ThFGf4di/b3h84PCI2LNueCrx8ftvy+f2B1/b01dt2qBgG6XfCXVn+uxNwBUBmHhURsxR/uBdl5gmLvXgJ05YMWqWjn2WpFlNaBB6o0EZx+c5e9BSiKN7D9yb0/akZVRYG7tZnu8Mp1jL9u/L5DhSzA3ei2nFLa9QxBijXMjuSPkXEu4Fv9Rwk/ygi9qIoArys334G4LhTw+g3D02CaTyBNqnqOv6ty5eAixbaMTc2G7fOFq0opnufN/ckIlYD1wG/A+4HXAtsXu6+H7AZcHpP2xuALSJiy962EbEdxW1LL+z5XRdQXGI4dAwD9jtJvgJs0/P8KmANxeDmVpl5dDmd9O0RcVJm/mnA3zNtyaBtuvBZlsZiGovAgxTayvf33vLnxMy8ZV4hauLenxpTWWEg+7zbXEScDGwz1z4irqaecUubTMIY4EEUOaXXScCLR+x3MY47NbB+89AkmNITaJNiXMe/tcjMz/Q8vYnixE2jd0vtctEKiimNBwNbUFxLvCWwRWZeHxE3AJuW7eaKVy/qabsT8KwF2m5Z/nttz++5tmf7sDEM2u9EyMwvznt+fUTssMjCbocAe/T5BzvVyaClWv1ZlsZoEg4ABzJgoW0XigW3HwQcVr6/VcAGEfEaJvD9qTG1FQaiWP/o5Fx7W2/K/usat7Rd02OAnYD5a+icS3UzWxx3qnKL5aFJMI0n0CZFm75Hypgf2nQcXS9azWbmBxbZdxPFQBnWXk//4cxcDRARuwNPX6LtCoo/cuZtHzWGfvudWIv8wZKZvwfO7LOP1iSDFuncZ1mqUdMHgIMaZPbytuW/r6S4S9yW5esPnOD3p/EYZ2HgCOBy4BdRLIr8BeAFC61/VMW4pQNqGQNExK+X+p3AgzLzYopcee28/deW20fmuFM16TsPNWDqTqBNMr9HRtP1otVSbgY2Lh//ofx3G4oBFBR3ELx2gbbXLtN22Biq7LdREbFVZl5Xdb8mg4nWys+yVKNpLAIPOnv53Zk5t8j17sCTy+2T+v5UszoLAxFxDPB94Cx6DsRKK4H7AncE1jtYrGvc0iGjjAG2Bz4IXD1v+wxwGGuPZW5m/buSbkixoHstHHdqUKPkoYZM2wm0ieX3yGgsWvUoF2ycuyvCzqz97zP3B7g7xZ0UAB4N/DYi/rK3bWZeHRHXz2t7D+DiUWIYtd9JERFBkaRX1tC3yWCCtP2zLDVoUovAVRXaJvX9qQEVFgbWUKxvdCzFZ2wWeFZ5Ccz5ZZv1iqF1jlvarOIxwDsz84IFfsere55eAewI/Lhn244Us0Jq4bhTQxgqDzVoGk+gTRy/R0Zn0WpdZ7H2LgkzFLfr3Lhn/0Gs/YJ9Xfnv93vbZuYqikFUb9unAt8eJYYK+p0kM8s3GYzJYCJ14bMsjUULisDLzV6+H/DHqk8EafpVVRjIzJeU/W0C7E2xsOwK4KXAvSgOro6MiG8DPyx/5mY7VD5u6YBxjwF+AuwH9M7WeyjrFrEq47hTwxg2D5V/N5PGE0yDmcjvkYg4tY9m11DczfVfFtk/m5lPqC6q9Vm0Wtd+rHtQ8AHWTjVeAxxS3kVm+/L584BL5rVdBXwIOLmn7YOAl4wYw6j9jl1514j5t0rdiWLgch/W/eO9JjMvLF93H+CGzJy/oOZyJjIZdFhrPsvSBJi6IvCAs5c/RPH+qj4RpClWR2EgM28Cziy65vjMPCEidqZYf+Vi4C4UCwzfDfgtxULDdY1b2mzcY4BTgKMi4n2Z+X8R8WfA8yn+/9XFcaeGskweOovirvUvAXYDLqX4G2pcC06g1a6B499RbcW6M+LuTVF4/EXPtlsovofnLgfdjGLh/a/3PK6VRasemfmtuccRMXfHmt7r4z8IvIli2uNhc3esmd82M0+JiN62r87M+dctDxzDKP025Axgo3nb5v5Qv9vzfJbizNj+EXEKsD/FH/bRmXno/E6nMBl0Uss+y1LTprEIPMjs5R8BFwHHMD3vT+NRSWEgIi6kuPX6WeUPrB2oX1/++1jWHRvfCfhk+XjocUsXNTAG+BjwCuB/I+J/KA6iLi23j8Rxp6rSZx46OTO/WrbfmAkpWJWm7gRaA2o5/q1LZj6k93lEfB/4fGa+eYHmjyjb7Aqcm5mPmHtcd5xdL1otNRCaux53rmg1k5mHRMS/UNz288ol2rJE21FiGKTfSfBI1v+SX8xVEfFMirObz6c4MHlLRJycmd+b13aqkkGHtPmzLDVqSovAg8xevifwzMw8b4renyo0hsLAGygWOX4q8HaKMcIREfFw4Afl83+kmO3Xj0HGLV1Q5xhg2XVxMvPm8v/lUcBewJeAV2ZmFQuxO+5UVfrJQ7fOLC2LQZNU9JzGE2jjVtfx7ySZXeRxbbpctLqYYsrlYtaU/67sbZuZly3T9laLtB02hkH6nQiZecZS+yPirsDOmXla+fxdwNGZ+ZHy+d7AsynOSPTqQjKYNq3+LEsNmPoi8DKzl2dYd/ZybyFqKt6fKldrYSAzP0k5ayoi5g6yvgDcCDy37PttwP8B55Q/Z2Xmf8/1McK4pe3qHgOcEhELremzzsFSZv4WeHqffQ7Ccacq0WceOjUiFs1DTZrSE2hjVePxbyMiYsfM/GXTcXS2aFWeecklmqyiWLzx5kHa1hXDIP1OiijuhLEVReJatcDZrodTrDWwe/n8/sBre/afCrx8fr9tSwZt0PbPsjRm01oE7rfQdjGwW2bmIoWoSX1/qtfYCgOZeUu5lsyZ5Voy2wO/ppgVcBOwB8UsgccBvQeLQ41b2q7mMcBHl9h3DmNY6Nlxp+qwTB66hmJh9r9i/Tw0TlN/Am3c6jr+rUtE7FT+zsfMH2dFxAbAVyPi2Mz8t3HFtJDOFq2Wk5mXUEwvrrRtXTFMqF0oFlAFICJWA9dR3H74fhQDjc3LfdtR3Db1wp7XXwDcdX6n05YM1IrPsjQ2U1oE7rvQ1vv+FilETeL7U80aKAz0ztyZm7FzC3Bcz/bV5WyCkcYtXTfKGCAzn1txOANz3KkaLZSHfl6uafWpBuLpNa0n0JpWy/FvjTamOFEzt+boU1m7vtrhFDcn6ecOg7WyaKW6zQAHA1sAW5Y/W2Tm9RFxA2vvQrBl+W/vGbNre7b3mrZkIEmVmcQicJWFtkl8f6pfA4WBzVg7Q+CG8vXXUc+4RdPNcafqslAe+n1z4aw1pSfQJsW0fY/ceql1Zl4MEBH/ALwGeOrctiZZtFLdZjPzA4vsu4niix3W/rGsYO10097t801bMpCkzrIQpT6MuzBwEHA6cGVmXg8cEMW1OnWNWzTdHHeqDuvloYbj6Zvf60uaxu+RWbh1VvMRwIHAwZn5mQZiWY9FKzXpZtZORZz7ct8GuKp8fBsWX6tgGpOBJEla3DgLA5+kWPj4hIjYFng/8OFlXjPKuEXTzXGn6rBQHnp9Zl7UbFiq0SR+j8wAH4iI2wB7ApcCj83Mr405jkVZtNJYRcRerHur1A0AMvPqiLieYtr/3LoW96C4nnpQk5gMJEnS0morDETEq4HvA2eXMxp6FxjeCHgK8NUFXjeOcYumm+NO9aXPPHQcYNGqRabke2QLihNDMxSzmrfv3RkRdwGeVj7drtx2GHD7cQRn0UrjdhZr7w40Q3Gb6o0zcxVwJsU02bk/2qcC3+6n0ylJBpIkaTijFgYeDBwK3CYiLqIocD02Ii4BLlnidbWMWzTdHHdqSMPmIU23Sf8emQX+NjMvjog7A4cBx0XEA4AXZ+Ya4O7A2+e97oie19fKopXGbT/W/ZL/AMUChKuADwEnR8TVFNXdB1Hc9rUfk54MJEnSAKosDGTmX5d97kyxiPsJ5etPBramGHQ/D5iJiEcAPyxv2V7XuEXTzXGnBtZnHjo0Iu4F/JC1eUjTbWq+R8q7P/6/iDgVOIVihvNzyzv3rljyxTWyaKWxysxvzT0ubyMN5V0zMvOUiPgg8CaK6f6vzszz1u9lQVOTDCRJUl8qLwyUa8VcFBEnAEdm5gkR8WDgGxRjhhmKA8gtI+LszLzf3GsrHrdoujnu1NCWyUM3AY8FXscCeUjTp8bj39pk5tcj4uHA1yPi/Mw8YtkX1ciileo2s8S+uXUo5m71SmYeEhH/QnG7677PLExjMpAkSUuqrDAQEV+lKIJ9j2JNGVh7ScPcbd0/Djw0M7cpZ0L8+bxuKhu3aLo57tQw+sxD783Mr5btF8pDmnxjOf6tyC0UC6/fMn9HZp4VEW8AXhURR2bm6vVePSYWrVSni4Hdlti/pvx3Ze/GclricqYpGUiSpAFVXBg4Dbgf8BzgThQHioeVB4XnlG1+TTlumZsJMa+PUcYtmm6OO1WFfvLQresDLZKHNNnqPP6tXGZeDNxtiSbvAv6ryYIVWLRSjTLzFtaeNVjIKuDHFIurDmKqkoEkSepLbYWB3ksbImJHikWPLwLuBbyY4kDxo8API+IcigPIH2Tm+T3dDDtu0XRz3KlK9JmHToyIH1LkoIXykCZYjce/jSgXYW98pqhFKzUmMy8B9hrida1KBpIkaXyFgcz8ZUQAnFKuJbM9xSyr91GsJ3Mv4PEU4+Rdel431LhF081xp+owbB7SdJuW75GI2Cozr2s6jjkWrdQ605IMJElSoeHCwNzlON+dW0sGICI2XKS9dCvHnaqIeUgTIYpq6nnMO0nUJItWkiRJmmg1FAZ2oJjNAGsLYqvm/c71FqaVpAqZhzSplrpcf+xmZmdnl28lSZIkSZKkVoiIvYEV8zbvBHwCuD/rFq+uycwLy9fdB7ghM88dR5zOtJIkSVInlYsh7wjcFtgcuAa4CsjMvL7J2CR1g3lIDToD2GjetrlC1Xd7ns8CXwT2j4hTgP2B2Yg4OjMPrTtIZ1pJkiSpMyJiP+C5wIOBO7PwZRCrKe7c9SXg/Zn5m/FFKKntzEOaBBHxINafabWYqygu038/8FJge+AtwAMz83v1RFiwaCVJkqTWi4iHA0cBuwNnAt8AvkVx2/mrgD9QzHS4LbAnsC/wGOAOwAnAYZl57dgDl9Qa5iFNk4i4K7BzZp5WPj8N+E5mvqF8/hng8sw8pM44vDxQkiRJrRYR/w48B/gI8OTMXOxOhZeXP+cBn4iIFcCBwKuBn0TEQZl51hhCltQy5iFNmoiYAbaimNW3aoGF/x8OvIqiyArFOlev7dl/KvDyuuO0aCVJkqS2uw9w38z88SAvysw1wMkR8WngUIpZDx4sShqGeUiTZheK4igAEbEauA74HXA/4FqKddaIiO2ATYALe15/AXDXuoO0aCVJkqS2u29mrh72xZk5C7yjPCstScMwD2kSzQAHA1sAW5Y/W2Tm9RFxA7Bp2W7L8t/ey1Ov7dleG4tWkiRJarVRDhTn9eNisJKGYh7ShJrNzA8ssu8mitlVUNxBEIqF23s/y7V/HvtdKV6SJEmSJEndcDOwcfl4bobVNj37b8O6M69q4UwrSZIktVJEPGmIl12RmWeUr98JODUz71lpYJI6wzykaRIRe1FcMgiwM2XNKDOvjojrKRZlP6Pcfw/g4rpjsmglSZKktvr0vOdzlzEstSbMN4CHlY83phiUS9KwzEOaJmex9msuWC4AABU3SURBVIq8GWA2IjbOzFXAmcBBrC1aPRX4dt0BWbSSJElSW92t5/EM8AngXOAtS7zmplojktQ15iFNk/1Yd6bVB4ANgVXAhyjuZHk1sD3wIOAldQdk0UqSJEmtlJmX9D6PiJuA6+Zvl6S6mIc0TTLzW3OPI+LK8uGG5b5TIuKDwJsoFmN/dWaeV3dMLsQuSZIkSZLUPUtdpjp3l8AN5zZk5iHAjsAdM/PoOgOb40wrSZIkdVJEbAD8N/CSzPxp0/FI6h7zkBp0MbDbEvvXlP+u7N2YmZfVFtECLFpJkiSpKz4G/Kbn+TuBPYHrmglHUgeZhzQRMvMWIJdosgr4MXDzeCJamEUrSZIkdUJmHjf3OCLeAhwMHJCZlzYXlaQuMQ9pWpTrru3VdBwWrSRJktQZEXEn4P3Aw4GnZ+aXGw5JUseYh6T+WbSSJElSK0XEPYG9y6dbAvcHngBcCuybmWc3FZukbjAPSaOxaCVJkqS2ejzwlnnb/gQcudCBYnlwuUnPpp3qC01SR5iHpBHMzM7ONh2DJEmSVLmIWMHaW3VvAdwTeEb5cybFZTmX97S/EPizni5mgNnMXOfOSZLUL/OQNBqLVpIkSeqUiNgNOBnYBtgvM7Pcfl9g0/ntM/Ob441QUtuZh6T+WLSSJElS50TE1sApwG7A/TPzF81GJKlrzEPS8lY0HYAkSZI0bpl5LfA44I/A8c1GI6mLzEPS8ixaSZIkqZMy8wbg2cD7mo5FUjeZh6SleXmgJEmSJEmSJo4zrSRJkiRJkjRxLFpJkiRJkiRp4li0kiRJkhYQETMRcZum45DUXeYhdd0GTQcgSZIk1SEijhviZedn5r+Wj3cBzgNWVheVpC4xD0mjsWglSZKkttqn/HdLYHvgwp59GwE7ARcDf+rZPv9KhJm6gpPUCeYhaQQWrSRJktRKmbkbQEQcBBw397zctitwLrBvZv56iW681bakoZmHpNG4ppUkSZLabqEDPg8CJY2TeUgagjOtJEmS1AkRsRFwJ+CapmOR1E3mIWkwFq0kSZLUdlsAmwPXARuW237RWDSSusg8JA3BywMlSZLUWhFxb+DdwCXAm4AnAy8vn88AT2ouOkldYB6ShudMK0mSJLXZccB3gQMy88ae7e+NiLcB/xoRn83My5oJT1IHmIekITnTSpIkSa0UEbsDewAvn3egOOcNwO+BA8camKTOMA9Jo7FoJUmSpLb6c+CPmXn+Qjsz80/Aj4CdxxqVpC4xD0kj8PJASZIktdUqYOOI2KA8MFzINsBNABHxaGD3nn3b1RyfpPYzD0kjsGglSZKktjqbtYscf2r+zojYGdgLeEe56W/Ln16zdQYoqfXMQ9IIZmZn/fxLkiSpnSLi/cBTgRdk5md6tu8BnAisBPbMzDUNhSip5cxD0vAsWkmSJKm1ImIT4BTgkcCvgYuA7SnWmbkEeGRmXtxchJLazjwkDc+ilSRJklovIp4EPB64E3At8A3gI4vczUuSKmcekgZn0UqSJEmSJEkTZ0XTAUiSJEmSJEnzWbSSJElSq0XEjhX1c6cq+pHUPeYhaTgWrSRJktR250bEC4d9cUTcMSK+APxdhTFJ6hbzkDQEi1aSJElqu78D/iUizo2IF5R38lpWRNw9It4HXAD8CTimziAltZp5SBqCC7FLkiSp9SLi9sAbgGcDGwDfBc4AfgFcCdwA3Aa4HbAnsC+wC3Ae8LbMPGn8UUtqE/OQNDiLVpIkSeqMiNgKeBrwYOCBwA7Ayp4mNwI/A74JfCkzTxt7kJJazTwk9c+ilSRJkjotIrYGNgeuycwbm45HUveYh6SFWbSSJEmSJEnSxHEhdkmSJHVSRDwgIjZuOg5J3WUekpZm0UqSJElddQZw16aDkNRp5iFpCRatJEmS1FUzTQcgqfPMQ9ISNmg6AEmSJKlqEbEB8IBFdp+VmTfNa/+UeW2+CGxHceeu3WsIUVLLmYek0Vm0kiRJUhttDXwD6L3r0Ez5fDfggnntP1nu620zA0TdgUpqLfOQNCIvD5QkSVIbXQPsBdyb4qDvicBfsvSlOA8B7rJMG0nql3lIGpFFK0mSJLVOZq7JzHMy80flpvN7Hi/mt5n5q7pjk9QN5iFpdBatJEmSpIIzGyQ1zTwk9bBoJUmSJEmSpIlj0UqSJEmSJEkTx6KVJEmSJEmSJo5FK0mSJEmSJE0ci1aSJEmSJEmaOBs0HYAkSZJUtYhYAezas2nniNgAmO2zi03xBK+kEZiHpNFZtJIkSVIbbQv8lLUHh5+nuJV8vweLP6gjKEmdYh6SRmTRSpIkSW10LfCIRfZdusC2FwG/7XksSaMyD0kjmpmd7bfIK0mSJLVHRKwBds3MC5qORVI3mYekpXl9rCRJkiRJkiaORStJkiR11UNZ+BIdSRoX85C0BC8PlCRJkiRJ0sRxppUkSZIkSZImjkUrSZIkSZIkTZwNmg5AkiRJqkNEvLqirq7KzA9X1JekDjEPSaOxaCVJkqS2entF/ZwPeLAoaRjmIWkELsQuSZIkSZKkieOaVpIkSZIkSZo4Fq0kSZIkSZI0cVzTSpIkSZ0QESuBewO7AlsDNwKXAGdl5rVNxiapG8xD0mBc00qSJEmtFhEzwKuAQ4HtgJl5TVYBnwBek5lXjDk8SR1gHpKG4+WBkiRJartPAEcA3wf2B/4c2BS4E/AA4EPAQcB3I+KOTQUpqdXMQ9IQnGklSZKk1oqIJwOfBP4mMz+1RLu7Ad8CzsjMp48rPkntZx6ShudMK0mSJLXZk4CvLHWgCJCZPwf+CXhieRmPJFXFPCQNyaKVJEmS2ux2wMV9tr0I2AjYqr5wJHWQeUgakkUrSZIktdnFFOvF9OPBwNXewUtSxcxD0pAsWkmSJKnNjgP2jIh3RcRGizWKiAOBfwD+fWyRSeoK85A0JBdilyRJUqtFxEuBo4GrgROAnwG/BrYBdgKeCvwFcCrwlMy8pZlIJbWVeUgajkUrSZIktV5E3Bs4FHgksG3PrlXAd4FjM/OTTcQmqRvMQ9LgLFpJkiSpUyJiO4pFjm8ELs/M1Q2HJKljzENSfyxaSZIkSZIkaeK4ELskSZIkSZImjkUrSZIkSZIkTRyLVpIkSZIkSZo4GzQdgCRJklSHiDi1oq5+mZkvrqgvSR1iHpJGY9FKkiRJbbUVUMVdhzavoA9J3WQekkbg3QMlSZIkSZI0cZxpJUmSpFaKiL2BzUbsZjYzz6giHkndYx6SRmPRSpIkSW31MSAW2Td3ucHMMn3MAisri0hS15iHpBFYtJIkSVJbHQBsssD2GeCLwPHAp8YZkKTOMQ9JI7BoJUmSpFbKzFxsX0TcDFyWmeeMMSRJHWMekkazoukAJEmSpLpExGYR4ZhXUmPMQ9LwnGklSZKkNjsCeFFE/Bo4Gzgd+AzwXeCyJgOT1BnmIWlIVnslSZLUdgmcBGwI/AtwKbAx8Msmg5LUKeYhaQgWrSRJktR2/5eZr83MxwOvAq4AdgXOioh3R8Sot6OXpOWYh6QhWLSSJElSl1wJrAb2AF4GPB/4dkTs2GhUkrrEPCT1yaKVJEmSuuRKYHtgZWYeA9wX2IzigPFujUYmqSvMQ1KfLFpJkiSpS64CZoCdADLzXGBf4I/AaRFxu+ZCk9QR5iGpTxatJEmS1CVzB4u3zmbIzN8CD6OY6fApb00vqWbmIalP/iFIkiSpzV4GPKHn+VXAMcC5vY0y8zfAC4ErMnPN+MKT1AHmIWlIM7Ozs03HIEmSJE2EiFjhwaKkJpmHpLWcaSVJkqRWi4g9+23rgaKkOpiHpOE400qSJEmtFhFrKC7D+Tjwicy8pOGQJHWMeUgajkUrSZIktVpEHA48BQhgFvgO8DHg05l5dZOxSeoG85A0HItWkiRJ6oSIuBfwdODJwF2Bm4GvUMx8+Hxm3tRgeJI6wDwkDcailSRJkjonIh4IPA04CLgDcD3wGYoDx69npoNkSbUyD0nLs2glSZKkzoqIFcDDgL8BDgC2BX4LfBL4eGb+b4PhSeoA85C0OItWkiRJEhARGwKPojho/Btg48zcoNmoJHWJeUhalx9+SZIkdV5EbAk8gWKh5IcBmwK/aDImSd1iHpLW50wrSZIkdVJEbA7sT3GA+ChgE+B3wMnASZn5Pw2GJ6kDzEPS0ixaSZIkqTMiYlPg8RQHiI+hmMlwHfBZ4CTgtMxc01yEktrOPCT1z8sDJUmS1GoRsQnwOIoDxMcCmwGrgC9SHCB+MTNvbi5CSW1nHpKGY9FKkiRJbXcFxQHiauA0igPEz2bmHxqNSlKXmIekIVi0kiRJUtudA3wcODkzr2w6GEmdZB6ShuCaVpIkSZIkSZo4K5oOQJIkSapTRKyOiGcusH2LiDgqInZpIi5J3WEekoZj0UqSJEltN1P+zLc58HJgp7FGI6mLzEPSECxaSZIkqcsWOoiUpHEyD0mLsGglSZIkSZKkiWPRSpIkSZIkSRNng6YDkCRJksbg3hHxh3nbtgFmgQdGxBYLvSgz/7P2yCR1hXlIGtDM7Oxs0zFIkiRJtYmINUO+dDYzV1YajKROMg9Jw3GmlSRJktruoU0HIKnzzEPSEJxpJUmSJEmSpInjQuySJEmSJEmaOBatJEmS1GoR8YqIODsitu2z/d0j4gcRsW/dsUnqBvOQNByLVpIkSWq7pwFXZOY1/TTOzAuBNcBz6gxKUqeYh6QhWLSSJElS290NOGvA15wO3K+GWCR1k3lIGoJFK0mSJLXd1sCvBnzNpcAda4hFUjeZh6QhWLSSJElS211DccA4iNXAxjXEIqmbzEPSECxaSZIkqe1+CjxwwNf8BXBZDbFI6ibzkDQEi1aSJElqu/8EHhsRu/bTOCK2AZ5CsZ6MJFXBPCQNwaKVJEmS2u6DFGvDnBIRS64PExEbAicCWwHvGkNskrrBPCQNYWZ2drbpGCRJkqRaRcTuwBkUt5D/J+BjmXldz/4VwKOAtwJ7Aq/JzHc0EKqkljIPSYOzaCVJkqROiIi7Ucxe2IdigeMLgSuBzYBdgM2BG4BDM/PYpuKU1F7mIWkwFq0kSZLUKRGxH/BEYC/gtsAqist2TgeOz8yrGwxPUgeYh6T+WLSSJEmSJEnSxNmg6QAkSZKkSRIRmwJPAp6VmY9qOh5J3WMekgoWrSRJkiQgIh4MPBs4CNgS+GOzEUnqGvOQtC6LVpIkSeqsiPgz4Fnlz12BPwH/BXwC+FyDoUnqCPOQtDiLVpIkSeqUiNgSeArFbIYHArPADHAy8KLMvKbB8CR1gHlI6o9FK0mSJLVeRMwAj6A4QDwA2BQ4D3gdcBJwCXCBB4qS6mIekgZn0UqSJEmtFhFvB54B3BH4HXAs8LHM/GFPm4aik9QF5iFpOBatJEmS1HavBm6iOEg8LDNd2FjSuJmHpCGsaDoASZIkqWYvA34CHAxcFhEfjoiHNBuSpI4xD0lDmJmdnW06BkmSJKl2UVx78xzg6cAOwGXAx8ufHwP/nJlvbCxASa1nHpIGY9FKkiRJnVIuhrwfxe3lnwhsVu76PPDyzLykqdgkdYN5SOqPRStJkiR1VkRsBjwZeCbwEIpbzv8Q+DTw2czM5qKT1AXmIWlxFq0kSZIkICJ2oJj18AxgV2A2M1c2G5WkLjEPSeuyaCVJkiTNExH3A56ZmS9pOhZJ3WQekixaSZIkSZIkaQKtaDoASZIkSZIkaT6LVpIkSZIkSZo4GzQdgCRJUtdExLHAdpn5pIh4CHA6cJ/MPHteu+2BbQbs/prMvHyR37sxxV2pFrM6M2/paf824CGZuc+AMUiSJI3MopUkSVIFImIFcNwyzU7JzFOA2wK376PbfwaeP2AoxwIHL7LvWmDjJV77OeCAnufbAncc8PdLkiRVwqKVJElSdbboebw7sAtwSs+2jQbpLDP/Dvi7iLgzcBjw3sy8qLdNROwCHAK8PTN/20e3HwNOWGD7O4EtImLXnm2DzvKSJEmqjEUrSZKkCmTmGuCguecR8U/AoZl50KIv6t/mwMuBrwEXzdu3e7nvXX32dXFm/vf8jRFxDbAf8LN5uy4ZLFRJkqRquBC7JEnS5PtD+e/WC+zbel6bUXwuM2fmfiguNZQkSWqEM60kSZLqsQWwySgdRMRdKC4pnLvscOeI2Hlesz8v/71DRGwNrMrMX47yeyVJkiaBRStJkqR63BVYGRF3zszLIuLrwGblvruz/mV4C/kqED3PDy9/FvKT8t9zgT2GiBdgo4i4Xc/zkYpukiRJo7BoJUmSVLGImAH2KZ/uA3waOJ21d+5b6DK/hdwDmBnw188O2L7XY4Ar5m1zTStJktQIi1aSJEnV2we4E3AOcCDw6cx8y9zO8g592y/24vKywM0W27+ciAD44yKXCd5u3h0C52wGfAd4U8+2lwN/MWwckiRJo7BoJUmSVL2XUhSAjgGOn7tEcIDXnwDsO2IMpwEPX2D7i8ufhXyu986CEXEQFq0kSVJDLFpJkiRVKCL2BJ4CPA74OvA24M3A8/vtIzMfsszv+Abwp8xcqCi1VL+uUSVJkqaGRStJkqSKRMQGwAeBr2XmV8ptrwc+GhH/kZlfbTTAHhGxI/D3wH4UC8NvDawGrgLOA74AHAm8o6kYJUlSt1m0kiRJqkC5+PqxwM70XFKXmR+LiAOBT0TEvpn50wH7/QXFnQgX2jd/0fXMzIXWq5r/uicBJwIXAscBP6IoVq2gWGvrAcBrgFdRLM4uSZI0dhatJEmSqnEw8AzgrxdYv+pZwLcoLhkcqGhVOoHiMsOlvB7Ye7mOImKbsr+vAU/KzNXzmvwY+GpEvBs4C/hoP/1KkiRVzaKVJElSBTLz/RFxZmb+ZIF910XE/TJz1ZDdX5OZ5y/VICJ+32dfAWwOfHKBgtWtMvPqiPgi8JKImMnM+bO6JEmSarWi6QAkSZLaYqGCVc++YQtWVbsAuAF4WkSsXKxRRGwLPBb4kQUrSZLUBGdaSZIkTb5tI2K5taq26aejzLwmIp5LcdnfDyLiwyy8ptULgVngwKGjliRJGoFFK0mSpMn3rPJnOdlPZ5n5qYg4i+LugX8LvAnYClgDXE1x98B3Ah/KzOuGiliSJGlEM7OzzvaWJElqSkTcl2Jh9AMz89ym45EkSZoUFq0kSZIkSZI0cVyIXZIkSZIkSRPHopUkSZIkSZImjkUrSZIkSZIkTRyLVpIkSZIkSZo4Fq0kSZIkSZI0cSxaSZIkSZIkaeJYtJIkSZIkSdLEsWglSZIkSZKkifP/AVw1KJbbgsg2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data:image/png;base64,iVBORw0KGgoAAAANSUhEUgAABK0AAAS1CAYAAABpvCgkAAAABHNCSVQICAgIfAhkiAAAAAlwSFlzAAALEgAACxIB0t1+/AAAADl0RVh0U29mdHdhcmUAbWF0cGxvdGxpYiB2ZXJzaW9uIDIuMi4yLCBodHRwOi8vbWF0cGxvdGxpYi5vcmcvhp/UCwAAIABJREFUeJzs3Xu85XO9x/HXGMYIFVMi3Uh90OhiOBWRRHW6nlzqdBORo45O5UipHELpQikqp3Jc0vW4hO6p3EqqUSfT5SMVySURQmaEff74/pZZs2evvW6/tfdvz7yej8d+rL3W7/ZdM/u23uvz/XxnjY2NIUmSJEmSJDXJKtM9AEmSJEmSJGk8QytJkiRJkiQ1jqGVJEmSJEmSGsfQSpIkSZIkSY2z6nQPQJIEEbEqsEN19+LMXDyF134asBbwy8y8fqqu24+IeAYwF/h5Zt403eMZpYjYDfhf4OrMfMw0D2eFFhGzgUdWd6/JzHunczySmiMiNgf2BW7NzMOm+NrrAlsCd2fmhVN5bUlqGkMrSWqGtYDvVJ9vBFw1hdf+DPAEYC/g5Cm87nKqEGFhdfdFmXlN9fkXgQ2BFwFf7XKO1wIfr3FYB2Tmp7rtFBGHAc8DTsrM/+6y7ycoL0iOzszTaxllFxGxGXBJzafdKTN/2uP1v0D5/xvGdzLzpUOeo91DgT9Un28A3FDjubUSiYiLgC1qPOWnMvOgHq/9L8BpNVzz0Zl5cw3nWU5EXAk8dsjTfDwz9+/hWusB2/d57h9n5h/HPbYx8GbgWuCwPs83rC0pfxPcDDxkiq8tSY1iaCVJM0xE/BRYMMChF2TmDjUPp26zgCdVn68+4DlWA9asZzgAzOlxv02ApwLn9bDv5tW+6w86qAHMBh5U8zn7+TtiDYb/f1ljyOPHe3Db5w/E0EqDW5t6v78e0Me+q1LPz7xZNZyjm5uBfiuJH0x/z++JlGrVfryGeoK/aVEFl2fVfNqHruiVzZJmBkMrSRpQRBzK4JUje2fm/w147N+BOyd4fA4lsPkHcPcE2+8a8Hp9iYiDgf/s87CXZOYP6rh+Zn6GUj3WGs9syouxezNzrNNxETGLEuyMrYjTxDJzEV1elLZNTQTYJTPrfhEEcEhmHtnPARFxIPChEYxlq7bPFwBXjOAaWglk5pMn2x4Rc4AbKcHWmZm562iGkZv2c0BErA9M5bTwPTNz0mrZ8SLiBODf+jjkT8Ck1a5tdgPm9TOeTiLi4cCHBzj0dZn59yEvfx/Qy++t2dVtL/t2/H0pSVPJ0EqSBrcRg1U8QXlXfiCZOeG0h4j4OPBG4LjM7Dc0qtOa9P8iYLVRDKTyPcpUkf2Y/IXMa4GTgEuBp41wPO0+GBHjA5xR/lt088a2z/ej/nfuG6MKM9u/Tw6IiC9l5n0jvOZVwKMHOHTS/mYR8UBgF8r01CcD61G+D/8CXA18G/hSZv6mhzEeCbxrgk33ALcAvwS+CXw6M//az5OIiP2AjwLPzMwf9XjME4H9gR0pU4RvBy6nTMPtWhlThUV7A68ENqX8u/wJ+DpwbGZe1eM4Xg98ivLcnz9ZAN7Ba1haifX8iHjUBNPRVIPq63y/XvatejrWElpRqjVf3ucx9wCvGPbCmXkOXV7XRcRbgI9Ud7fMzF/0e52IeB1wIvB9YOcV8Q0eSc1jaCVJgzsImKhi5HnAcZQ+GDt0OPZPIxjPvHG30+Uwlv932R74FmVqyCMmOGaiyrC63F7ddpu609p++6R7dffoiNihyz6taWlLWL5qbg36mxpUi4jYH3hWNaZ7gedExD5V5dqK6BhKwHMb5fluBRwFvH06B9WPqjpwf+C/mLjvzYbVxzbAIRFxEvC2zLx1gMutSukBtkP1cVBE7JGZX+thnJsAxwPP7eeC1dfkh1k2yJ1LCbB2jIiXAbtl5oQ/PyJiQ+Bsln9z4XGUXkV7RcTLMvNbXcaxGfAxSqXUHv0GVhGxMfDB6u4twDrAiRHx/Mz8Rz/n0rTYICLGT5N7WmZeOe6xa+i9+vrpwDuBmwYIQPtWVYEd3PbQMRHx3H5D+sz8n4jYGfhXys+dQ2scpiRNyNBKkgaUmTdSXsQsIyJafXHumeCP2lHarLodtPqrFpl5D+Xd4/tFxN1t26dsZcRKK4R6YJf9WtuHDa1eXX304pDMPL79gXFT9KZEROxLqYABOJAyBfVE4ISIuDszT53K8YxSRKxGea5voIRVe1Km1pxJCWLmAv9ZfR3XqlO1VEScTKn0+25m7tTLuSJideAUllZ2/AE4AfgG5cXzEuBhlMDqVcDzgX2Ap0XEP2dmt+B8malmEbEmpbr0RZTAfl3gzIh4dmZe3GGMG1NCwD3pvTdc69jdKeE/wBeAD1Cmb24IvAX492osx7JshWDr+LksDaxuBN5G+bdZQgndjq2ez5cjYkGXn9UnUMKy12fmX/p8HkGpdFsX+AGl4upHwE7AFyLiNZk5JVO3NbBVWP7NoOVeQ2XmnXRZKKQlIp5Sffr74YbW07U2onztrwdcSKn23An4bETs1Sn0ncSbKQH0wRFxemZeXuuAJWkcQytJqt8q425HLiIeRWk+CzA/IrZo/0OympbzyakaT8P8rbrttdLqb5Pu1d0vgJ912ed5lEBhWkXEOpTpIq+tHro/RKtCio8Ap0TEdsBBmXnL9Iy0HhGxJSWA2JoSzL02M79Sbdsd+CzwH5Rg5997XRlxmpzM0sDqOMr/z/hA+Krq4/MR8UJK+DMf+GZE/FM/fXSqF+SLgEURcToleFkXOD4intJeLRIR8ygh4HYs7aN2CaW6pKvqa+8T1d1PZWZ7P6Mrgf0j4k5KePZvEfGxCaY+vpkSWN0BbJeZ7f3KzomIhZRphusAh1OmD040lpdSKkV/0st0xLbjZlHCuo9RVof9EfDCzLw1InakTDPcFdg0IvZs+NfajBIRm1KCzV5MVPk73rXAY9ofqCHUbr25VEsvx4lUU6D3pQS+a1OqnV9GWQDkm5Sv+flVRe1Pej1vZt4YEe8Fjq4++qqglKR+GVpJUv1a4ceDJ92rXuP/QD8SeEnb/X8wcfN2KNPRRh2wtX7fzJ50r9GY6umB52bmuyfbISLOZxpDq6oH0t7AuynBw62UKpLTW/tk5nER8WtKOLIPsGtEfBA4sd9qk+kWEVtTvkf+lfK1/jPKNK9FrX0y86yI+CdKX7N/Ai6NiHOAjwPfG2Wvq35VfWX+tbr74V562GXmVyPiBZQeb0+gTLvrqe/PBOf6bUQcRWmO/yRgC0pY27IOJegBuI4yDeoHwG97vMS+lOmOt9B5UYdDgb0oUxb3rz6A+6vpDqzuHjUusGo9h2ur/l3HAC+LiLdm5p8nuE7re/k9vQy8Cqt2Bo6gfB1B6YX1H5m5pLr2LyNiAaVS7nnAjyPii8Axmbmwl+vMYOeW4rORegT9NW7vqs7Ky6pK8lnV3QmrFIc8/4MpgfaBlFVt7wAOAD5a/Rz7W0RsRXkj62WUr79zKBWo5/f4s+4TlND4ORHx9My8pO7nIUkthlaSVL9WGLF2RKydmcOGIJOKiPmUqTJQgojjgRdHxN6ZeSJAdXtih+MXUV7EjtI61e3ADeh7FRFfoFR4tLSm/e1WVTh00hrjnlV1RcuPM3OXOsfYZv9qqfJ2643iQhHxCOAZwD9TmnavVW06k/KC+trxx2TmeRHxBEolyn6Unk/viYjvAOdRmtb/tmnLolc9iOZTGuq/EHh8telmSpjw8YlehGbmryJiG0pIdyjwL9XHXyPiPOAy4FeZee7on8XEqkDm8OruZfTRgyszL4yIj1JewO4TER/IzD8MOJSvsnRFx61ZNrS6FzgfOBX4fGYuqfpa9aq1st7nMvOOiXbIzMVV0PMmytd0u2dSQq97aVtJdAKnVs9hNqVaZJlpsFWIuSVl6uXXO52kCoGfUp1jd0pQAKUq7D8y8xsTjP9G4J8j4lWU76tXAK+IiF9QpnJdAPwG+OMK0uz6esoUy2H0W+l5J0vD3W66VcfW6YWU30t/A7477Mmqn9GbUn7mPYMSGM8BFlPCpSMy84b2Y6pFFF4eEZ8G3ge8uPq4ISK+R6mM/B3wiw6/G+6KiP8B3kH5+8PQStLIGFpJUv22bPt8AeXF20hExNrA5yl/oJ5UNUldBfg08ImIuCYzvz2q6/fhUdXt7Ih4eGZeBxARJ1JW82qZtdyR/Xsope/NeGt0eHy8tVga6MCIQqRKVB8jFRFnAu1B3BjwNeD9nfoRtWTmbcCbI+IjlClXrwVeUH1ACb127XD4RI6IiCP62H8Qb6L0rGq5klJV8JnMnHT6ZxUQ/HdEnEIJEvamTGt7WfVxJDBtoRWlgqL1dXzIABUgR1OmQK5KebF54OS7d3RN2+fL9PupgrBnMYDqZ1pr9c7zuux+PuX/euOIWL/thflzqtvLq3BoQpl5U0T8klIptg3jQitKLzCAUzo1y46IXYHTxz18JWVq7ae7NVrPzM9V0y33ovTmemL18Xbgr5RKtl4X7oiIGHlT70Fk5nbd96rdPZnZU4+pKfa66vbz1bTbYW1BmfoL5Wf7z6v7p3aoHrxfZp4HnBdl8ZC9KSH9K6uP+4CnUqZHTuQkSmi1a0T8W03PRZKWY2glSTWqAqNt2h7akRGFVhHxAEpgsAXlj9T9ATLzM1Xj1XcCX6karX5pFGPow1PaPn8yZcoQlLCj27S9vvTayHqEHj9B9dR4rZXeDqIEjO1eTJk2VKc3UBr1Xw18BzgjM6/q5wTV/m+NiLdTKlmeRVmF7fU9nuJvlEqnYdzW435vpVR1/A745iBTrqr+UCcBJ0XEQynVC5tQppNNp+dXt9dQKnL6kpnXV5UUz2FpuDOI9sbqw/aBa7cpS6cRd/t/+3nb548DWqFVq3K0l//3n1N+hj5ugm2tYPacTgdn5hlVI/0tgIuAs4CL+lkRrpo2eAJl4YPNKJVjW1EqzXoJrJYw/PcWlJBCy3tYRIzvmfbPg1QpRsS2lO/hMeC/6xhcZn6xmpb6d+BH3YKqDuc4Hzi/quTclhIc3z5Zr7XMvCIirqBUsu5EWfhAkmpnaCVJ9Xomy/Yqai0LXauI2AA4g1IBcgXlD+j7mypn5rsi4i7KNKIvRsSzKY2aB1nqftixzqKEdy07sXSqza4su5z9KpQKoJls9+qjF3eN/z+JiJ6bY/eqehGzWdcdezvX3ZTg6zt9HrdHHdfv8VpLWFrNUMf5/kL5fmuCVsXKBf0EI+NcSgms5g8xhbn962n8C/phtKZy/oOl4XYnf6K8+J9FWRHtonHnuLqH67Uqxh7d/mBEPBx4LPDXzJx06lhm7tXDdXqSmb8Gft3nMeeyNAifdlUPubOm4FL3dFqRs2arsnxF7Or9nqT6XfiB6u4XMvPnk+3fj8z8Qve9ejrPPyhvtJ3f4yHfo3y/bY+hlaQRMbSSpHrtU91+mdII/XER8Zy6puhVf/S+irJc+zzgJ8ALJmqMnZlHVu8On0KphnlZROyemX2FDTXYBtiA8uLwkcC/RMR/ZuZYZi7TzyMiZvLvpW9TGpr34xfdd5GKqgqitdrZosn27aLVEH0WZfrrIKFVK4S8iXpXQGuFLzd3awidmXdHxB2UXnntU3pb5+g4NbBNq0JprXGPt6Z5u6pf/1ant6nYw+rW62u1iNht3GOrtH2sShnrAym/Tx8NXJuZB4075nqWrs7bMshKqm+nVDHdRZlWtyL4CaXf4VbTPRBJK66Z/OJAkholIjZm6RL0x1KawO5FqbSqq6/Ua1g6dezzwL6T9ZHIzNMj4meU1av+Dny/pnH0o7VC2QmUvkpbURoWf7OuC0TECdS8WlQHp2TmnhNtyMxTWb4njlSndds+/+sQ52mfZrkuZRplz6qFClrTQo/o1repT60ed3f1uP9iSmjV3huvn3MsHndMS6uZevY4DlWqPnk99yeMiGdQquTuzcw6X5s8APjfPo+5mjJtu919wy42US3w0Orl9/bMvGay/Xs859Pps+J1QPdkZqfVkFsrc040vVaSamFoJUn1aa1C9b3MvCQirqc0ct42Il6VmZ8b9gKZeWpEzAVuyMyOfVbGHfM74NkRsVqdy3b3IiI2pAR5/wBOpiy9vRXwNmoMrSgvPPtpArs65XfgPZR+MP1cZ9TOpDSNH7qhckSsx9IXFaP2xMz8Y3Xd9SnVCVNho1Z/rur5/n6Krrt56/lOofYpScN8fbRXqHT9mq4qPB9EaQq+ByWMn0WpKD1uiHFMpPUce/1ZdW/7bTXW1pTjXs5x77jbllZFW8f/44j4CrBDT6MczpGZeXTbdc8Dnj0F1z0kM4+cguvU7U8s2y+q9b1yX9vHvZTfS3dRqqZupvxf1/7zIyK2oCzesCrwpcys63tmNsuHraMwWUVb6/tj/YhYdar/xpC0cjC0kqQaRMSLgF0oL5LeCqVxdbVK2nuBYyPie5k59Av5zPzUgMd1qob4EmUqxygqCo6kvID8dGZeFxEnUSrPdoyI52bmt+q4SGa+BXhLr/u3VWZ9rlPl1HSppkTVFY6tQs2N7rtcq+U++gsRoVRFzKI8927Tftq1TyFbhal5Ede61lRrr65at+Ne3a3T9nmnBt6TrUR3L6Uh/buG6KvVSas6am6P+69R3d4JkJljEbGEEn71co5ljm/zwOp2sibzazE131/jn8dd9Pf9NYfyc7jfkP7uPvZtjMz8DUsrfKdVRGxOqYZaF/gZS1sIDK0hFW2tqs1ZlO+HKe+bKWnFZ2glSUOKiMdQVhkDeG9mtvcp+gBlKtz2wNkR8czM7HXay6DjeQRldaItKSX7D6a8kL+bUul0NaXR73mUlYaO6HCqYcexNaUq4w7gMIDMvD0iPkj5d/lYRDx51P8e0yEi9mH5VQH7dfWwTYYz8wb6e1HTXiF1fwXTANe9keV7BHW79lWUnjIvzcyBqvCGfL4bVMc3VmbeERG3U6bDDdNY/7HV7Z301vcJSnhzFfBd4JOZ+dvJdx/YHdXt2t12jIjZLP06a+8xdAdLexV10wqdxvcoalV8dQyQ+12ptK1CaqgKpsx8UZ/XPRJ4F6XK59WDXncYEXEZnf8/WqHc7Ii4cpLTfCMz31TvyDrLzK/Sx8+T8SLiuZQ3hR5EWaVyp8y8Y/KjZpz2399rYGglaQQMrSRpCBExj7Ic+jxK36plAqDMvDcidgF+BGxNCa5eOlkfqiHG8lhKGLQLk/+h/fTq9j3AlRFxaGZ+vuaxPAA4jVKN8q7MbF8F7Dhgb8qKQ8cAb6zz2g2xmMGXoF+N3l5sa+X0Q5YG4YPaprr90STTeTIzNx3iGoNqTTd6cEQ8MDMnq3TakDJFCpadBvtHys/kR/VwvdaqgeOn0bYqU+f0cA51tzG9VaU9dpJtGwwzgIjYFHgR8AxKz7INKBWeq1IC3Fso/d1+DnwLOK/bYgAdrjOHEhK+i/L1+VPguZk5TB+6pmqvApyRlXmSms/QSpIGFBEPowRVW1Be8Lw8M5eb1pSZN0fE8ynB1c7A+RHxisyc7B3lfseyHaVnxoMogckXga9SVhi7jtKEfTVK1dUmwHbAnpTg6HMR8YzMrCU8qqofTqvOfR7jet5k5l0R8RrKi+83RMSizPxEHdduG8NO9Nag9rUR8dpJtr80M7/S7/Uz8zTKv0HfIuKFlP/LFUpEHEAJAE7LzD9N93hmsG9TQquNI+JZmdnX4gpVn7kdq7vfqHtwNfh12+fzKT8nOplf3d7DsqHTr4GntG2fTGufX417vPXGQl8Vg9Ohquh5CvCzuqZc122SRt5dRcS7GfeGUJ/HPwL4OCWwan9D5xZKpeG9lCqhR1BCzB2BA4DfRcSbM/NrfVxrR+CjLP26Ogl4Y2ZORT9EIuJdlCrFz9T5N8Yk2r8/VrQqMkkNMR39GCRpxqtWAlpIWQb7OuBFmdmxLL6aSrMDcC2lEfnFEVHLi6HqPGdQAqufAZtl5l6ZeUYWt2fmvZm5ODNvyMyLM/MoyvSiQ6vTvCEi9qphLHOBz1JWCfwLsNdEPW8y88fAwdXd4yNi72Gv3cEYpedGvx99v7uurg4HjgIeM83jmOn+h6V9lo6IiH7/lnsH5U3LO4AT6xxYTa6k/EwFeFaXfVvh24XjQoELq9unR8TqdBARD6aEPVAqa9q1xvDILmNogpdSvrdeOt0DaZpqVd+FwIspU9feR6k0fEBmrpuZj8rMjTJzfcqU0ADeAPwfperrqxGxbw/XmRcRP6BMn51PCT3/LTNfN1WBVeVNwNuZup+zrQULbs7MfvqlSVLPrLSaQLXyzL8Ab8nMZ06y396U5edbNgE+lJkfHfEQJU2/1SjvZv4W2Dkzr+52QGZeXi1RfQ5wUI29LXYBHkqZzvKSXpfSrqY9HF6tbLQbpXHtSZMf1dXWlHez7wBeMFlFTWZ+qHoH/LnA+UNet5M/DtIXKiJ+Q3nxMpCI2J3yInIQDxj0ulrxZeatVV+4I4FtKVOQeqpCiYh/Bv69uvuByYL26VI1Uj+XslDCXhFx1ERTtKopWK3+TGeM2/xVSvC8FmX10lM7XO61lL+Fb2D5iq7WKnKb9P0k1CQfAdaj/K7efrK+dVWl9BXAFRHxKeB4SoD1kYg4IzM7TvmuKqq/RQnEzgH27/V38QzX+v6YqlVbJa2EDK0m9jXKO30bTrZTZp5I9S5l9cfTDxj+BZ+kGSAzL4iI7YHrq6bTvR53TUQsGKRPxiQ2qm7/MOAfyRdRQquNhx1IZl4UEU8FHpaZP+nhkLcAa3fpWzMTPYjJe7NoeT+hLFU/viG2lncUpcpoR0rwPBs4crLl5iPi1cBnKNOjLmLwUHUqHAu8nvI99HYmHusRwMMoFVHL/O2VmddGxJeAVwDvi4ivZ+ZN7ftUgfl/VXePmmBq98+q262GeSINcTXlb9RRrBDbk4i4lalbybRdq1n+B/tZaCEz74uIAylfhw+gBMTndDnm8Ij4Ro+/+6bDvZQKsI4/JwbQ+v5YWOM5JWkZhlYT27XqufL81gMRsQNwCKWh4m+AN4yb8rIX8L8r4AsvSR1k5v8NeFzdU8/un8YSEesO0Oz1SdXttXUMJjN/xfL9YTrtO8bkS8rPdJdm5tOmexAzQWbuPt1jmCmqF9S7AmdSptAdCuwaEZ+k9HK7ltICYn3gmZS/UbatDr+QUpG5XP+9psjM30TExyih9vuq/oHHA9dQQvq3AvtSpv++scMKpO8Cnkd5A/KHVQBxPuXf5dnAh4F1gUuAEyY4/nfAn4GHR8QmU9QfaCQy89MMv5ppXa5mkhUZu+jrd1Q1c6LVw2qQ37vLTW3vpsGBFZl5CfX3aGvNSLm45vNK0v0MrSYw/o+fiFgHeBvw/MxcEhEfAl4CfKXaPotSPtxxKqEkjdCZlBdgawFfiIiX9zrtp2pCvmd195TRDE9S3appgs+jvKF2AKWPzscnOeQuSgXTe2ZI75m3Ufrl7Aa8ufpodzfwpsw8e6KDM/MPVbB3BvA4YKL9LqUstrDcqmfVNMWvAa+j/M13zKBPRMvYLTN/OhUXqv4Pvwu8EHhbRJwzvuKuk+pv+/dRXistZvIFAVZK1aIOT6FUcDVxUQdJKwhDq95sC2wOfCsiANYErmrb/mzgh5l529QPTdLKruqlsQfwJeA5wG8i4gTg68CizPx7a9+qafMjKasH7sXSRsbnAB+b0oFLGkoVthwSEZ8A/pVSWRSUHndjlMUQEvgm8OXMvK7TuZqmmuq4e0S8AtiHsujFWpTK0u8Ax2XmL7uc4/sR8WRKqPcCSgh2J2V1wdOAEyebUgl8gRJavRZDq5nqAODpwKbAryPieMrvxsvHN0ivfj9uTHkTej+WTn17W69h10pmD0ol29cHqPCWpJ4ZWvVmNvCVzHxrh+17Af89heORpGVk5lkRsR2l0mIBZbrQoQARcRvwd0rz+AcCc9oOvRX4AKXfx4q4Yt4jI2KQFxsDL88+zlZVL5dBnZGZo1pZcbp8OyKG+Vp7c9VTcoWRmXuytOJxkOOvpzSc/kgNY3k38O5hzzPBea9k6VStfo77AiU8GvS6f6RMM3zLAId/l9LAe4uI2C4zLxp0HFNk76p32aB+mJnPqW00EzsrIoap9Duk+proSWb+NiK2pvydvjNwWPVB9bvhTsrUwTWAh7Dsa6NrgAMy8/Qhxjtdzo2IYaYAvzAzz++0MSJWpUzRhckrPCVpaIZWvbkU+FBEHFlVNGxEWdr1b1X58NNYdhVBSZpymXkpJSTZlrKC31aUaTHrUFZP+gelf9TVwC8p1QrnrOC9+FYB5k3j9WczXPPhNesaSIOsMeTxq9UyCqmLanrZEZTVBw+jVNY32aoM97f9VKxc+oghj+/752lm/gF4TrVS7osplVebUBr5P5zye+Iu4HrgD8DPKb8fv9mlEq/J5g55fLevoz2BxwCXZOa3hryWJE3K0KoHmXlDRLwb+E5E3A7cDryq2rw5ZcWuFbFCQdIMlJk/oKwUNeNULxD6rsaY4Dzn1XGeIa7/GcpKbTPNbZTqYYBap8NkZt0NgOvwV0oj89bn0nifA/4D2DEiXpyZk64g18UHKdMSL6tlZJXM3I8yna2xMrOu6tVhxnA5cPl0j2OUMnP9UV8jIh4IvIdSodZpFook1WbW2FjfC2NIkiRJK4WqL9allNUEt7CHqVZm1Sql+wEfysyDpns8klZ8q0z3ACYSEXtExI19HrN5RHwuIq6PiCURcW1E/NeoxihJkqQVX2b+nLJ64SOBk6Z5ONK0qVbk3A+4EHjnNA9H0kqiUZVWEbEAOIrSKPHOXqcSRMTOwFeA31NWz/oLsCGwWmYe3Ov1Fy5cuDqwNWVO+zDNCyVJkiRJklTMBjYAfrJgwYKeF+VoTE+riLgA2B64gTLXP3o87mHAlylh1b5DNkzcGmj6yjCSJEmSJEkz0XbAxb3u3JjQirKy1eHAMcDH6DG0Ag6mNE/dr4YVPq4HePzjH8+cOXO67StJkiRJkqQu7r77bq644gqocpdeNSm02jwzxwAiesurImI2ZRW/D2Xm3RExC3gwcNuAq/ndCzBnzhxWX331AQ6XJEmSJElSB321YmpMI/ZWYNWnJwMPAX4QEe8F/kapuro5Ij4QEU0K5SSj1A4yAAAgAElEQVRJkiRJktSjmR7qzK9u9wGeDrydEly9DDgImFdtkyRJkiRJ0gwy00Orh1a3zwC2zMzbq/unRcTpwN4R8eHM/FU/J120aFGdY5QkSZIkSVKfZnpoNbe6/VBbYNVyNLAr8Dygr9Bq/vz59rSSJEmSJEmqwZIlSwYqEGpMT6sB3Vnd/nqCba3HNpyisUiSJEmSJKkmMz20uqq6fegE21pVZIunZiiSJEmSJEmqy0wPrS4B7gOeNcG2rarb/5u64UiSJEmSJKkOMyq0iog5ETGvdT8zbwC+CbwuIjZu229V4FDgL8C5Uz5QSZIkSZIkDWVGhVbA2cA1EfHotscOAO4GfhgR746IfwcuBLYGXpeZd03DOCVJkiRJkjSEmRZaXQfcBNwfRGVmAtsAlwIHAh+khFg7ZeZXp2OQkiRJkiRJGs6ssbGx6R5DYyxcuPAxwB/mz5/P6quvPt3DkSRJkiRJmvGWLFnCokWLADZasGDBVb0eN9MqrSRJkiRJkrQSMLSSJEmSJElS4xhaSZIkSZIkqXEMrSRJkiRJktQ4hlaSJEmSJElqHEMrSZIkSZIkNY6hlSRJkiRJkhrH0EqSJEmSJEmNY2glSZIkSZKkxjG0kiRJkiRJUuMYWkmSJEmSJKlxDK0kSZIkSZLUOIZWE1iyZEnXfRYvXjwFI5EkSZIkSVo5rTrdA2ii1VdfnVmzZk26z9jY2BSNRpIkSZIkaeVjp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jQ2tImKPiLhxwGM3iYh7ImJR3eOSJEmSJEnS6K063QMYLyIWAEcBOwN3Dnia/wJm1zYoSZIkSZIkTalGVVpFxAXAT4EtgMsGPMcWwCuBv9Y4NEmSJEmSJE2hRoVWwHrA4UAAl/d7cETMAk4AvjzI8ZIkSZIkSWqGpk0P3DwzxwAiYpDjX0+p0tod+HyN45IkSZIkSdIUalSlVSuwGkREbAwcDRyWmdfVNypJkiRJkiRNtaZVWg0kIlYFPgf8DDh2qq67cOHCqbqUJEmSJEnSSmWFCK2AI4BNgSdl5n1TddEFCxZM1aUkSZIkSZJmpCVLlrBo0aK+j5vxoVVE7Aa8HfjXzPzjdI9HkiRJkiRJw5vRoVVEbAGcDJwFXBYRm7RtXgOYUz32t8y8cRqGKEmSJEmSpAHM6NAK2BVYE9il+pjIb4FTgD2naEySJEmSJEka0kwPrb4MdJoU+R5gbeAA4KqpGpAkSZIkSZKGN+NCq4iYA6ydmTdn5q+AX3XYb39gLDNPn9IBSpIkSZIkaWirTPcABnA2cE1EPHq6ByJJkiRJkqTRmImh1XXATcBd0z0QSZIkSZIkjUZjpwdm5p5M0Dw9M/fu8fgd6h2RJEmSJEmSpspMrLSSJEmSJEnSCs7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WXW6BzCRiNgDODoz1+th33WAg4FdgEcCtwHfAt6ZmdeMdKCSJEmSJEkaiUaFVhGxADgK2Bm4s8fDfgDMAz4L/B54ArAP8OyI2DIzbxjFWCVJkiRJkjQ6jQmtIuICYHvgBuAyIHo89BfAfpl5a9u5zgW+ARxYfUiSJEmSJGkGaVJPq/WAwylh1eV9HPeq9sAKIDO/Sam62qa+4UmSJEmSJGmqNKbSCtg8M8cAInotsoLMvLfDpluAsRrGJUmSJEmSpCnWmEqrVmBVh4hYk1KxdUVd55QkSZIkSdLUaUxoVbODgLWAk6d5HJIkSZIkSRpAk6YH1iIiXg8cApyUmReM8loLFy4c5eklSZIkSZJWWitMaBURc4CPAG8ETgX2HfU1FyxYMOpLSJIkSZIkzWhLlixh0aJFfR+3QoRWEbEhcBawBbB/Zn58mockSZIkSZKkIcz40CoiHgVcWN3dJjN/Np3jkSRJkiRJ0vBmfGgFfInSUP7pmXntdA9GkiRJkiRJw5tRoVXVt2rtzLy5ur8d8DTglQZWkiRJkiRJK44ZFVoBZwPPjIjNMvNqoNUJ/dERsWeHY76SmbdOyegkSZIkSZJUi5kWWl0H3ATcVd1/UHV71CTH/BQwtJIkSZIkSZpBZo2NjU33GBpj4cKFjwH+MH/+fObOnTvpvv67SZIkSZIkdbdkyRIWLVoEsNGCBQuu6vW4VUY2IkmSJEmSJGlA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oNafHixbXsI0mSJEmSpKVWne4BzHRz585l1qxZk+4zNjY2RaORJEmSJElaMVhpJUmSJEmSpMbpu9IqIjYBtge2BR4JzAPWBG4BbgZ+BVwAXJiZt9c3VEmSJEmSJK0seg6tImJX4C2UsGoJ8BPgakpIdQclvJoHvAQ4ELgzIk4GPpKZv6932JIkSZIkSVqRdQ2tImJj4GTgacDpwI7AJZm5ZJJj1gdeDLwJ2Cci3pWZH65lxJIkSZIkSVrh9VJp9Qvgq8BGmXltLyfNzBuATwGfioiXAMdHxKzMPGbwoUqSJEmSJGll0UtotUdmnjnoBTLz7Ig4H9h80HNIkiRJkiRp5dI1tBomsGo7x23AJcOeR5IkSZIkSSuHVaZ7AJIkSZIkSdJ4IwutIuIhEfG+UZ1fkiRJkiRJK66O0wMj4j5grM/zXZqZ21SfzwPeDrxzwLFJkiRJkiRpJTVZT6t3snxoNQt4E/Ar4LwJjulpdcFuImIP4OjMXK/H/TcHjgK2A1YDfgy8MzMvrWM8kiRJkiRJmlodQ6vMfP9Ej0fEy4GLMvMDdQ8mIhZQwqedgTt7PGY+pcn7dcD7KMHaG4ELImKbzLys7nFKkiRJkiRptLquHjhVIuICYHvgBuAyIHo89ATgJuCfqlUKiYjPAYuADwM71D5YSZIkSZIkjVSTVg9cDzicElZd3ssBEbEFsC3wgVZgBZCZ1wEnAs+MiEeMYKySJEmSJEkaoUlDq4jYNiIeM+7hX1Km4tVt88w8NDP/1scxO1W335hg23eq220m2CZJkiRJkqQG6zY98Fhgy4j4LXAKcHxmvnoUA8nMflcqBNgMuDMzr57olNXtYwcflSRJkiRJkqZDL9MDvwFcDBwM/D4iXjHaIfVlA+DPHbbdWN2uM0VjkSRJkiRJUk16acR+WWb+V0S8jdJz6rSI2DYz9x/x2HqxBrCkw7bW43NGdfGFCxeyYMGCnveVJEmSJElSb3pePTAzbwHeFBHfAz4XEWtl5p4jG1lv7qHzc2iFVXeN6uK9Blb97itJkiRJkrSiWLJkCYsWLer7uJ5Dq5bMPCsidgO+EhFXZuaRABHxXWDrtl1n9T2a/t0KrNth27zq9sYO2yVJkiRJktRQvfS0Wk5mfh14B3BoRDy1evjzwDFtH0dTphOO0m+BeRExUXAV1e2vRzyGvixevLiWfSRJkiRJklZkfVdatWTmhyNiF+DTEfGkzDyxxnH16qLq9jnAF8dt25nS1+riKR1RF3PnzmXWrMmL0MbGBllIUZIkSZIkacXRrdLqdibvCXUAMB94VW0jmkREzImIeW0PfR/4I3BwRMxt2+/hwL7AaZl5x1SMTZIkSZIkSfWZNLTKzB0z86hJtv8YOA/4R90D6+Bs4JqIeHR1/X8A+wNbAD+MiDdHxDuAHwF3AO+conFJkiRJkiSpRgP1tBrnhZn5pRrO04vrgJtoq/7KzHOBF1CCs/cDbwW+Bzw1M23CLkmSJEmSNAPNsn/SUgsXLnwM8If58+czd+7cSfdt/3frt0eVPa0kSZIkSdLKYsmSJSxatAhgowULFlzV63F1VFpJkiRJkiRJtepr9cCqwfmVwDaZ+fPRDEmSJEmSJEkru34rrWYBcwc4TpIkSZIkSepZx0qriHjUBA9vAIwB63fYviQz/1wdvwFwTGa+spaRSpIkSZIkaaUx2fTAqygB1XizgHM7HHMpsE31+QOBlwOGVpIkSZIkSerLZKHV7gOc7+ZBByJJkiRJkiS1dAytMvOMqRyIJEmSJEmS1GJDdUmSJEmSJDXOZNMDW83UV+tyjj9l5n31DUmSJEmSJEkru0lDK+BCYONJto9V2/9Y24gkSZIkSZK00usWWgGcApw9weMbA0fXOxxJkiRJkiSpt9BqUWYuF1pFxJNGMB5JkiRJkiTJRuySJEmSJElqnl4qrXoSEesDc9oe2rCuc0uSJEmSJGnlUltoBXwDeGLb/VmURu2SJEmSJElSX3oJrXoNng4EHjzEWCRJkiRJkiSgt9DqyIg4ZILHZ7ffyczv1jMkSZIkSZIkrey6hVYfA9btss+tNY1FkiRJkiRJArqEVpl53FQNRJIkSZIkSWpZZboHIEmSJEmSJI1naCVJkiRJkqTGMbSSJEmSJElS44wstIqItSJil1GdX5IkSZIkSSuujo3YI+JyYKzP8/1fZr6m+nxD4H+B2QOOTZIkSZIkSSupyVYPXMjyodWTKWHU1zoc87s6BiVJkiRJkqSVW8fQKjP3HP9YRBwKPDcz9xrloCRJkiRJkrRysxG7JEmSJEmSGqdraBUR20bERh22PTkiXjPRNkmSJEmSJGlQvVRaHQ/sXn1+I/D7tm3vAI6ICJutS5IkSZIkqTaTNWJfTmZ+EvgkQES8FHgZsGtm3juCsUmSJEmSJGklNVBPq4jYCTgNODYzz6p3SJIkSZIkSVrZday0iohZwKzq7ioRsQrwKGA/4ADgpMw8YPRDlCRJkiRJ0spmsumBd7O0EuuJwHvbth2cmR8c2agkSZIkSZK0UpsstDoAmA0cCPwCuAB4BLAL8LaI+F1mntHaOSLOANZoO37N+ocrSZIkSZKklUHHnlaZeVxmHgv8BTg/Mz+QmW8CHgucCnwxIt7Ydsja4z5WAX44spFLkiRJkiRphdXX6oEAmbkY+M+IuBL4WERcl5lfyczn1D88SZIkSZIkrYwGWj0QIDM/CXwcOCki1q9vSJIkSZIkSVrZ9RJa/RT4Y4dt7wRuBzatbUS63+LFi2vZR5IkSZIkaabpOj0wM18/yba/R8SCzPxLvcMSwNy5c5k1a9ak+4yNjU3RaCRJkiRJkqbOwNMDWwysJEmSJEmSVLeuoVVEHBsRawxzkYh4akS8cphzSJIkSZIkaeXRS6XVDsDlEbF7RPRVmRURD4+IjwDnA3f3PzxJkiRJkiStjLr2tAK2Ag4DTgOOjoj/Ab4P/CgzlwuiqpUEnwm8GNgN+B2wfWb+pK5BS5IkSZIkacXWSyP2e4B3R8TxwP7A64FDgbsj4s/ATcDfgXWBh1QfY8AlwKuAMzPzvtEMX5IkSZIkSSuiXiqtAMjMG4B3UwKsTYBtgUcC84A1gVuAm4FfARdl5m31D1eSJEmSJEkrg55Dq3aZeSVwZc1jkSRJkiRJkoDeGrFLkiRJkiRJU8rQSpIkSZIkSY1jaCVJkiRJkqTGMbSSJEmSJElS4xhaSZIkSZIkqXEMrSRJkiRJktQ4q073AMaLiL2ANwMB3AqcARycmbd3OW474BDgqcDdwELg0My8dLQjliRJkiRJUt0aVWkVEYcB/wNcARwAnA78G/CtiOgYsEXE84DvA48C3gt8EHgM8MOIeOFoRy1JkiRJkqS69VRpFRHnAt/NzGOr+58CfpyZn6lrIBGxKaVS6iOZeUDb478EPgm8Gji5w+HvA64Dtm5VZEXECcAvq21frWuckiRJkiRJGr1eK62eTKliatkMeHjNY3k9ZVrf4eMe/zRwA/CqSY7dDPh++xTC6vPvA4+reZySJEmSJEkasdqnB0bElhGx2QCH7gT8KDNvbX8wM++lhE/bRMSsDscuAua3b68+nw/8YoCxSJIkSZIkaRpN1ifqL8Dq1d01gTdGxD7V/QcAW0fEgdX9jYG/AmcDz6+O/3hm/kcvg4iIVSiN10/ssEtW11wfuH6C7QcC3wZOiYij2x57AiUMkyRJkiRJ0gwyWU+rjwKzezzP34G9gB2AvYF5wPsj4ozMvKCH49ehBGQ3dNh+Y9t+y4VWmXlBROwNfBZ4TdumV2fmxT09gwEsXLiQBQsW9Lwv0Nf+/Z5bkiRJkiRpRdExtMrMI/s5UUTsARyTmSdX97cE9gB6Ca3WqG6XdNjeenxOh2u/jLLq4DeAL1GmPb4cOCki7srMM3t5Dv3qNVTqd99Rn1uSJEmSJGmqLFmyhEWLFvV9XE+rB04kIp4M7JSZrel4/wS8tW2XrwHv6PF093QZTyusumuCcawPnAKcmpn7tG06KSJOBj4bERdn5o3jj5UkSZIkSVIzDdOIfT3g1QARsR4lWPpd2/YrgUf2eK7bqtt1O2yfV93+ZYJtrwHmsvyqgwCHUnph7dHjOCRJkiRJktQAkzVifxwwvlnSWGY+qPr8ekpjdIC1qtu/te17O6WBe1eZeVdE/Al4fKfhAH/OzL9OsO2xwL3AnybYdk217bG9jEOSJEmSJEnNMFml1SqUMOqY6uNUloZTUEKpVgXUfROcb5W2x3txEbBdRMxtfzAiZgM7Aud1OO4mSsP4jSbY9rhq2019jEOSJEmSJEnTrNv0wLHMfE9mvgc4bty2fwCrRMSqwC3ALOAhbdvnAbf2MZaTgQezbF8sgNcDGwInAETEnIiY17a91WT98IiY1XqwCruOqu6e3cc4JEmSJEmSNM0GbsROW3VVZt4WETcDTwS+Uz3+RJbtcTWpzPx2RJwBvLeamvjj6hz7Aidk5sXVrmcDz4yIzTLz6sy8LCLeT2n6vlFEnEUJ43YDtgI+lJk/HeJ5SpIkSZIkaYoN04h9/JTA7wGvA6gqnvYAzu/znK8E3gfsBBwL7AD8J/DGtn2uo0z3u38lwcw8GHgFpdrrMEoD9nuBV2fmQX2OQZIkSZIkSdNsmEqrltaUvOOACyLiAZRpfk8Adu/nRJn/z96dh1lSVocf/zYgNhBUQFTcNcoBBTdEDYLiGjVG4xI3jIKIC6JG3DdEXIian+AKigtqTFzALQkKMSKCyuKIC6IH44IosokgCjNs/fvj1KWr79y6y0z3zJ2Z7+d5+unue8+t+9b21lun3norrwbe0Px0xezb8fpngM9M8n2SJEmSJEmaTqvT06pnBqC5fe8A4P7A7YCnZea5izB9SZIkSZIkbWBG9bSa6f8/Iq7rCs7MI4AjVrtUkiRJkiRJ2qANS1pdBLx2yP89Kxa1RJIkSZIkSdrgdSatMvOPwDu6/pckSZIkSZKWymKMaSVJkiRJkiQtKpNWkiRJkiRJmjqrnLSKiBMi4jaLWRhJkiRJkiQJVq+n1cOBLRarIJIkSZIkSVLPkt0eGBF/FRFPWarpS5IkSZIkaf3V+fTAiDh9wMtzwOMy88K+2LP7Yh4DzAL/AXxuEcopSZIkSZKkDciwnlb3BS4CftH8/Kp57cYDYncAlgHfaP4eFCNJkiRJkiSNZdTtgQdm5tMz8+nAs4GZIbFvycwDRsRIkiRJkiRJI00yptXcar4vSZIkSZIkjWV1B2JvJ6rsYSVJkiRJkqRF0TkQ+5g+HhFXYi8rSZIkSZIkLaLV7Wl1o+ZHkiRJkiRJWjSrm7T6p8x8CN4aKEmSJEmSpEW0mGNaSZIkSZIkSYtiVNJqVFKqq4eVySxJkiRJkiStslEDsb81Ii5v/t6Y8ZNRr8JbBiVJkiRJkrSKhiWtzgbuNuC1qwfE/g64pvn7fOBRrb8lSZIkSZKkiXQmrTJzp3Enkpm3a/1929UtlCRJkiRJkjZsqzsQuyRJkiRJkrToVidpdRJw5WIVRJIkSZIkSeoZNRB7p8x8yGIWRJIkSZIkSerx9kBJkiRJkiRNHZNWkiRJkiRJmjomrSRJkiRJkjR1TFpJkiRJkiRp6pi0kiRJkiRJ0tQxaSVJkiRJkqSpY9JKkiRJkiRJU8ek1Xpi+fLlixIjSZIkSZI0DVYraRURt42IExarMFp1s7OzzMzMDP2ZnZ1d28WUJEmSJEkay+r2tNoCeNhiFESSJEmSJEnqWbLbAyNis4h40FJNX5IkSZIkSeuvTbreiIjbA8cMeGsOeHJmnjdi2rcHTgQ2XvXiSZIkSZIkaUPUmbQCNgPuC3y27/WnNO9JkiRJkiRJS2JY0gpgLjOf3n4hIp66hOWRJEmSJEmSlm5MK0mSJEmSJGlVmbSSJEmSJEnS1Bl1e+A4ZiLiR63/f5eZj16E6UqSJEmSJGkDtRhJK4DTWn9fskjTlCRJkiRJ0gZqMZJWc5m53yJMR5IkSZIkSQIc00qSJEmSJElTyKSVJEmSJEmSps6o2wNnIuKTfa/NDQqMiAcCD2y9tO3qFEySJEmSJEkbrmFJq+XAj4Cd+17/UfNev4cCB/W9dt2qF02SJEmSJEkbqs6kVWaeC9xr3All5luAtyxGoSRJkiRJkrRhc0wrSZIkSZIkTZ3VTVpdCXxrMQoiSZIkSZIk9YwaiH2ozDwPeMgilQWAiNgHeCkQwGXAscBrM/OKMT57N+D11PhaWwOXAB/KzEMWs4ySJEmSJElaWlN1e2BEHAx8DDgHOBA4Bng+cHxEDE2wRcQjgDOAewAfAF4CfBTYbAmLLEmSJEmSpCWwWj2tIuLGwH8CT8vMS1dzWjsAbwQOy8wDW6//BDgCeCZwdMdnbwl8Dvgs8LzMvHZ1yiJJkiRJkqS1a+KeVhHxgoj4x+bfTYCHAbOLUJb9gKuB/lv5jgIuAPYa8tnXApcCLzBhJUmSJEmStO7rTFpFxO0j4jsD3nog8KjW/zOLVJaHA6dm5mXtFzPzOuBEYLeIWOm7ImJjKqH1ocy8OiJmImKriJiqWx8lSZIkSZI0vmGJnc2A+7dfaJJGD2WRnxjYJJgCOLsjJIHNgVsNeO9ewM2Bb0fE24A/Ub2u/hAR7xg1FpYkSZIkSZKmz6QJnb8FbgJ8ZZHLsRVwY+o2wEEuasX9vu+9nZrfzwX+Bng1lbh6CvAqYJvmPUmSJEmSJK0jJk1aHQR8NDP/uMjl6D3hb0XH+73XNx3w3rbN792B+2TmFc3//xYRxwD7RsS7M7OrF9cqW7ZsGbvsssvYscBE8UsVK0mSJEmSNO3GTlpFxMuBuwFPXIJy9AZP7ypPL1l11YD3eoPAv6uVsOr5V+BJ1Bhci560GjdRNGnsUk570nJIkiRJkiStjhUrVnDWWWdN/LmxklYR8Urg7cCzM3PQLXxzE3/zQpc3v7fueH+b5vfFA977S/P7pwPe6712m1UslyRJkiRJktaCUUmrmYj4LXAL4BWZ+e8dcZ+JiK5b+07NzIOGfUlmXtV8z/YdIQFcmJmXDnjv183vbQe815u/5cO+f0OzfPlyZmdnVztGkiRJkiRpqQx7emDPFlRPqmuHxNxoyM/GY5blZGCPiFiQKYmIjaknFn6943PfBa4HHjLgvfs2v384Zhk2CLOzs8zMzAz9MWElSZIkSZLWplE9reaAWwFvBt4bEX/KzIrcuI4AACAASURBVE8NiHtyZp6/mmU5Gng68DLg0Nbr+1G39x0JEBGbAltm5h8AMvOCiPga8JyIOCwzf9nEbQK8ibql8D9Xs2ySJEmSJElag0aOaZWZK4DXRMS1wAci4qTM/M1iFyQzT4iIY4G3RcRdgdOBewDPA47MzFOa0C8DD46IHTPz3Oa1A4FTge9ExPuBPwJ7AbsCT8jMQQO4S5IkSZIkaUqNc3tgz0HAz6neS0vlGdSA7w8HDgf2BF4O7N+KOR+4hNaTBDMzgd2A04BXAO8ErgYenpn/tYTllSRJkiRJ0hIY6+mBAJl5fUS8AfhSRBzS6uW0aDLzauANzU9XzL4dr/8UePxil0mSJEmSJElr3iQ9rcjMr1I9nZ66NMWRJEmSJEmShietlgM/GvD6ccAjWv/PLWqJJEmSJEmStMHrvD2wuf3v3gPeOhU4q/X/zGIXSpIkSZIkSRu2sce06snMT7X+vQ44CVixaCWSJEmSJEnSBm/ipFVbZi4HHrJIZZEkSZIkSZKACQdilyRJkiRJktYEk1aSJEmSJEmaOiatJEmSJEmSNHVMWkmSJEmSJGnqmLSSJEmSJEnS1DFpJUmSJEmSpKlj0kqSJEmSJElTx6SVJEmSJEmSpo5JK0mSJEmSJE0dk1aSJEmSJEmaOiatJEmSJEmSNHVMWkmSJEmSJGnqmLSSJEmSJEnS1DFpJUmSJEmSpKlj0kqSJEmSJElTx6SVJEmSJEmSpo5JK0mSJEmSJE0dk1Yaavny5YsSI0mSJEmSNIlN1nYBNN1mZ2eZmZkZGjM3N7eGSiNJkiRJkjYU9rSSJEmSJEnS1DFpJUmSJEmSpKlj0kqSJEmSJElTx6SVJEmSJEmSpo5JK0mSJEmSJE0dk1aSJEmSJEmaOiattGiWL1++KDGSJEmSJEmbrO0CaP0xOzvLzMzM0Ji5ubk1VBpJkiRJkrQus6eVJEmSJEmSpo5JK0mSJEmSJE0dk1aSJEmSJEmaOiatJEmSJEmSNHVMWkmSJEmSJGnqmLSSJEmSJEnS1DFpJUmSJEmSpKlj0kqSJEmSJElTx6SVJEmSJEmSpo5JK0mSJEmSJE0dk1aSJEmSJEmaOiatJEmSJEmSNHVMWkmSJEmSJGnqmLSSJEmSJEnS1DFpJUmSJEmSpKlj0kqSJEmSJElTx6SVJEmSJEmSpo5JK601y5cvX5QYSZIkSZK0/tlkbRdAG67Z2VlmZmaGxszNza2h0kiSJEmSpGkydUmriNgHeCkQwGXAscBrM/OKCaZxF+BnwM8yc6clKagkSZIkSZKWzFTdHhgRBwMfA84BDgSOAZ4PHB8RkyTYDgI2XvQCSpIkSZIkaY2Ymp5WEbED8EbgsMw8sPX6T4AjgGcCR48xnZ2BZwCXLk1JJUmSJEmStNSmqafVfsDVwCF9rx8FXADsNWoCETEDHAl8DvjxYhdQkiRJkiRJa8Y0Ja0eDpyamZe1X8zM64ATgd2apNQw+wE7A69YmiJKkiRJkiRpTZiKpFVEbEQNvH52R0gCmwO3GjKNOwP/ChycmecveiElSZIkSZK0xkxF0grYCrgxdRvgIBe14lbSDNL+aeBM4PBFL50kSZIkSZLWqGkZiH2z5veKjvd7r2/a8f5bgB2Ae2bm9YtZsGGWLVvGLrvsMnYsMFH8+hwLky0LSZIkSZK0YZmWpNW1ze+u8vSSVVf1vxERTwZeDTwtM3+zBGXrNG7SZdLYpZz2uha7KvGSJEmSJGl6rFixgrPOOmviz01L0ury5vfWHe9v0/y+uP1iROwMHA18Efh+RNyl9fZmwKbNa3/KzIuQJEmSJEnSOmEqxrTKzKuA3wLbd4QEcGFmXtr3+pOALYAnAj/v+7kfcNfm73cuQbElSZIkSZK0RKalpxXAycCjI2I2M5f3XoyIjYGHAl8f8JnPAV39y94MbAkcCPx6cYsqSZIkSZKkpTRNSaujgacDLwMObb2+H3Ab4EiAiNgU2DIz/5CZZwNnD5pYRBwAzGXmMUtZaEmSJEmSJC2+qUlaZeYJEXEs8LaIuCtwOnAP4HnAkZl5ShP6ZeDBEbFjZp67loqrNWz58uXMzs6udowkSZIkSVo3TE3SqvEM4CDgWc3fvwReDry3FXM+cAkDniSo9dfs7CwzMzNDY+bm5tZQaSRJkiRJ0lKbqqRVZl4NvKH56YrZd8xp7blIxZIkSZIkSdIaNhVPD5QkSZIkSZLaTFpJkiRJkiRp6pi0kiRJkiRJ0tQxaSVJkiRJkqSpY9JKkiRJkiRJU8eklSRJkiRJkqaOSStJkiRJkiRNHZNWkiRJkiRJmjomrSRJkiRJkjR1TFpJkiRJkiRp6pi0kiRJkiRJ0tQxaSVJkiRJkqSpY9JKkiRJkiRJU8eklSRJkiRJkqaOSStJkiRJkiRNHZNWkiRJkiRJmjomrSRJkiRJkjR1TFpJkiRJkiRp6pi0kiRJkiRJ0tQxaSVJkiRJkqSpY9JKkiRJkiRJU8ekldY7y5cvX5QYSZIkSZK09myytgsgLbbZ2VlmZmaGxszNza2h0kiSJEmSpFVhTytJkiRJkiRNHZNWkiRJkiRJmjomrSRJkiRJkjR1TFpJkiRJkiRp6pi00gbNJw1KkiRJkjSdTFppg9Z70uCwn9nZWcAElyRJkiRJa9Ima7sA0rqil+AaZm5ubg2VRpIkSZKk9Zs9rSRJkiRJkjR1TFpJS8BbCSVJkiRJWj0mraQlMMlYWTA6gWWCS5IkSZK0oTFpJU2BUUmuSRJc48ZIkiRJkjTNHIhdWsc4ILwkSZIkaUNgTytJkiRJkiRNHZNWkiRJkiRJmjomrSRJkiRJkjR1TFpJkiRJkiRp6pi0kiRJkiRJ0tQxaSVJkiRJkqSpY9JKkiRJkiRJU8eklSRJkiRJkqaOSStJkiRJkiRNHZNWkiRJkiRJmjomrSRJkiRJkjR1TFpJkiRJkiRp6pi0kiRJkiRJ0tQxaSVJkiRJkqSpY9JKkiRJkiRJU8eklSRJkiRJkqbOJmu7AP0iYh/gpUAAlwHHAq/NzCuGfGYr4LXAE4HbAZcDxwOvy8zzlrzQkiRJkiRJWlRT1dMqIg4GPgacAxwIHAM8Hzg+IoYl2L4NPBv4EvAy4PPAU4DTIuJWS1lmSZIkSZIkLb6p6WkVETsAbwQOy8wDW6//BDgCeCZwdMfHfwS8IDMva33uP4GvAq9ofiRJkiRJkrSOmKaeVvsBVwOH9L1+FHABsNeQz+7VTlgBZObXgF8Cuy1mISVJkiRJkrT0pilp9XDg1AHJp+uAE4HdImJm0AebmEH+CMwtaiklSZIkSZK05KYiaRURG1EDr5/dEZLA5sDY41NFxBbNNM9Z7QJKkiRJkiRpjZqKpBWwFXBj6jbAQS5qxY3rVcBf0T0OliRJkiRJkqbUtAzEvlnze0XH+73XNx1nYhGxHzWo+8cz86TVLFunZcuWscsuu4wdC0wUvz7HgsuiFwvjLYtVWW7bb789W2655dC4K664gnPOsUOiJEmSJGm6zMzNrf0hnyLiVsDvgddn5tsHvP8C6gmCO2RmDpnOpsBhwP7AJ4F9M/PaccuxbNmyOwK/2mmnnZidnR0a215uMzMDh9oaGDtp/PocOy3lmIbYUfFrarlJkiRJkrTYVqxYwVlnnQVwp1122eXX435uWnpaXd783rrj/W2a3xd3TSAibgN8EdgZOCAzP7B4xZPWf8uXLx+ZrB0nRpIkSZKkxTAVSavMvCoifgts3xESwIWZeenANyNuD3yr+Xe3zDxzCYoprddmZ2ftlSVJkiRJmhrTMhA7wMnAHhGxoBtHRGwMPBT4+pDPfpaalweasJKW3vLly8eOmSRWkiRJkqSeaUpaHQ3cDHhZ3+v7AbcBjoQatyoiercLEhF7AA8AXp2Zv1szRZU2bL1eWcN+ercRThIrSZIkSVLPVNweCJCZJ0TEscDbIuKuwOnAPYDnAUdm5ilN6JeBB0fEjpl5LtB7lNodImLvjsl/KTMvW8LiS5IkSZIkaRFNTdKq8QzgIOBZzd+/BF4OvLcVcz5wCXBV8/9Nm9+HDpnu9wCTVpIkSZIkSeuIGQdWnrds2bI7Ar/aaaedRt6u1F5ukw5ePUn8+hw7LeWYhthR8RvSchv1hEKfYChJkiRJ65YVK1Zw1llnAdxpl112+fW4n5u2nlaSNnCjnmJool2SJEmSNgzTNBC7JEmSJEmSBJi0krQOW758+dgxk8RKkiRJktY+bw+UtM4adSshzN9OOEmsJEmSJGnts6eVJEmSJEmSpo5JK0nq462EkiRJkrT2mbSSpD69WwmH/czOzgImuCRJkiRpqTimlSStBsfKkiRJkqSlYU8rSVpD7JUlSZIkSeMzaSVJa4i3HUqSJEnS+Lw9UJKmkLcdSpIkSdrQ2dNKkiRJkiRJU8eklSRJkiRJkqaOSStJWg9MMgaW42VJkiRJWhc4ppUkrQcmGQPL8bIkSZIkrQvsaSVJ6rRUPbjs7SVJkiRpFHtaSZI6LVUPLnt7SZIkSRrFnlaSpKk2aa8se3FJkiRJ6wd7WkmSptqkvbLsxSVJkiStH+xpJUmSJEmSpKlj0kqStMFy8HhJkiRpepm0kiRtsHq3Eg77mZ2dnTjWZJgkSZK0+hzTSpKkRbZUT1Jcvnz5DYmxLuPESJIkSesCe1pJkrSOmKS3F4zuoWUPLkmSJE0ze1pJkrSeGtWLy6coSpIkaZrZ00qSJDkOlyRJkqaOPa0kSZLjcEmSJGnq2NNKkiQtGZ+6KEmSpFVl0kqSJE2FSRJcSzko/VIlz6YhVpIkaV3i7YGSJGm9N8mg9Et1q+Q0xHq7piRJWpfY00qSJGkDsdg91Nox0xArSZLWL/a0kiRJ0kDT0DvMnmSSJG24TFpJkiRpvTBJgkuSJE0/bw+UJEnSBsfbDiVJmn72tJIkSdIGx15ZkiRNP3taSZIkSSPYM0uSpDXPnlaSJEnSCPbMkiRpzbOnlSRJkrSIJumVta7FSpK0JtnTSpIkSVpEk/TKWtdioRJYs7OznbGj3pckaVz2tJIkSZI0tl6Sq+unnbCyx5ckaXXY00qSJEnSkliqHl/j9Oayx5ckrftMWkmSJElapzgwviRtGLw9UJIkSdJ6y9sOJWndZdJKkiRJ0npr1Bhc7XG4Jk1wjYqfJLYdsz7HStIkvD1QkiRJkpj8tsNR8ZPEtuPX51hwTDJJ47OnlSRJkiRpjVnK3m+S1i8mrSRJkiRJU2mpElwmw6R1g0krSZIkSdI6b5IEl8kwad1g0kqSJEmSpA5LlQwDE2LSKCatJEmSJElaC9a13mFLmWSbhqdxavr49EBJkiRJktYj0/CkyHXxaZw+2XL62NNKkiRJkiRt8KahN5sWmrqeVhGxD/BSIIDLgGOB12bmFSM+dzfgUGAP4EbA6cDrMvO0pS2xJEmSJEnakCxlr7NRvbna70/SO2xtxq5YsWLo+12mqqdVRBwMfAw4BzgQOAZ4PnB8RHQm2CJiJ+A0YAfg7cAhwJ2BkyLiPktcbEmSJEmSpEUxqsdXO0G0VOOiLXbsjW9841VaFlPT0yoidgDeCByWmQe2Xv8JcATwTODojo8fCVwC3C8zL28+92ngLODdwJ5LVnBJkiRJkiQtumnqabUfcDXVS6rtKOACYK9BH4qInYEHAu/oJawAMvN84KPAgyPitktSYkmSJEmSJC2JaUpaPRw4NTMva7+YmdcBJwK7RcSgm0Af3vz+6oD3/qf5vduilVKSJEmSJElLbiqSVhGxETXw+tkdIQlsDtxqwHs7An/JzHM7Pgfw16tdSEmSJEmSJK0x0zKm1VbAjanbAAe5qBX3+773tgMuHONz49gY4Oqrr2a77bYbGtge+X6S2Enj1+fYaSnHNMSOit+Qltuo+A1pWbg/uSxWN3ZU/Ia03EbFb0jLwv3JZbG6saPiN6TlNip+Q1oW7k8ui9WNHRW/IS23UfHr4rK4+uqre39uPDSwz0z7sYprSzPm1HnAqzPznQPefw41PtW9M/MHfe99Hbh1Zt5twOc2Aq4D3pOZ/zyqHMuWLdsdOHnV5kKSJEmSJElD7LHLLrucMm7wtPS0urb53VWeTZvfV3V8dlU+N8gZwB5Ub67rxvyMJEmSJEmSum1M3Sl3xiQfmpakVe+pf1t3vL9N8/viAe9dNsbnLup4f4FddtllBTB2xk+SJEmSJElj+cWkH5iKgdgz8yrgt8D2HSEBXJiZlw547+fANhExKHEVze+frn4pJUmSJEmStKZMRdKqcTKwR0TMtl+MiI2BhwJfH/I5gEcOeO8RgL2nJEmSJEmS1jHTlLQ6GrgZ8LK+1/cDbgMcCRARm0bENq33TwR+A7y2nfCKiFsDzwP+LTP/vITlliRJkiRJ0iKbiqcH9kTEMcATqQTW6cA9qMTTUZn5wibmq8CDgR0z89zmtb8Hvgz8APgEsBmwPzAH7JqZY41pJUmSJEmSpOkwTT2tAJ4BvB14OHA4sCfwcioB1XM+cAmtJwJm5n8CfwdcA/wL1VvrG8D9TVhJkiRJkiSte6aqp5UkSZIkSZIE09fTSpIkSZIkSTJpJUmSJEmSpOmzydouwDRqnkK4K3A7YBtgC+CPwB+AszPz7FWJnbAMdwYe2DVd4JTM/NOksasYvwlwi/7YzLxkQLmXJHZcq7M+ImLLXnxmrljVMqzOdCNisyb2ssy8tiNm0ZfbpGWYpByTbm9Lbdz5a2In2iZGxU9DfdHET7wNTbLcJij37TrKnJl5RV/sRsDNB5T5sgHTnaQeGmu6S7XuJhERmwMPYPi6/lZmntX6zETrOiJOAPbJzN+NKMvY625a5m/C7W2txy5xOdb6cX1Vj2WtevZlwLOpB/P8cdhnms9tD3wX2LsZC3VQzEbAZpn5l1HTG/Fda+S4t5jtlmk5Pi2miHgKcFrvwU1jxB8MnJiZJy1yOR7TTPeqkcErf3YT4H7AdzNzru+9VZ7umN+9OXAM8JrM/NEY8RNtQ5Mc15fSBO3ZWwMXZOb1E05/0rbk7YCbAL/NzMsn+a7m8/cDfpGZf5j0s61prFbdEhF3A86ZpL0YEc8DvpeZ35/wu2aA7TLz/AmLOWq6twZuy8rb8jmZeeUqTnOqzokW27htyFXhmFaNiLgx8ExgH+C+wKbNW38C/gxsDcxSTyT8A/B/1FMKdxwj9njg8Mxc1lTQ2wPbUknDmVYxtgL+AXhUM41rgYuaafyZ2ri3oSr464DfUxv7zcaIXQacB/wNsN0Y8T8AzqUq8V1b8zjTzBfUgPgnA98DbkrthIsZexzw6TESPZOuu+OBo6j18KCmLLdlYRL3KpoTJOC4zPzGsDK0ynIT4CljTvcb1PLtxd4OuHEr9opW7A+BuzexYy+3EdsbzXJ5cPP+qDIcRz0IYe8xynF68/99GG97OxX4X6r359ATVuBrzfc8aETsSdR2/6gxl/E3qfU11jZBbcvjrOtvN/P/N4y/fR7TzNOw+fsh9YTVvcZcxpPs0/9LPdhitzGW23GZ+S3GFBEPo/bVBwG3YeVtkqa8PwS+A1xNbUf3b5ZTf5kvYL5u2RrYfYz5Ox3Yspm3YdP9NrWedgR2YYK6ftzlATc03Iftp3cFnkQts02B31Lrsn9d7whs3pT97Obv+4xYFgvq2Yi4HtghM88ZUM5J1t1xwBHUdjtqX/0dlax6whLM36+asu4+Rpl707zfWow9Dvgx8HjGW86TTPu7zd/3Ye0d1ydtA3yFahcNqmc3aubn+4xxrI6Il1BthV9l5lP73tsZ+FfqAUCbUNvnfwBvoPb3hzF6Oz6TWgf/wPjHvc9Qx4pRx7JvNcto3PbFWO2WVWw/jazjIuJWwIua6Y67LA4HvkC1he9Hd30IQGZ+bIz5u446gfrkqNgm/kzgiMz88Jjxd2G8tshXqOTqSvXqGN9xS6rttVX/yWwzf6s03TG/+6bUvDy8a3tahW3oFOBi6rg26rh+HPCZzLx6UWeMG9bd3kzQrgauZMTyHuM84DrgHKotu2A/jYhHAO8H7tK8dH0T96LM/M0E8zbpdj/JuctxwG8Yvd2/HLhvZp45Qbkn2v9an+vcRyYVEQ9mvp1zBwbXP9dQ9f1x1PHnHow+NtyRasdNVB/2J6qnSURcDdw9M3/eeq2zDbm6TFoBEfFc6qmFvSsK36R2zHMz87pW3OZUA+YlVMJqI+AnwAuoKyD9sfekGkCPpU5YvwPcCbgVK+8E7f/ngIcCp2bm8r6ybkI1rF4ErKAq+98Be2XmKQPm7bbA+4DHNeW9BHgjcHT/tJv4BwGHAfduynR58/lvsvLO9QjqhHlbqmL9AXWS8qvVjL0nlUjZnTpAHA68MzOvjYhbsDDrvRuwL3VCPWrd3ZN6yuRzqErjeurk9X8YfILUK8f21Ho+NDP/vVkH92Zh5XQt8LfU+t64me63OqZ7f+DvqYbZHPBz4NiO2AdTSZfNqZP37wKfHFHe3nL7FPCPdJ/ItF/79pDy3pN6ouftm9iLqYp6UPy2wIHNcoA60P078M+DrlxHxB2Bt1KN/C2oA8H/UAeBQeV4EPMNnKuB0zrKfB/gr5u466gDRtd6vj+1XdyUWh8/pXt93JPaN+9CbT/XUuuka9k9lTqQbQxcBnwWeCfd2+eLqG3jJs30v0c1btrTvXlThq2b8p5B7SNfXIR9+m+Af6IO1DTz9B/ArzuWxYOBO1MnxIdm5uf6v79VjocD7wbuRjVavzlkuT0KeDF1kIe6SPB+4GcDYh8OPL1ZLtdT6/qIjjI/jGpc36KJ/RHwIQbXQ88BHgPcCFhOnXS8njrhHVXXfx3YLzPPjYjbM7wxcwHwX4y3n+4DfDMzf92xjHdu5n03atu4BvgI8MUB8zewnqX2qwUNjgnXXW+6T2r+n2mW3xkD4m9FrZMtqfXxDeCQzDx5EebvidT+91dN3MnAoQxe13tRx/HePnUmcDC1ftZU7D2pJyj/LbXN/R74BN311iTTfgxwAPP79TnAexm8Py3VcX3SNsAjqG1zE+br2ZP6lsUXmtfOZ8Cxmj7NidxXgbtmZrRe35E6ltwI+DJ1ge9e1Lb5e2r7uT11ojZou785tb3duZnkz5vl+5GOOnk74FWt5TFH1aFndSyLuzbLAOp4dlpHOTrbLf1laMoxtO0bEc9qQjdt5n+HZrncpZn2x5jvdXBq0xv3DdTJ752otunHm+mu1J5tLYs9qbrzyc1nbtGUCToSVs0yO7rjvbZ9mnk6JTNfPyp4nJPmplfHE4F/pur2FQyu39rrbwb4N+BNmfnLMcrd/r5bUtvhzQYkrVb5BDEitqCW+05UHTxoyJgbAc+nI2k14fnT3wMHURcfZpp5ei9Vd/2B2s62ouq0u1PH0l2p5XlE8zOqh9MW1H57L6oNuFUz3auoJMFPqfrvScCjqQskN5SZ0cfJm1Mn6T8dsCxuQZ1fPZuqt7rOA/6j+c5b09pPqbrwJCrZd3xT3rtQx4Q/APs177X9PjN/3myT+1LtvGXUcXHvUUmrCcrcWxZ/R7VVoOrFU4fEbg/8haoDDhtnu1/NpNXAfWRAbFdvwFsBT2vK/V2Gbxf3odbH/ajldiW1zn7ByseGxzF//nQ2tc1/Ysz68JfU/rcdw/fTucx8aWs6m1Btn4HDQGXmpd1LaKUybQJsnvN3d92I2reuA5LaT7+fmdc07w+skyLiRr2YVbXBJ60i4qvUSes7gA8P62LeH0tVJq+jTiD/MTNPGPLZXalK5B7Am6lKq7fBfpXaad5JJQOu7+rKHBE/pDbE11EHiFtQjZ8XAM/uP2nsiz8FeMWQ2Fc3ZTuROsn9cde0+2I/RB2UX0wlNJ7ed8IzdmxfeW4KPI/K1m9C9e7o7fgzzDdm5qgTre81y+/DHbciPBX4AHAh8CWqAtiT0etue6pxsg9VEW1OJS2hGivXUBVJryznN+V4T2b+pG9aTwY+yPxV3O2oE5VvUCe5F7Vi28vtWKqSfSZ11eX5XbdQtJbba6lEzIupnjO97e3RVKLocupgckxm/mzI/PfKcTq1DvbsKkPf9nYC8Fy6t4vdqEbn1tT+9MVmWQza3u7cxD6A2o43o67oHQG8ql35t5bxn6jG/T2pCvb1mfnuvvK2t4nPUQexpw+Zv178H6nGzn0ZsO6a2HZ98b/U9vOsQfF983cM1XB5DAO2z9Yyfge1DxxA1UWD5m+Sfbq9bX6ISg6+gNH76d2Al1Lb5knUvnVPFjYItqUaBGdSyafPdt3OEBEvp7bPU6hEyuZNmW8JPDkzT++Yv6OAaJbH74BnZOb/dUz3Q9RJVde22V53n6W2iYHTHVD+XankwcOoRGXvJP0SVm743Kx5b6b5rk8wv59C7XPnAW8BftB1XBiwLA6jGlvPbz77il4jsDlBfz/VqP9Fs0yitSzuTavBERHfpbbLq4CDMvNfu8rQxLe35dOa+d+cvnXXxJ5PNdTfSm0vL2b8bXng/DWxR1JX0D9OHXcfSve6bse+B9iZ7u1tSWIHxP+M2p/GiR1VjvZyO5xKiI8Tu2jH9UnbAK169mLqhO7+1Alc/3RXAAdk5lHN/9tTdVFXPXs9dTHnCZl5k9brX6RODHfP5raU5vh0DHWM/hZVX/6aAVp18uupff7FwCMZfHzqr+uPoer5/RjcLnsqVS+voOqKbRiwfwwoU29Z7EMl8H9HrfNenbxp8/PDpjxf7u/J0Syvtjnm213t9tdHMvN5EXFiMy/XUCdLJ2bmI4aVs+/7tqMucu1JbaPvpdp1w+xIHYv/TNU1/W5BtQXOp9pcUBfF9qLqvdtT9dNfqLo2qG3t4r7pLKMuWJ9AJTHmqGPDh6mL1jfcEdD06Gv3UtkSeBN1DNiKah/2bj/8BbW87kadpK6gjrtXAB/LzEe2epG8hjpRvGdr2v9EHXPPo06uez6YmcsjYndqWV4JvLmXbImIe1DtnFvSnRjsmWvm8+d9r+9HEbhGtQAAIABJREFUJcK/QZ3k/zYzPzFoAn3H38Oo5bvg/KnZ3gadlLbb+8OSVu24a6jt4iJqmW5Kbft3otbNX4A3ZObhfeW8OXWedB11XvEXap9Oap99J1UnPbF1jNyFanM/ldrP3gN8akgb53qahFJfnXVVU86dqAR5//7WWzZzrf+PpralF1L15LXM9048ilrePe3k8uuoBNQOVP1w+Igyt+ut45vveThNPUslLjbu+9jnqX3kgVT779+B/2x+DqW2+V5C/hxqPT2C2ifaCa6bUBcuP0glxfegWcbAW5q6Z0FPq6jbI9tu1HzusQzuDXjLZrnNUW3g4+joUdqs709SHSg+Rm1ne1H79j9m5vdasb1jw0HUtnQAVX8cRtXjnUmcpj58J9UWGJWsmcvMjZv97LnMJ8r7bUTlGBasq4jYlNoezgT6E1pPp5Z9b9kGlXy7YXrN34dl5iv6k1YRcW9qed2NSho/e9ByHYdjWlXFdvfM/P0qxJ4BPKE52btz98cgM8+IiKdRFchNgPOyuR82Iv4XeHWOd3/st/pifw+8LCI+01GG/vhhsQdQjbmvtl7ril8pNiI+QO1gT6EOTqsS23aP5v1tqQPceVRPlF7W+6NUQ+B65q+GHAC8ISI+Arw2F/buOapZFke0yjFy3VGZ9Mc3f/d6O72GupL0l4j4E7A/VTn3yvFY4EcR8d/AC3L+PuujqWTS+7Pp8hkRb6Ya8i8ADml9b/9y+0hEvIVqPOzfF3uDrPvf3xURX6d6F+xC9azrbW//2l+GERaUI6r3XlcZ+re3dw1Z172Tzze3DpRndGxvP6J6o9wpm/ukI+Je1AHj5cDbWrFH989fRDweeH9EzGTm/2vFDtomDh4yfwvio+53H7TuYOX64nsR8baO+JXmD/hQx/bZv4w/NGT+Jtmnj2bl5dbrfdO5n2bm2RHxFerk4dHUyd8yaj/9MdUg2JvaFu9ErbPDI+Io4L2ZeV7fJA8EnpKtMWci4hiqIflgKpHTOX8R8T6qN+rTqYTGsOl2bZv96+7QIdO9QURsTB34H0Y1UL5P9VD6zqD6PWrcimdQ9dgrqXrmn1onzu8E3r0q+2njPRHxZWrdEBE3o3qB/YlqQO5BJWvvT23zh1JJq175Hkk1Ur9ANYDeFhH/NSzJTd+2HHUFeNC6A/h/ffP34Qm35QXz17IrcL+cH4Nl2ZB13R/7syHb21LFrhQfEe8dN3bEtAftI5PELsZxfdI2QH89u3lH7CXUiSgATSP5RUPqWVh4YkvUrbmPBD6aC8dR6SX57grcpSth1eivk7825Pg0qK7/QkR8msFtkf5l0bV/3CDqSvgjqJPK2Wa611MXSHuJ8wOo9uhdqWX77oj4EvCO1knXdq3JzlAnhbtTJ5VQ7ZytgSMj4h+puuLzVH2/M/DNiHhiZn5h4FLrk5m/j4h/opb9Xzc/fzck/jcRcRWVTPouC090e/5MnVjdlqpjoZK951LHqi2o9uW2VALmiww+QTyPahPsSSVv7gB8PDO/OSD2HSy8nb7n5s3vx1G9jtrJh3aPiG807z+s7/OHNNPtPxl9QvO7ndT4t6hevidQ620z4BsRsWPWeFHvo06yn0/V/cPMNHGDXp+jLrA9hkq2D0xaMeD4y8rnT8+h++T8xlQvmD9SvZ77/Q2VODqHaosfOigBExHnAUdSvbkPjYiT+06gt6GSfJdR58i95O7hmXlgRLyD6iX6FOCtEfF6qj3QWxaH5QS9hFp11qHUNvntzPxtRPxNK2yG2r4vYH5d91xPXRzqfX/7vP65zU/PR6ieUf9F3bXQ2+bOG6PMg9rg7fbvaxm8zT+t9ffeVI+uW1HJ4kcwXx/fgWov9carbNc9u1N19P6t+fwXKrG3L7Xe+53K/LbU+45rqVs8P0Jfb8CI+AGV+IP5nk5nNOdR++XCC4bfoS5IvDGbsSIj4jDg1VQStp1o7z82fCki7t+U4TKql+JATX14eyqZ90kq8XVRdoynFhGHUEm9XzXTv4hKvra9iepN3G8rqnPEsKTxpVEXqXuv/QOVMH85lXD9Sf8HmzbncdSx+lBquR4XETvkGONQ9jNpVVe5NhsZNSQ2M48Z8/MXUt0NXwq8tJKVQK38/Vv/058Fbb3+4o7XT6MqrpHxXbHUSdpK3So74leKbXbKA5oGZtvfUVnycWKBG06WX0idWO2bmT+KiM3bJ34R8Vng0qwup98HPh7VjfHpVIP8RxHxj62G6M59Fc/Iddc04h5CnXh+MDMvjojt+pKc7eme2PwcHBF7UBX5j5tyfKOJ/VVfGc4H/r7JqrcNWsa/BR4TEbdhtHOpKyJ7A3u3ty+qMX5477Wu7a2xYP2NKMPFVE+JH7Xiu9b1HtnXg6CJH7S9Pau/4ZuZP2iupty1L3bQMv5yRHyTyvT3x/ZvE8Pmb0H8kHVHZj5uwGtd8SvNXxM/aPsctIy75m+SfXrQchu1n96OOjF7CNWQfDTwf9nXEykijgPOysyLom4JfRx10vTCiHhVZn6wr8wLBmFtkhrvahIgQ+cvM/8MvCAi/qov9v7UgXPk/HWsu67ptp1BHfz3pXqTDR2ANDPPa5J396MaADtSCZZeo2QGeOeY+2nXuv41dSUVqnH3Z+DeWVfhN6FuDW6frLcbLS+iTuafCzdcYHkedQLSZcG2PGTdwfwtIN9pxU+6Lbfnr+d+2bo1pYnr2pYHxXaVealiV4qfJHZE/KB9ZJLYruW2VLGwcj3bFft96iThX/qm3VkvU4nzdqL8plS77oy+uD0y8/SI+GcquTHMoDq56/jUVdd3tcv6l0XX/gGs1Avgo1TP85/1t1uiLradkpm/jBqT6G9pkj/NCdjrM/PCvmkDXNJ6/aOt955CXfj4PZXkOy0iPk6dtI6VtGpsRLWV92t+BumduPbqw7nMvJj5Hu8jRcTe1DnQjs0yuAt1seX4zPxUX+xmmXlVVK/Tj2bmc6MujD6dun13gcwcek4R1Rv+bpn53aau/xrVI+xNVC+UK6mhHfrdMqunw/VUwrmdpLuy/ySwOYn9HnUSvgWVbHkudfFlV+qi0UeoE9ylttJxHRa2cTLz6BHT+HBE/FVzLF4gIl5GXRh7SNdJfaPXnv2XJv4tVMKtbS4zt25Ne1MW9iI6BPhtVA+SQ5qfb1AXgQ6JiP/MCQcSp9b5DDXGXa8+aM/fHLB1/+vNe59rPrt/6+UPUvvIi1qvLY+IJ1E9n3ankmDbUcnlx2fmoGRGz6A2eLuePZrRPfa2pOrDS6iE09lNWW5Kbaf/lplHDpi/66m64CVUwvzxVILl8f2xfZ7ZfObu1K25H8/M/nq+50XAz7PurvguldDcleqR1juX7N3x8LDsG46n2eYObS6CtA06NpzW1NPBaLtSd+28eozYfZuy75kdPbgi4k1UoqnL+6jeULei6qMXUhcjns3CxPpcZn6lOSYcl923J+9HdfZ4QFYnj0OpZbEfdbFkIiat6orLPgy+QrM6sYM8k9rJjqKuSPQ2qvdRO9RKJ/BdmsbmttTTLdr3jd+MysY+iKpAjqeym38eJz4ijqeuUFzR8b33pCrmmYj4nxxwxT3ne/T0Yt9LJW/e0RU7wMOAB2arm+WA2JXWR3OS+KmI+HeqsnkEzQlZf3KiY/5uSVUSM8zfhrZztrrNZ1+vvK7pZo3LcnJz5fD+TYN7JiIu629ctKcb1T35vk3stztO1FZ6KkPU7QzLcr6betf2NlK7DNTVlX2ohvDQMlCV3K9pVdCt+Cv7/h+5vUddMQ7g51FXlhdcBWjW909b8X8FZETsk5mf7ou9nKrQ2691bhM5fzWpf5sYFNs+GVgQ37Wum4TB/szvezenGsT9V0Zu0MzfwGXcMX8jB6Rs7aeHR8RrcsDtX0P207Ooxtpdsy/h1ed/aLahJsnw3qieS09pvnfTbLrpD2rYtsrR6wG2E9XomomIr2drEMhW7J/75m9V6qFBZfhz/7qj6tmPUiedrxzUqB6ifz+9HdV74XtMcGwYZ11Tt5+cBezXq78j4t1Ug/M1zby0e288mEow9nweeF1EvDa7H5BxQET8Oftuue7fdxt7UxdyvtMXO3RbbuqFJ1CDlK6UGOw7xs1SDdf3ZOaKAfXQsNj++mZJYkfFTzh//eXoXG4TxvYvtyWJbfwyIvbuTx4MiP0s8ImI2C0zv9P33krH6sb9gE9HxM2auqa3/fyhL+4zEfEK6raSYcli6K6TFxyfmtcGJnCaRMYsdSGufaxeaVkM2j9aVuoF0Hymf1nc0H5qtrGvAF+JMXsBDHBv6mLhscwvixOoBMkknkito9dT9eEB1EntSpqLITcC3hQRLxwU05jLzP4eW0+g6rNnRsSHM/P/IuKjzfffsKwjYj/gWVFjQ94L2CiqB+rXqTpzYpl5eUS0L+zci/kTcqjl/9gRk7mwox24bVYCD+oi0oHNCfUVTaLtb6l1chkrJ/vHEtWj+HFU+6b/Nsp2XH8b53iGtHFax/VNqTFyVmpvtY+tEbEDcKPM/DE1DtHLc/RT/c6kGaA8qnfj20bEkwMGgc/MK6PG8zopMw+OGi9vb6pXyX7M99rpcp+I+C11K9Yfma+Hhg223tUL7Z7UWGk31GERcSx1F8OCeq1JLh+T88mvcyPiE1RyeaWkVas9+6aIGFh/ddSzK2na8Gc1f/89Vb88kUrU9rb5I/s+80yqXXIydbH9zVR76b+Z7znZZRmVNIoxyvgt+s5zshJcK91NNWi7bL3Xv/29Cfh11O2Vb8/MuzVxV1N3IowyyX56M+pi6eqMG3Vc1q26QQ0H8aGIWE7dvjoqKTnIo6lk5F8AshJXH25eN2m1CiZZCauywtp+QG2AL2lXgs3J2//m+E95OIAaM2Ur4Lqo2yNeQjW6TqS6Zf+MagC9hrrnfbMJ4p8bEd+nrpgdk5n/3XzvIVQiqJdtvT4izqAq3AuHxM4Ab4+I2cx885jL6j5j7Hid66M5KL6lObjeIOoRrvtSB7gLqYbzj5v39qMqxdlm2n+h1tXIJ3YMm24zvTe0p9usg0tbsb1xBp5DnVz3rtT9JSJe1G6wRkRkZg4oxslUT41exnvg9tZMYwuqgt4euDCqy3hXGTaiBj4eZ/ucaB9prko8jvnl9t/ZjCMVEY+lTuRv0YT/LiLezvxy+3bvhLW5IvIh6uC9EdXT7cc53iOaJ9omIuJVVDfoceKXR8Ql1G0BF1K9Nd9MbVtfpZKzf6Ya3v8A7BPVy/CCEfP3xoj4wZjzd3uqZ0yvvMP203dExBYT7Kf7Z19ysMNK20VzwvzZiPgf6kpYu8y3pcaRa5f5+Oa9g6hEe68eui4iTqfGaFu0eigiHkddQb2hDAxfd08GHt3VIB9i2H466bFh1LrelUpGP4Gqv99C3c6xKXBU0xB/dxO/NXVltN3l+1wqqbYF1WV9kD0Zb4Dk1XETanyabVl5/IV+W1AXbj5Cd5mnKXYppz3JclubsQtu4Rvi01Rb5gsR8chh9WHUBboZalt/NvDsqN4Lf6JOBm/S95E7UmOR3J+FPbO6yjuRqAuPT6NuiXoA8wOPExE/o66Gv5vxl0XPSr0AOgycZrZ6ATQXSR45JNH2HurE5nLqyvy5fdP9dfP6JL5J9cQ4KjP/EBHPoDtpuBnV7un9PYmdqRPKo6kLcxdQ4wk+NCIekpknNnGXUyeDN6eO+7tS83QOVRdOrJmnF1IXU2imdzrz28D3qHHRVnm6URdJb8vCCx7fYz6Z8jkqGffRQUmZYbIG6f808JSmDTfJcfJ1EfEjRh/XZyLiDZk5LKn0biqZsAPzA2mP0t4+ew9DWlUPpHo09aY7QyVCh/VE7nlJ89P+/jmaBG1U78e753yPrRlq7CSa919GDeVwDbWef8FCv2he73dvauD13nS2pNbNo6N64XS1Zzeikv37Z+bHx5i/BSLiiVRvpoc183YXKmlzBrVPfRd4TlTP1uNzfqD7XjLvptSxrlcX/4IayH6oHNBrvsOw88lx76YaNt2bMl7Pqn6T7Kc/ZPL6dqntwMoXik+n2vcTM2m1Zl1CVTq/iojvMd9YmgGeF/WEJqirQs8eNIEmO/1e6oD5KWonfiTVA+StVAW+Wza9WCLirdQVqz80n+uMb054fkw1JnsDTT6ryYp+jEq8fIA6ybk91fB8AHVA2nhI7OnU1Y2DIuLMzBx0P/oC/Qmr5urf7lRX1t4Ai/3L5gFUF9Ybusj2XZHehuoJ0R434qCIeAN1lfEDVDftT1INoAOAoyLi/zLz5Kgr2o8fUI5lrWXZc3BEvG7AdLehDgJ7MX+wOiQiXkM1nI6keqV8qinDi6jbHn+Zmd9u4j8WEZ/PvgEkWbnS7dreNqW6Q7e70g8rw8eonhmfapVhtTWNqv+lrqr2yr48Ip5HbZ+foa5S/z9qu30lC58ec2FE7EV1MT6OaiQdQS2zXpfn++SQsUhWYZv4Z+a7XY+KvwfVOLgd1bC+irq16kFUJb4HNWjjsVHdz0+n9qf/aKa/GPN3e2r73IZKjMyyuPvpwIRVc7JzTQ7oJdI0WG6azQDJWU8xObn1/m2bMm9L1S2bUo2ZI6gTjIOpBF6vHvoUlVRdtHooIh5IjW1yKdWLanO6193G1AnGu6lbv4cOkDxA134KC48NnceFpszjrOvrqDG0zqca1gdR29cMddLe7snS693Q7vnW+3t1GvqLZdILTuOWeRpil7ock5Rhbcd2ysy5qDGeTgFOi4j3U09l6o2LQtTTsZ5EJa+vp/bfM6kT1ps1v7eiLtL125pqCx29GOVtlelmVI+kPakBt79BnYRd2XznvanxUfbvmESnQQmr5jh3Q5sl+57k27z/1712Y68XQEQEdRLeSxq9khonpdcDYn8qcXg6ldDpfxrWCgaPczPMxlQdeF5E/JyF9WHbXGY+uG8+NqKSMiePcUHnllTiZKb57JOY7zl1fEQ8IjNPoo4rW1IJzPbA2H9qXltJRGxFXRRsuyDnn+L4SxaO2UNTljv1YqltciZqbKPeWFg3i+rdA3WB6+Ih0+19pn2L5wWt119DbYPLosZp+h0LB3hvaycRen5PJW1exXjHydtTF0DuwPyJdddx/bHNdA+JiB9m5n/1FyhqwOlHMX9r35eoXr5fzMwfdMxH+/N3ptpSJ42KHeKOQP8F5J8x/9TjLrdgYd3T/rs3vTtSCZ2Nm2V3MU0PwIh4NNVb7gdUx4PN6uX4vyaBDFWX9J603bYdzflTX/t3hkridrVnP0e1G244J2pPtJfg7vuuS3N+zLcLmU+i9R6YcAHz+9Otm593UR0Ods/MH1L1I8zva73/L+u9FnV74i0HzOtAzbnZEbkKYyqtBf376ZnML4N+rwe+HBFnZccTYxtbNBcl23r/b9m810uebk1HPdeyVdT4ZrDysX1rVn6oxcXUtj4xk1blDhFxnzFjHxARvczvsMFoF2iy5ZtRG9sV1IpsbzR3av/fZKUHeRvVffSNwHWZ+YXm5P8E6uT+47nwtquHUDv3JZn5smbaXfFvoza4r1Mn2jtS938fTfWEOCGbMbIi4qVUg+Rc6mD30CGxUE96eFnzM/JkuLUcHkTdIrMTK+8MvZ4T11MnXo8Enh/VBXqQVzfzdXBTns2pxuy/UJn+Ze2sfNRg1WcDr4oau+fd1MHmWqrhdmPmH+kOlRQ8iLqKezhVgSyYblTPiY2az59JdSN+EpX0uh9wZra6sUfd5nh2U/bHRcQdqCu/bxq58Lq3t7+mKqGfU8nMjahESVcZPkqdWL+ahbcKdblvRIxze9Qzmu/7PHXgPJVaFh+mDpK/phKq1zQNlM2pxM8yKnH0JKpb8WFUQudemXlZROxP7R8HNb/3HVKGQ6gD6T5Uo2fUNrEbdULxQ+qEozM+Ip5PDYg4B1yemb17/0+gtr9/y8xjm0m/mEpynUdtX68fMX+fp8a8+EhEtMeD6vcSKuHXS058kSXYT5vPP4kaL2P3ZrkQEZdSV85h/kD5NOB9ETHoSU9QjbHNqW7j36Lqr8dRt9/dHfh6Zr6wmf6LqHroN9Sye9gizd/BVN22azbd67vWXZMYPzwiHkJ1oZ40abUZtX5vxMrHBagr2LduyjDsCu4zqJOrD1InwIfTtyyo48FZmXk2cEpUj9oDms+3LxTsTD0JaYZqpPZe762z90c9uQ1q+34r81dvZ4B9I2JP6sRy2P4H8KioW2MHuSW1X/S7UfO9r4waiBlqGQ26mtk74W6XeRtqu7nXWoydo/bvQV3kN2reX9Vp35Tafvfsi+21+drLbVsq2dDfBtp0DcbOUft3e9Dgx0eNf0dmDnzoSPPe76N6Bn2Q2q8PbKZ7KVWPbMV8L4W/y8yvdU1rgEszs6ue6jfucQ8qgXZvaqynvfuTSABRTxV7H9Wu6X/QwEhRF9leRC3T7fveO7P5845N2/ex1O0/u/ZN5g5NfG8dngjcuUnUfxD411b78UrmT256y+IuwNVD2rMLND26rqJO1rvGnhnmgdSTUa+PiN9Rdd+7cvBwF5tS9W4vIfYSqs58MZU4eSWV0LiSOob2j1Vz/YDXem7ByrdFfo8aoxWq3bXgJDszr27Vs9cwv6+ewnxS+ubNdGeo9tiw6W7am27ra66h6k6yxjT8CtW++ETzftf8vJy+21ypnk1PZMzjJPMPUPgOtTzvQ/dx/a+pZOFvqIsrC5JWUbftvgN4WWt/fh2VLDst6kETX6PaPBdQ9eYmzB9bn0UlZK6ibmnt1CQJb9F6qZ1A3YKFtxXPUe3tLYZNs7mbYODTvzvif9MrQ5Ns+//snXeYZEX19z+zy7IEYclBRFgEDyiSFVBBUBTJOUkWQZEMAgICiyBRQHKSnEEl54zkoCDJA0rOIDktws77x7dqurq67u3bw+7C75XzPPPMTHd1dd0Kp875nnQiSrUQvQHfR2kE+k15105CMmoOIoOArGh8ivLvrii315eplmdBa7grAhTbQCtgJuRlF6kfyeqxit+rtMDKCKaNpjWf64e/v4D0kV2RDBINaUPD+7H9x+G1Ng+0hrR3GGsOWk1sZrnHbVfy7qkZFop/NOWFod+/VJzTqvZDzWxl4BJTQakU9IvUh/b+kRXdpNVrhyCAqZtR7DTE6yOlbfvorPiZgv890eeglWhU+OlGfciKE91ru8VOx8/0A0NdFSoWyxsE0GUG2i0vVe6Isb9zk37fM1Wgu4rO8sBfQ8xlAAGvab84CjF4EjgwhO9caqqOcTTtVr/Y9lVUGaGuLciCMgQYbkoA2oSGogv2FXSxXBLGNhwx14cQozydds+EKmEnXsh7BiH4TSToT4piq9vcFQNYciYSXpZDORo2B670UJXEVDr2cSQMbIku2kfDePYu9LsMOuDPAVu5Kqf9IfSzT2EMo83sDFqK5bYo0fW1VZOWfLZqv/0L5RXYNHu9OIZAUwHLN1i7PiT0Rdf2OkYXmdaayBo3FCWB/QjN+U6Jx92GyNvoAeCn7n42cHYAKHdBa5p6hGyDkv+tb0qWWUVfQ0x9GxSetSA1e4JWjrSRwaJVt4fmQ0rHkDgfQcHaDQFkqUU8Pt/1wD4Nnm+D0O8PEGBcRXGOf0soiUv9Od0bnbl5A6DRhPqQFe2HiB9cRPs5XTK0ORpdlNGNvioXRlTYIyg0FFVcmTF8Pk0sGvnQf9B+6caHjgn9TxQAtSqaAgl8j5lZv7tPXbN2mDwCRgDTmFlVQsqc7nT39d39XlNI7sPeWYZ4DFJUIqhTlx8mrvUv0VofSudczJf0Bbpnfg185O25L0bQMhQsQqsCzSTh7xRIioLmRrQMOfOHz09pZh0KeTbmdcJP7KvquXKKFdAiDUHW/6/QeTf3ZWOeFIHDc9AuOPeNx7b9yEOl1HY4yj022L4nQ14Ik1TMRTpvURkoFlsYT237USjRKMSP+1AI68ooh9DqFX3k9BhS6OanBfI9jcCWi71LYYQCbdvwu3u592L7fmBVdy8l3MbdHzWzH6P128kULt/Um24CZAgdjuSW/WjnyUuHMeyFDGBxD5VkpyHJ63Hcr6NQ/l2Sdk+jUBAQj94y+UyT8Joozz6MFNjBULxTDkR8YBeU7mKDgsz0Lq3KkxMgwOtQFK55FpKxQffAxOF35EXrIVmu31TlM6cpwu+oGM6FDAGRPgAmsaQQQpAhIk2C9u4k6H6fGhmqoLUH5kQexukdl/Ybc8tOmoCik4Q2KfDzHLrTJkNySGoQ7UOV4Ur0dniuA9K7o+ae/B46m08jGWcM1fd6pPMRQEIY82wIDFsaAVYDc+/KE7YIAjt+hu6UqvvkB7TCzv5m7UWKhiCeE2XdSWgZBnJQ+kPavVB+h+Z3qCkEsgn1u3uVh1sbBSD7SqRjpBXznkPA9DEIbPojAhNLMtb7tMC7pREQcg2wqyvvU538uw4yBixV2Pcx/PqU8P/swBxmdpi7b0M7qB3BtOiFORQVZHk/6Dwn0CoOENuODv0PSz77IQLAfhq+v6nBsEqmOJpWuGcv1C3n4Ra0eGzTUMN+tI/yc/o8FfmJTcUk/oj41ezISSO/8z4Mfe/X5funRjw8NRhVOUvsS+ts9NHinSCANDf8TI10p57pc9BKdCKqoNSNTkaWl5j0t+dQKZP78lfRIk5A6/CcQ7vA8HfKdANCwa/KXo9WkJxJjUCWhmHZ66X2Xwqvf5i1vzGM87lC2//SzrRLbUGIO0gw+DPdaWKE+N+DrKOpgvkR8Ei4aE5ADHhFJOTPhxhYiU5CANcN2euXoQNcyl31Prq0LkbASltMsauizLTocL+NEOyYA6bU76xoLj6kJdiALEm/ozyGp5Bb+NeRgJKXvK2kiv02EiHxEezoDxabujE8gZhgt7XbCAnJcf07kl4ndC2arwuy189Fgkqa2HsOtH7vkJQ4R15ZP6V1JiONRntzWiScVtFw5KGTt6naE7MigTYHwkrtpw7/D6F9re8Pv19MXovP9zrt4RRHhSoOAAAgAElEQVRVz3cAOqPb0VkWO6Xr0UWeu9ffSPmcjg4/Q6ift5TmDj+7AYfkZ8SUjPXD0O8bCPRbhs5S9JH2RAB1DprdUBhzr3wozv2iaM2qaD3Eg/OiG6W1A90LsyPBfBba87+NQPmuzqY9/C4NK4ghKovRfi+AwnX/igSNquTLhLHuSqg+lNCNtObCkYX75vDe8wgMecfMNqallN7i7ieZ2ZvAZjHkKIBrm7t77pERLbErI+AqrkUOkJSoP/k9W13DlLyiiEIA+ubyUM3GlKz3IXf/RkXbeT7ltsc0bTvIcZTmoqPKWmg756fcFqR0/RPt1beQpT5Pkl5JXigk8QkoFkWYgO6FTN5E8kI/LRC2RDuhZ1ybznLkbeQKf4xW6eF08rMqWhDdDz9x95wfAOwc1uV1BIrdiOStXHaaAd1roxDYvTDyGjgD3T0p3Yn4HOh+ugoZQd6kx2TsJo/cb9EpJ6fU7525dSLQcJO77xL22inAZWa2YWEu9g6/ZwjfMRUC955HBojz0d09Ee2yckzlUcff8vfSZ4jrHuXsMQhMjADzLMgbfxZ3v8mUDLtEOSiT9vtS0m+U92cJzwYCJO4GFg9eXsuh9Bp7J/1hZlXyZpSNS/Ji6Z78EpKNP6Rdxhm4181s6/DagqHN3ChcaQ8E0P0Arc/SiZfRAAVwbjdTeNu8CFSbEekTHyH54xh0j1YZlyZHMnaHrOvuG1ursi9ojlNng3cRnxhNDzyrjkyhxCNRxMBP0bn6ibenULkHeRgfHsDupZBcPdzMlvBWiB5I3p0VyRSzIjlnDtrz9lXJv032fZrCILbbhrA3gzz4cngvehlPh4Cf6DH1JDCjmR1IyzsrekXFsLLpEYA2o7ufamYz0AlaHWRmLyPg6/3w+wOyc2MKIe8L35t7wMWomJTasBOrqK6d0MGh/+2pNzKXqO2c1jU05YedCYFk52Z6c09kuoy38CT/qynnWYlu96R6oLVXJX4M8fK0yur8dOo0jehz0Ep0izdIdGsq33tyk7YVn58D5fCZifYLrMPanFvckz4AHnHF2qcUGVjJ+6tkbSi176OFZqcUPTw+HGRbELjUh8K9Ni6Mp43MLFosVu1y8G5xVQFZjeB95u5FF8qwftcX1i8KI+/TSREQWL+GYQxB5YbPNLOnaAGKpX6H0Cptm9LLNWOIgsifgYvc/fKKcbRRl/22TfiBVunoujHciHJe1K6dmW0IHNzwPA1FFWLyvRyFqtSqNRxdUNFaESleqnnFuRjqepK7d3ibJWMYA+zdw54YQtnluqr9GDrP3wfJe5HS50up6vn+Gdr2FeZvgMLl8UChTdU5bTRvSf8roxCXn7v7CaU27v5R4Fs7oJDG76JzulepfbgY/1xYkyi0pHmyeuVDx4W2i7h7pTXflEvsuMIYSmuHqwT6hsizcXTqxRgUp9VQVcHnySic0+vR3srXKVq6f0HNvRD66QNeKIA56VxchfLTHZUIvUOQlT2Wr0/3683AL8zsdlcY5DpUVNDMaCOkxHZ4j2VjHoPCo5rwiyHevTJUpC+Z2b/DmLt5p3wW2kYvgqeatO2x7/Rs/F9oG2k/WntoyYaf6UpBQfkVUoL7kfJ6speTl+9Aix9228dbN9zHRwEXuPv1PQz7LuBtd/9hg/43QOD5Su5+SZfmv0Je+KtRkJ2C4hJBqwhoH+bupTDlU2nxr6eQZ9F3kLLV2MBr8oy+ie55VPqRITmleP8OB3BVR10MGStPNbOXk3l/lxD+SMsLf1UUvhb36MwI8OhDctjjCFjfKHz2m15I9BzmbYD3hbsh9SSKfCyei0eRMhu9wb6P7vhZ6I0G+nUlS38g9BVBq++jPEggnn92N0W4huLnSjy5dE9W3dXpvZ7naY0h6qOS7zySltGlSC6P6/toPesABSNB6W6P7xuwchM9BYFzy9IyvO6HDOePu/vKdR80s7mQp+O3zewZAh8CzvRWVdc+WuBXX3i2Eoh4NsqTu2ToZyJ0BhzlOFrMWzne7kKg3Om09JHlaU/YXyXPbkQFP6za8+4ewwPjXhgSQNKPUAQLYax9tKrpRdlkfVo4xccI1IqhzvMSwK3wf+leWSE81xAE5E5EZ8ENaAFhk9G5P+93993TFwK/T79vJ6qpj1YIan+dvF5BvZzTRYEj3P2YHr9jXNJ1KOLlgKALDEUA7IWD6exz0Gr80jLI+2I1dIlExv4EEo6KFVoKtJ2Z5S7l0XLxWzNLq470oYM/xBQXW9c+vRzS2Nsp0AH9jinZXqQ1aXkIdGu7INXx8iVaBlUWaVRK1ZXocS2S2OEKKuUvi547s5sqvaU0H2I03cLiYr/vIW+oOWiFa+T9foswF2YW28QxjExeizQPrbnblOZUt98OpiUgxXHUjWFqxg01SQgYKXXTjtSf/R4M9bonvgJteT7q2m9OAJes5U49SRjvL00hH4Q269J5YY6N51vQOnOtjK1zuj5wXxVgldE7SIi4meqEr5HmN7McqItjXsSUryXS6rTO09jkQ+uZWc5PSmsXaU7K1G3tlgnjHYPCVVNQtNe7oXataVXceczM7kehfyCwLQKhLyefPRqFrUaQ+XsoUeviwJPeoLLqWKT/mqqcRo+dIch6/5J3Jvy/hvZKqtSM+bPQFmR5nCtpOxXyNPikfT+czlto+2XK8/ZZaDvOyFTk4Q50Bh5HCvMawEZmdhIC35sCo4OlL6JcO73QE3TmJ6uitZExrxtgBVIE10d87Vs17ZZEAM4ywBamMKX1PAlZdxWrORqBM8cgnnNUL4BVoGgsmR/4Z4/7I7YdiBRwpXn4CfKWP8fM5nH3F1FRnaiov4t43zLIm2wG4HV3X8Tk4f4PJDNfje702VAezDpP8jqKd0K8i65CoYzR02RjFKq49Cfs98/ALmZ2K/KU24hWjs+b6B0USykaU5vek30k3nmm6ryQ3OsINATdMz9D3udbIo+7hZEXz8EoCf063pkcvpZMuWmh90qTVfQX4GhTxWcQgPJTlB+tbhxfQ95eEyGPp9eRrnEqms8079HG6OxtiMLtjkShkQOeVu5+WTAMHm1m+yNg5iKU5/Im4AIzmz/oMWegQgMrhI8vjXS5LROZtkqenYXe5MOU4t6MMvwhaL0npwVa3RjemxaB9DOa2dwIzJogvP+T0GZjJJssWved7r5I/qK1e8ultENDp5QDaS6T/xp5rj3YrWEF9XJOX6BBfq8gO62LUghMHT7zJ+8t32NTOhad+6vN7M/IG39WZEDumT4HrcYvXYOSJ74JPOPuMeYc4D8FC3mJnqZVZSKnp9Blm5a8/Ahd4B/RHlNf1X5k8ncee5uizX20UPImbZvmeog0G7qwGpMr4WO38LVRVOcvO6LwWsyv041K/cZ8D2m/fbRb3HK30zyeOvUs+qG3KoM0obr9tj3VZXlLY1iFcVMx7EiaJQTsQ4IwANbKNxDn5kIz+zh57Tiaj3cUzfdEHy333lL+j3yt0wszd6fOLbQDeefG8vOluVZy+qTndGHkRdmI3P2dIODm4co5pZ6AOY1K/u5DQFikscmHlqLlDp9TVUGCfgRQLoYEjdfpTPaZ0zUotHI4yTmFnu8GaL7WU9AShMakiqUl+T3c/QpTeNKqSCE8E3mFTRjaHurutYlsxyINALqm6kknobCC98xsV3fPz16kNRAfvyF8Nh/zZ6Ft3r4PhYJVzfNgx7FYaPsE3eft02o7LmlfpLwv4+5XwUBox86ouuZQqtMLjC0aQe/5PNL8S91oAZT3pxG58nytVNOk392jZ8uZporUZ6OE10um3qPuvqWpUMiFyHutCXCW018QYLEAAqork9sXANqojE6QtRtjZusg8OlElHLiHjM7DIXfXIn26LXh9UNoeelED4dhqLLZ5qiwyb/p9PTqleK5OBUBZn9BZ2NSdCcMVuaK/f4BhbrH9Bw3unuUq7YErjNV0j19EN8R57qXezItIpF7WozK/o/3db8r2uIK4IoArJyE9t+qHnKVhTU7y93zvL6Y2Q+RnDl76PeoAKZtUWFAyI2HVXRWGOM94TO/RXusWFU5od+htV3I3aN3EaYQ/aORHLNdePbTwnvPhudeAZjPzJbNjOn9iL99CaVWOCZ4tqwcxnQEsKG7X2dmZyNQqw+BQP2UcznlPDx6x38SXSDO7e8RiDoEAWmjUbQBKD9qTLMSgegJENB1Z/jMXNBRdGW8kLv/unsrkZntDJzfEAwrUS/n9FAE6B5TBfab2TAEosUoolfRfG9sZncTiv4QwrLNLD0fcd3fQQB+V3LluFsTpcxYAq3x2u7eNNS9jT4HrXQIu5ZHHUTbEr2ErHyRyabvnWwKXwMGkg93kLvPGv82s+Fj00ppZt/roXnuKXF/sZXoUMTEOy6TGhpO9xwSva5HE3ffnI6nM0fMJ+l38ez/2yra7Usred3LwO9cSdt7obr9ll/KdR5cOyIm18Q6vDHNc72l4WFDqc/vkbta1637muhia6Lo97onvpP83ZMFOQ+9SCk9+w3oK2hPVJW9TSkNqxlG/Zk6Hwkpta73GU1DszwrpwL/AikQtIf45dQ1BCah3COwLnn8Eeji7FqVyt0HZU00lVLeh1YeKWhPmF2il9B+/hHwdnZO+0nuhroQJdrXenJa+V3GBs2H9o6jfb87IYeGmd3g7nX5wepoSXqowgsD4V1/QqDHjmEch5jZ33KvDjMbiRRMkPW+csyfhbaBYjj3HXSZ5x7HMR2qcAuy2tfN26fd9ik6kx53kDWv+hxpOaQsD+QnCiDxnkEpPM7M7nL3Y3vst5d7r4+g8DeU4Z5CHtzdkv1GmpLqIhcpDUqedYXcLYG8g64zs297e+n4jZGn17976TeZiyGId+VVoHNQtz94naQ0tNA2jvvtAKhdFhT+yxGv3hrdDX0oFPou5OUV83PFRMYTuPsTAcQ/BtjdQ0GehvRFM9s9fE/q/bsK8rJcBJ2JkSgEu65owK208iNW9Yu7v2tKTr5OaJ/KskeinFOnmNl+SHnNIzII4/mRtXssg0CD49395zXjHCAzq8u9mdMPkLLeEQrn7n8zs4UR0HGJma0eeN22aD+36RlmFvNXvoVAx1WRLPIj4GYzW9Dbi5A8R31OunQsHwdAbG+UGP065IFYm6sO8erjUsAq9HeyKQfTRVTnjPouMhxdbmZLuXv0zO4HTk+9WUOfL5jZdig89lh3vx0V8rkZeWU+STOZ72R0JnuRe6c2s/XR3hyRjetVM1saGe6PR/vvUFNuteVpGfc/Cs/2mrs/ZWbLIoPm/dRXYHyJ9qqP3agfAdFjmwbuBjNbwN0bFThK+GF+Tp1yvtl+QrgpcK8psuORQtsNEMi8P9Ir3zUV4doKgal30wK5S/S6u7+CQPZG5O5XmtlMyGPwWR98SPLnoBW6XJtWebjF3f8RFvhMd+9aujJrux6yaJ2ABPWoQC6MlOzGFIS/C9EGbdK+q3DkSaxtg/aN43LNbHkv5HLpQi8ghlrnQti2dqZEfF/2VgnmNnIl62u8dqHPXekiPOdghMmd9WuJRSulSuAi6+NhlGjwh8jyu7GZ/anHeazabx3k7idWvWdmV/TyvVFYNbNt3T3PUZC22yu0mw640N3r9vJeNe/l493SCyXEK8YwsB5mtqK75wJbTo3Wr1fyZvkTAOUKqAPAsn5vCp/pOsdmNrLpvCX0LuJBuYKR08Hu3sg92t2vC+MZghK7l6pZRrqu0SjV349cYSE9UdhPVd6Aabu1kRJ0AbIIPobCBVZH4MqetFf8ibQeEtL7UShgek6XQRbmrpSstQF/dPc5mnyuB9ocCZBruEp232JmsyABMgVIRiJh8ksN+vxeMu6vNFR0d0fhJ8t58EAzs8nQHOcC9eaE0tiunEVVY/6stIWWwtRtnnvt+5dI5hvj7mdA7bx92m3nCSBDN0v6n+gtxGkIoVotGQjk7ieY2XzAwWZ2GzBh8FTYsEnHyb23iLvf0aX5LEGJP8TkXVFH61NfbCOnN4FpTV4odWHFTWXf1MNxQH4yVTZ8CMkXbRUWBwFYpfLsqihUcTdacstqKHdQTisUXhtDOS9n9By9BXnVxdygfcBpAQx5CoFHf3D3i8L7A6BV+D0SeLXLXTmG9nyKHyMDz67Jax8iT5qLktdKlQg7+vWQb9LkfT11qd/4j8s7vwTCzhPaRU+KGcL/eUTGRAhkKRm1G+sB8V5vQkGW/6jqM64Kc2uhNTzTOsMTU/otklPmc/dnzexwd3/ezL6DjEu/Rvwn9v0O7dXP4piK8myY363NbDd3b2JIBIUnPh76bTunrlC/UbSqeubf94yZLYlC5g6mBe5Ueoe5+xmmKnSjUBL7fnRuG3vJm9mNdN/3+RhG0i4z5x5aMZTtBPQ8I9D529tbRRYiaPVBeJbraCb3LUG9of17pmp7IDClPzeydCNTHtGDvN7bfASwSrhHvkYD40PGD/NzWlWsph8Btv1oHY6l7BE3BMDdB3hGAN8PNIXPrwcs1gB47Ylc4ax5YaOe6XPQSmj1z939lIZtd0RCRFcLn6nix6VJ2/tQUtytU6TRzI4A/u0ViYmzPjdEcfiXo6ogTdpfQQOAy8y+GJh5V0Astg1/14ITwB3BsvVgg7ZRWf0QWMLMJqxBZQfWzpQf43YE9BT3tckqfR4N1i6h61GM+c7hMiv1+4X4npnNSyuJaAdoZWaTeCtMr1KoDNYQUFjYEchb6nozW9TbrZp1VLXfBsbQkO4I1o3ZGoA6J4d5ng74OZ2JNQfIlCPnqzTcy8nnuikFN5vZcu7+YjdFOK6dmW1PqyJf3XfH9t0UAszsBwkA07V9aNcEVD3ZzGZ1970aPN8X0aXZZI7Teet6TgO9iVy8u4XU3GKyiF5rqgS0sLsvV2oYBNa3kOC4LJ1ll9O2KR/qBi5FPvRwt+cLCuX1KMxmC6pDWGP7oWivP+7uqyVvvQzcb2YPAmeZ2dHunns33Ie85ibPxxTO/svApt2EiLDWX0UhJt2SGKefy+fiJmDKcOahJfjMhfKXpdbNa9D6p7QnzXPvjTKzWZFgez6ZZdTMpqQ90eq3EF/p9/aQyYuRJbI05kdo9wy+BtjkM9B2owAwgRTC2P4rIEv0J+h7Y1PelLTtvAgE+HrS9mLgpM9A2xz0/mvyrHW0FvJWvgGF4a5OPS86AFmRSwYlEK/5JgKen7ZW3pdudHLYx/9EHgndqkmNopUbppvnZ0xR0DQk534UXjcL9TL+5Wb2c3T2TkQ8+etZmxcI3si5POvub5jZNig/SUoD91OTwZoSUqf3040I9D7BWx4wg/XkLNHRtM7L+8gw+jKAu+fVx0BAUR8tZbMrf3P3x2jPm/QU8Ja79+L5kVMful8G+g3A7xmD6cyTqI3BkvXgPWVmMwTZoomM8yQhj2PVve4K+Vwf7Z1ScZx4Ly+OjF8RIIlywK1mdiYKYdyx9PnQxxB0/9fKswSe5c0MvP8G5jaznVBURR7Ouo/Jm3FRM/uauz+cvf+syaA+V/LyZF0ApSPJ8uKluksDGtj3FfJsNNJFOhfx5BNRbsY49lT3iMVh3gygRikXWDx/Tbzfm4Z1gkCdNu9N66y0WElhH5+NgPNfZe8NR9EhGyLDYwSdDmrQbxs/7OWcNjSwHI/u3BKdi+TdeehMXdML3UR7peyxRp+DVoplP9HkZbBnl7a30soV8Lu6hmb2DXTBz4yYEugifhZ4wszuQYpZP3L3GxUY8O3IClm1+U6mVZK+iVvuyUixLFVMyOkOM9sCWXu6Kbh3mNw4N6c7M/8IKa03I/f8OmXxC0h5iRUiDqRaaY1rtzCyRH5ABdMK63Ev2vP7ltpU0Lto7k4ys7W9nKT1liBgz0MrDGr+iv7+GuZtAwqXVQUti8C4d1D55rr8EylV7bflzOw6Whd9f81+A63f3QjQ6Tbe49HlBt2tcHegHAOT0GUvm5LkboqUkm5KwWxof+6OLFF1guItZnYfWg/vMt7Y/lJknes2F1EpmI4uax2ebzd0mXQDVY9C4Syx/Hjd8/0dWUonoju/iPN2O/JGqDunUZCbFV32C7p7nUvxoygs4xJkSa9TwO5GIM6cdM8NEQHVzWgALgG3Bj60PPU863JkpZuXZtXyfoTO6LSlN939XDPbK3xvDlq9ity/pzCzi2idU1C440bAj83sRnf/CdX0AAKr3qPsgdBGVcK4uy8ZlNFDw0txLFPTmZ/rDeRBkNKGyMuqSd6HHRGP35CykLNBGEe0Hp6I7r5c0X8FeQpcSqvKWRxzHib5BlqnT7vtNEiwzXPUTUEn9dr39Cjxa9p2Blo5QyK9gnJYfNptZ8hemxndD1tQQ+5+t5mdgM7/EFS9qi4M++vI6Lh2RX//NeWAuQ0peA/SnQdB4Mnh727enAeh0J8JUbhyt9Cco5DMVwJU2igo6cMRL+8WHn8lOk9boPDfDqXQlTPn1Ap5FnfPcwjG8e4ZjFc/c+XMqhrvUkjeS2WAoWhPP2Nmj9HOD1Pqd/deUlrEMZ9DCJMLCvTmXT7yIjC9KyQGAn8zs9WaeNaYKtGeSPd0F3X0GgqlbgowjC/qxeh/R9BxDqGLjBMApdtMIU6V97q7v2JmCwcAq9RkBJJb0zC8qI+sgXSCtarGkegjS9OSZzdGYG5OM6NnXN67ezCegzyGh1HtDbRq+M5bTWFhbbKFZxXiugBWIG/C3DhwSw9AW9z3f0W8riNvHArJi7QaYd+7e/p6+pm36R5m9gqKRir2kdCbaG2agiXLInAUxC8vB640s828S/6pYFi9BBX2OTd5/dtontZEeuN/UD6xbyAw/jdd+i3xw8ZUd/cl33Ey4uUlehLd170U3tqLLEzTx2K135w+B60kNO4H7B4u2Z+WLlmTK/SC6OKZAPiymU1Q0/bc0G4dd4+bemKkjL2NKqTFymivIqDjK0iQLTIxM9sUXd4TIe+pU+oeLByAD5EQfFvVeBMahmKpP6L7gfkYKVRD6Q5OLIEUtRWoAQZMlT0uRQf82PAdWwcGsbN3JiPeGjHyXwDPIDfgjnDCZD2GISZSZWVNPzMU5S34GWKWqwM3BevGLd4qSQtygX0MrcuxyBOuKon8bKHtpHTJEZUolb9A87YycF8QlrolnIfq/TY5si49RBcGH8ZwA7Je95vZJl4RShjWb1FaVuExZjbCC8njw15eiFa4UbfypxuiBL6z0f3yWgRdEKdRESYQxjAZctedFwHSRc+fpP1QBKTMS8jP1IWuRPugj1ZSySraEIUFDacLqOruW5mSB/8U+LjLHE+H1mL7gsCS0/cRQLM2NTnqwrydhwS5a9AcXmDy0nqg4mPLI6BhNXQ+iu78pvCcGRHocYK7l8LpUvoYAXND6Q4uLRHarkhNHiVT7P37SJH7G11Cc4JCF4WF/WqaPkqncg46p1HgTM8pYRwPo323kpnN7IXcdmb2u/C5Maiy0FVdxlwSxlM6lVZy4rh3n0NVUVP6IpAKvFuEfldBFtRuNFn43Qe8UHi+C9BabYT25bPIxbwtPwa6B15E4dSPhP5WRnfwrIUxP4uE5dh2C8QXpx+PbZ9H83wo8pZYL7SfjE4aTN8/R3JCbDuC9r0FmreX0D0X266M7so8vHNctk0rVkaZbHu63NVmNjmy4g9FMkBdJSkQb10e5a5aN7vHAQje5oshJWZuFHpVWVHQzCag3bPx8S48eVsELK7mCumsJVPlt0uBnczsnqqzHebizyjnzdvACDP7sVdXhNoRgQcLIcVq7lKjGnm2SOF+ehDliZo5eGVUzcWRaC5WSObifXRXdM09OD4oeLimOcLWQrL3LeHOq6zWZQrz2h3tzabGxtIY/ksPoXi9UrKHi94srkToJerF6D+MVq7HWhnHzCZFwM5ydLnXM0PyAqbcdK8hA0vUd1Jg/5vIi+tS5MFXNKAV9JGtw/dVAQMLh/Z/NbM1u5zTJRFoXcmz3P0tU57h4xE/TMH/nsnLESu9AG3rIAD/h3Qx8I6tfQ8D426Sh/QDekvf8YS3KhGDePwlhGiRKk9RU2X1S9A9tjtwhpn9BhnYvoJ0qgvQfX6su+8RjNeD5Ydpm8Ge05yq7rN4Xhp7rDX1qB1b1Nff/0mKAPz/Q8ECcDzydFrVk1K+wfvoUCQUr4xc2xu19YZJ18Jnv4+EtBeBZT2pamFmB6F8J/cjAeK3qFRqkwNwKhKUmrSPm3XzLuDEFWEexgC/8IqS9xnjd+RBtb+775a1Wwh5mUwDbOPuxwTAZN/w3H1IeXsSKfZfRgpUPxIuf4QS85onyYqz9dgSWfVnBLpdKn9GyurliFmvixLXTUawAoZxfAmBVSBr6CpIMT3Js6TJod8rUNjlR2gtitV1MmDgKlRt4c1gcVkHGJkL3KYyrnN6loix0LchpjsdsLqH6itdxnA1UizWpcH6obXutpf/hZLGfgAs7+5FoCQw6qvRRf8+sLgXKsQk7Uehy+RDpMz83Fvx8bHNl9G+nBudkaE03xPvIbCkSftYVedsYIMakPvPyLryFPDdhoLwK2gPPkf1HD8Yxjs/8MsuZzqe0+fQ3vhFl3k7FCk+86E9OhkSai6j/ZwujUDfD8J70atvuCdlm02hOGeiM/0cEgA2qxISA7h0RRjzGMSzjm/wfI8i3rFPLmib2fy0zsZNaL3PoN6YcS4SQIcBU1ZZ383sfpRXbE+TJ1PqJfAF4Ac5z0g++/UwronQWflbeH04AmfXQOGMEyGhvOlaH4vCh+u8IcYg0GwVxI/ncfeHwnunAhO5+1pm9gbtZa2jIr+AZyGRpgo2J6PKRbcgYOC0Ls/XhwxHKyMvrtniOTGVHJ/d3ZcP400F/D7kvTy0YswjEE8fhgDEt9x9xHhu24+MS2n7uWvmeTDjmDDM75vuPkWXeYtyQDpv46ttSrH9ZrmMYQrHuwyFyNyJUiysx1gkU+n5I5DleeUcADKzKZCC8j10352C+EU3GW4lL/8u5gkAACAASURBVFctqxrHiND/kqjiWd1cHIQMblchT+YbKfPkxVGY0inIWh751/iWZ3uai17IFGK1trv/YpCf70Ogwl0pjzQVALgIKY/LNeBvq3nLU6vu+yZC/LKqQE9lWzPbAZjG3Xep/2RbHzsgYHkO6nMiVd1LE6F8ROvS/Z48DxlrxyAPvLp7/VJkHPwj2u9dvdQy3pErthu4+5lJ2wmQgfunKE9TmxdTkGevCePdxjOvppox9HpOf10Czgv9zowA5hHeoApdGP/S7t4tImh2NNe96ESjESC47NjY90HPm8ErvL1MaQ9eaDJP2ecM6Ywz533nulJs6+5Dzey3yCPqNDJPUZNX/9norJyEomtica3rgNOBv7j7e+E79nH3PcJnB80PezmnAfBdHsnok9EJcG2FdIdSipXhCJS8k85iHv3u3hMAaSqCsBQyrj0FXOCDrBoY6XPQKiGTa99fkDfOsigG9VCEsEeA6qVe2/Y4hshERqCN9xAqq7oyYhobhgPR0wHoof2q6MBuRHdwYjvESJu0jUDUDiivxHnhWf4bBMPoFbO6JwnhQz9zAJsgC+KMCPB5FrnVn+aq6PJtBDBNigS14np8kkslCKhrV4zjaiT8LYkExm+5+6IV/R6OGMpiNAQGPFiTzGxGdPhXyC+YpqBV8ix/6nUMvaxfk72M9sYlyFttzS5KwTUIKO2jmaC4BnJj/jmwr7vvHtp9E+3LKcJ7F9Hbnti3x/YP0gzk/nWY28aCcJjbbnP8IRLQNqIZ4Hg8UtRq5y0VnoKguT+yQk9AO2DwLvK+2SWcwSMQgHwT4k9vmtm2Ya6eQJa5fyFheH26g0s7IuGh0fMFPrQzCvE+iyBom9mKCDQbjfbi9dbcmLEmAtB+XxIUTbk/rkaA660my9zSeTsPCXZLZGZToztnAQRc3xmea2FaAOIQeljrJsJ4Alq9iBTfdxGPM6SsLOLlMuMzorM1J1IcL0+e40JUiXNAKWnwfNuFvt5E++QxtOfmRKDXj13lvEcgoXohBLQ/EMZ8dGnMvTzfuGo7nsbRy7y9hbxv/o343fhsm1If4ok/Aw6MCrmpItqFSBjeNFVIxzYFJeAs5OW2lbsfF17/CuLzcwB7xHPfVIYLbYfBgCdN3RgMCf9zomT2XefC5E25M5Kdcg/PJ5Ax8yB3f9/M9kZy38N8CvJsr/328P2bAPt5D7mkzGxO5IUxOqz9W5QV3574W8PvHlCes9dn8SzSIG9rZscAM7n7ig2/KyrnTyDZ6mUqKjh7tddJBAY2otk9uTrav03u9R3c/YgmzxI+Ow2STaYMP+nf1+Z3VJBxb0Oy/Ll0yrOTIlngWHSXNiriEkCYw2h4TscF9bLvB6ET/YGxuO8L+3hGd38h/F15/gr9TO4KZ27rFzpB1zrQKvy/FgKl4n5+y8y2RPv4acRPJ0ARROcBZ8UxZ98xAFqF13rmh72cU6QrXYm8r6vArfj6kxXvV1G/u7clgTez15CB9Jzs9T6kD6+XjWM0sKXXFP7qRp+DVhkFRnYJWvR/IEHhFKTYfzjYthXfVUQhg6J+Ljr8jyNF/bf5xdHrAehRmOoFnOgJiLIWWn0fSjA+KoxlRXd/stu81cxno/UYV5dKL/2aQs16AgaS77kBuMbd981erwWtCvvtImCXXsfQy/o12cu9KAWDERTDZXMI2p+XhfffBFZx9ztDm572xCDaNwK5B/l8TflFr+e067zlFBSlRdGlHkHdezM+9FXkSr0hytFxG8pFcB0Ci15P2jYClwb5fCsi6/A9SBjYG4Wirejujyftmq7dNiiH2hHA4S4wfRrkobQ/cLO7d5TwLsxhpXXKWhbiDZHwMiXib6dmfVTNRQwrHk1NyFN4vlOQIWNi5CXXj0CxWKzgGQTqn1PqIIxjeOhndTRf19FKMtqhlNQ9n6lS1lzu/mhYuxNQaNkHwF7ufkDST9r2W6HPeUpj/iy0HY/j6GXePpW2JbJWeMWf0f45Hp3HVdx9nIaRmbwc3kfJdndCittliCdMiErcX5x9ppYnm6p/HUArt89TyCBxsKuSUz6GDQne24OZiyD7DRjaPAsxNnkzfB8B36n89Fd0frtVkroVWeZXLrw3CeKBVXMxOfCelz10+pCS/A3Eh15BPLdpdcIlkZFnU+SNOGAUM4XYf9fdr05em5RwX7j7euH/t4EvlZTmXvlbHYXxrI3C4nMl+2rgziijhdc+KWj1HFJcl2gCLlT0kXqo9GL0r7rXz0J306Y0yyUJqqb4Ruh3OmCUu/+yh2eokmfnRl6K86NzfhxwaH52avodNM8K92BeCGsu5DWfp0lxBOx8M3ltOZTnbyV375YzL+7jk5HRsYk8+4n3vQmwH4lAjUfcfUh4fR9ganffPD9/8TMlHcfMLgRucPfDwv+GQumJfSdtS6DVI2m7oAddgGTeW9CevAEZwx8Lc3If2jtnegbql0Cr8HojeT1p3/icmtlNqFjNVkjXf9nLeZjHCoVn3KigI26HZOHzkePAMygiI+az+5438CYt0eegVYHCQTkDMd6d4iHota19AhQyKMWHIAvGRl6R82cQB6Bx+x7BiZ6AKFNVoUtQvpELgfW9xuJmClWbDSkxEyIh8mUUEpC6b/aydj1dKmHdvo7ClvJxPOLBe62XfgcJDMzt7g8WXu9H+WzyCmS1+w0Jg72OofH6NdnLYYz70UApGMyFaWY/RPt+BEq+uXKFENrrnuhlrZuCqoN5vqb8otdz2mjeBkOmXHUXImHrcPRsHRdsU3BpkM83N1qT6Fn4Ey8kNO1h7fZACfUnQIreUHTm/gRs7O7vDvJe2Jn2KlHbI7B5Q8pu3qDcbvlcvIoUgzeSNt+mM8nzbUjpeCT8/we0r6dFAtEE3oO7fpiXPRFI8T4tT7Y8x1Ld872KvK6iwvoWCs9+KVf0c6E0vNZXGvNnoe34HEdQiBrN26fRtoqs5S0+JcqLt4pn3g9mdhkql35H4IkT1ckVDb5zKiRwv+zuI63leTkhUiRW8KyyV/LZIk82s+8g5edtpBS9jgT5JRFv+ZG7v5z1NQBaNZ2LQT5vKj+NolxwKPWijf9vioCrRyraD6PifgqA5sYFxWc4uve+XzHc0jmqy8XyQRjfE0juuRblY/x76GtxtCf/Cezp7r+1hp4eVfytpv3jKBz8ieS1omdIkH1fQtEQaYGfEUiBjrkqv4O8gyIw15/85P+/iO6pXdz98PA9S9G9ANP5noS/F4CzXoz+pXt9KPXGlBLd5O7fL42nKZXkWWRQ2wgZcHdA996kSE44JgU7a/od1Dk1GSlfoT2keiC0Ovk/nr21UVhXTv3heUAGxL1pz/vbj+SNL6O990t6k38b73szux6FacaQ/rjfv0b7HroGuNvdd83PX9X6Bl7xMuL9vw+vDUGy5W2F9vl9NHl4xtz490VkRF4AeWpv44o4GYYcPzZAvHIISs9QGR6Y9dtIXg9t3yU5p3VkZu8BR7j7zjVtJszPYnj9bXrPmTYZWvsUTHPEm95x97aCC4GXPQTc4/XVQyvpfx60MrOq5HN9KEldGluaJ6F9rKYtyDr0DPC6uw+UpC6gkHejTT8cMe2YM4fw2uiKMfa7+4heDkD4/l4OTC/gRLGtqQJIiaZGuajOoXxYhiKrwrq0JwmNzDqWgn4XMda3kvdL6xGpP65HQ0F4BmAPZIWYgrJg1I+UqWNQbrDFuvWb9D9WgIHAJDf1zPWyCeqNLuPiGHpcv1/Qvpbp3m2yl3tRCqoU4VLZXFA+tbWA31NO0N7v7kf0Kmj00r5HULXq+eoulyZzXHVOBz1vSHD+MRKcS6Du/EgIy6vPDUd78PaaMa/UFFyCWj5UVX1r2jD2MykLzP3uvkPTtTOFSv4YJcR+E7jRkySn1pt16m06hdVItYlZXdbvWv5t8g7bwd07lJWSgNhEKTDleynRasj6+0tawNM9Nc/Q9fmq3vucWmRmswDPeX0Rls9M29B++4q3ZkeK+qGUy9z/nnC2zGx6pKgt5VnKgYZjWBXJILugxM5Hh7cWRbLTrkjugFYuvkjpc+Y8eRIku7yLcnvFXGRLorP/OLCYu48Or2+PQivXpr20ere5mBzxnyqebIi/5NX5UvmpVKxpJFJsD05eexOYBSmh7yX9DUGyRQQ6SvdTVHw+jHMRnntvBKwcnzzj9EjxXgqFPd6Q9fV7qnnGmPDsLyDFPQJGf0GeYFMimf0W4NvufrsVPK165G9t5K1cfSXQuQq02hzN9Zdp55fDgJnoPcwHFH4/Kbqbdg3fcwntxWhSwCT+P1dpzNl4e5Fx8nv9Mqrllyp60UOqjIb3U1N5disEpsWiLROgs7k1mvcnkNx3cQDJB8uz+t390PQFUyRGXqxmJ6RXXIiq8kX6N5q3b9GesHxiWt5iIF1qzzDu28LzfBPt+xlpecwV5dlPuu8LQFEHaGVyqngByf3X5uevBrRaF4GjIz3JB1vTfsDzN3ntLxXPF/OE/rXi/WEo9cMGKOfmuwjoWgeB/tvxyeT120jOaR2Z2fMIuKtM+2AqVLA/cLy3G1xH1YyzivZE+zHNR/wm0i23K519M9sX2MTd8wIyjehz0MrsRpov1HzZ//cVW7VoCWTZecmTEpBm9igJCmlmp4QxTIAuz1fpvIwjrZeNN2WCVQJBpDxBcN5+ePZ+RORL4MTiWduba9pulbVtOt9RaXkAWcUcCVujkfB1AGLMU6Gkv69QX6UtrVqUHuq6S2WqMP5JUM6aawrj+DmKwTfkwvs0ioOftdBvmrOmn9aF0ghQqXm2OmU4328RnBiOBPJn0CVYNYY2z60ulAs5ddU8Zsn+j2WNS0rByKxtPB9VivBgKSoFVXvie+F3P+2lykvtUwUDWmVhS6DqRFnbWJK99HyjaD9DdRVDFs7+j0n3x+Y5Ba1T9Jp5ifbzMTV6XlB+rVfD7ypKvW/6aVXiLIFLS2ZtY0jBJ32+HJh+IHm9ESBeRU3PaXhtFBKKtkAV4eoqd+Wlo+8Kv+uMA/MC87v75IVxDha0GlP4nkg5EJXPc9FDuEQ+nqvWfE7jj6wzIXsVpd4+8f8N3P30AFq9gPJldfWKqBhDrrinVPKCiK/X3XvrIjnlPgB33zj5zm+hXH+nuPvmyTjid/QiO8WxvIaKT+Q8eRHEWz5EMs1/Orsp0oIod99v0xcTJfT0ZJyTI5m2bj42Qgrhv7O5eAZ4LHrRJK8PQ3P3nLv/qOGY2yiAqNFLdyZU+GNKpMxt7u59oV0JtOqFv7W9nniTNAKtTCGDjwDnuvtO2TMMyqso+fySSLn+hbufZfJWiSDlTAismQEp4X0I3MzHHIsr5VWDS/fkjFmb08PvRkajhs9UurMmQjknr3H3F3rkLela9gdgZSiqQLwp8m4agmSeGelNZmrrt0lDM7sbuKTq7HW7q5N9H/Wm5xEwPDny5q6Tf3+fjzv5u+u+bwha7YAM73OGNl1BK5PX7v3Io2rTbvMSXi+dv2crnqEb9Uejn5nNhbzD10Vn6FXEf59E3o099e/uG+fntK69qajJwij8rihjB8xjcbT2HeBVLxTmcUN3Pz15bSr03Ku4+0WFz2wOHObuEw7mO0tWlP8pcvclxlXfYUH39/aExRMjhrBdMoaNkvcjCrkxBTKFkPSy8b+b/N0tRnyj7P8ts/+3SP7OBbl5atp2MP4u48DMTkIAyk9KGz/QRUn7lVEozNXuvl9Fn+lllTNggH0Kr8XnXMjd763oN69MMxIBavG5037zectzQBTHHvpqnB8hGVvHfqMdhOpDwlr6WuUYxqZ3Q0EpWCJrcixlpQDahZs+pJBHShWYfiRUVdFj2f/5vsj3RDqOUu6IurVOywS/mr23RPZ/ajHLny99vXZNCgLanNn/leeU+nmLtBzaO48j8PZaT5JhJuOYFFnHd0Mhtot6RYnlwpi3zf5PPcLyOc4NC3XPV3dpXkc1n83X7hNTxTnF3UeF9/vQvVAJ1JjZntlL38r+34Iy1YXUDIY2R+tQFbZYSV5dTrxnst4qcU2GrLu1QuFnpe04HsegK5iNrbaIT30d6FatbhnkqTk/8iqYENjPVPjgfnSGB3tnLdm9SZnqPLvMbE3gOHc/tvC5u8xsK+A4M7vR3c9F8sRqKGx+tvwzBdoAgb9XAbt5TcU/M5sXWctXAH7o7jd26zwozpWUybOGvLaL8mxosyHwx0xO/gJS+jpkEVd+vvPpNEJgqha4Wc3wXnf3nA9GPj8rmrtuoEbls4wDOhQZtGqrwFWRqZLoG+6+Tf6eu98Q5OZLgnHkflqG7UnC74OAj9x9Ey1lB8Uw8xLgmd+T38j+r7vXU+pH4XmDpREoX9MyqApdmreoLew2pSrjkrt/jMJ6LzCzaVEah5XC90wcxtvknI5N+jrQF/THSFMlr73l7vtnn4myd9xbfXSXf1P66ScYbweFufw1As96oT0QQLp7t4aRPMtxFV77UqltL+TujwC/NrNdUKXFjZCONweKMrjY3Xuaty7nNKV+JOP9GbjXzA5Aoc952w0QsLUFSsvxa1NV+hMGCV792hQt9Bp6xndpRUKVaCQKvR0U/c+DVuOBcsVn4vD7yYr2zyAQoUipQDAOaHxext1oeRSbWwVYtZG7X2hmR6NnqAJdcm+dJnQ/cGIVYFXR7w6oCuN3Cm3zMJyxkh8ooSb7LQ1z/Qli9nON5XE0oV6UgrzSmhdbFcjdK5O2mlmve2Km5O+eSrd6Vv0nG8eGPY6j6XdWXRxjhcK4b0eWncrQH1co30VmdjkCz3+HFKUSDat4vSsFgXJs0BJjqZ8qGqv3AjRbazNbm5bnGkihH2bKhRBplLsf2K2vGroRODp6inyKNAvy4GgCWnwRWf6bAEafhbbjsu9e5m1cte0D/tTASDIA/AQPnNHImPU+ykvTB1xsZo8hAf7vqCrlg8hjqB9583R4Tnqr0Mz3UOGLNRuMuwk9gsJNOkCr8L1/NLPvAiea2UvufqOZ/Se8V3mHRDKzdYDL3X35bm3d/X5gVVOi7z1peX6Pb8r5YVrsoUTvAZOb2QporZ9y98cQ2BI9eqZGck001k6LFPkq8P40lBrhuxXvA2MXWK+joKBuQqiwm7y+CVLsq+7PlN6iQu41Jef/I7p7ZkeKf7zD+8LPqmhtNqnofwPkydJVlgseSr3QKugZpzez05CH0fk99hFpbBtmAHD3V1DUxjGB/ywEzNvknAKY2deBRU35aB9196oQNMxsObSfLym8PTN6xnXQek6DPHv60Np9jLxqchqDHA6mQ174jcG2ps/YA52FjJ8nN/2AmW2EIjI287GQ029skSu35LVADHFcA3lgbUCPYF+Xc5pSfwCXL0Zgdy2fCp5t30ORG0cAuwwCvHoLhRkvSKtiZ4waySsBRx6wGu3hhD3R56BVAwpus99FC3KX11SPyNoCbDs2UEiTq/vyod/bG1or/0+RmU0ITObu/0HCx5M9dvEo7SGAPa1dxZiG0HIjL1LOvM3sEWCqCqbeROh8hIKXR4WlK6U+4HgzOwJdUq+iKk1t+y0FcYIF/p06YKcpZetX124we7nnnCRNaBAX79i+qOM4xqogPB75xVzAr+oAq5SClfx0lJekg0wVI6cAHvSQ02V8U3A3nzRVFD5BX4+gype5sN3oXgj8ZwJqrFNm9g0U/jAFylVxjlcnSX8IeYGClLotkdD9MuIfm5LJBWa2Rx6OkLx3NUqi3BOAm3x+CErqXikkhedbD3nUnETh+czseOA37v6yKYntFlSEUqZj/iy0Df9PjUKAq+ZgsOOYHFl6qwpqpPP2qbetev4qMrMvegjbCrwFVGXtNFMuyudRUv+3kTfWSsioNAWJp6WpIu9WwVKe06xI0P5ElPDkp4F1zWz/ALSUaFMEvlxlZifSGT5eRyNRZdte6AJafGGAwl67CPGo85BieSCDy6OU9pveTwD7mNmmtPhhzNs4Yfa51VFKg/kRv4pGzX4zewkBgT9299FmtjwqRb9k8tk8n1EfUiSHoBQTP0c8NKeFzKzKw/Y1d/9nxXt1NL+puuyUyJg5QxhPv5ldiwwn27r7ZWH8X0Lg80i0H2rD0AO9i0K/SnQMMsJtgcIPB9IMmPIyPg1M7+05bOOYI+UpHiqpqUEpyJF/QTmx/o1yMC0MrGdmP0MgXik31LigLzRt6KrsdjvV+TkHyOQ5fQIysg+E8prZvxEAc2MAO/ZBZ+1qBERNUtH/lSg/3si475Gnz8O0PGqq6BkCCDIOgKicpjOzKMdMF36vgM7fPMDCFbLLLKak6CMBzOzHCARaEzk3nBRenxSBKJGmyTuKZGa7ooT6eZ7VWjKFWE6Bim91BXeCwfYU4BRTJdpSn3XyeuU5LfTzK8THn0O5pp6nPUl6PrabgCXNbHEEXh0O7Gtm99KZaugpd8+jim4CnnD3Aa/JoHNPiQwLOU0XvmPQ+sj/PGhlSva4BKou1bF5g8XrDIRuDkGM5QAPJUFr2kZGNA1dUEgz+yNiMAtRQCHDZXsirfxU/WZ2epXXVa8K6yDaNwInkrZrI3f/gyrmeDqUz2hlYKiZ/Qsx0uWpsEaGz+Vr930S75fCenxsZvt4b7lQ7gXWMbNjvHnp0FVoXpK5RHcyuNjqyZCQNyFC5WdDAiZ8AtTblJB2IZqt3wRm9hGwlrtfUGjb014eDJnZoghM+XMJeDCFqeyBrFJR0d/ZCxUZxzUNBlRN+MUCFevR8xyHc7okuhx7mbd3kAW725g3R8+5ZRhXX/a+IctQLNv8jplt4+6n1PTZGFwKz7cmCnk8tGLepkEX6mpoH/8TKbJV1XCarN0MtLyoIl2BzmMT69SFKI/aaxTOqSmR+u9pea/8EtjEzJYuKQnu/oApD8lk4Xu3AI7yUOzAZM3NaU+gCFqhkM9Js9emCH0NrwIeTVUe10E5QaYws9m8XM0zfb4+xONLz7dJaPcyunP3pDr/Vzrmz0Lb2D4Pxx8bfc+ILNdfq2ibzttnoW2kBVBoyxQeytmnZMr1MwrY0eSl8ApKDwCtMxTvUHfltDrFZJk/CfGuYxFAsiA6N7eHfXVn+A5DSnme6zOOoQ+Fwq6DwnMmABbxQuGQAk8GuNBUCbjjrg8A3HJIad0a8YeiTJDMReTLICX/uFL75HMD8hNao7y623eR8hsVreURGLaVFyqJJZ8buJ8q3i/NxUcIqJoO8egpw3hSOfkgBDg+hO6dh5HiOiVSZn+C7qdVzewn6F7qC4piH9UKbPRAWYvqsJUOWYZW+oHLyFIFJPwt3pNHuHved/R6jF5Nab9LoqreRyavb0MrTC6mDOgzs5fRXMWf/yZ/z4SKEZRo0TCuyqTNBco9NbumKxmEjLM/uvNW9fYqk8uivFeHUAPwh7YbJP/GPfTDAGQviPbL5RTyxybyLMAR4Q7a0t2v6fKd30F84LwuPGsdtDeHI1lgX1p8aGcEVK+O9k0M6+xHyfP7u42DzvUYK4mrA4A9NQIvut3rVfs+Nz4PQSGooGqaT1Z8/a20n5Erwu88FHMUMlJUPcO8wDMB+NkbVXV+Pby3GYqO2bZCPpwDgU+LhJfeMrOtPcnnVPGdqbzesfcbyOu9nNNtUWqRxXvwlsLdbzZVQr8Q3dMlz8l+VGgrpTdo3Tmxr9HIy6/0PS/Qu0Gljf7nQSuUMO0fFZv0K6iixTCUa2RXdBHsZGa3RAtIRdvHUazz+ghUidaSEgq5NErqPCEZCmmq2HAGcsNbH13S30dWh2vc/cxszB0Cgalk5pcbKriY2Tnu/pNC2xxcegP4WQU4kbYdhpL53YASmaftvhBenxNZzR5HFpbZ9badhqywpcTH66Kyun1mdiia751Dv6X1+CWwp5k94u7nFcacC3+3IZfxE5Cb557ALQUrf7ysHkJCxQ+An1X0OxWyHG1WAgcDMPA8YwlQKe23BNS5hQLqXQAnhiI0vaN6RWH9lkLM7WwzWygdd2Evj0GCYtVeTpWCqdFa7+JJmeisfbwwV0DntLTGE6ALb3EUIvJM+PuvZjZPfqkU9sTDyKp1aAPBZDo078u7+62FtiVQdT8vlMjNnm91FB7ZYUEpzPHI0L5qjvNz+mGYk/yc5vN2P7rgJwO2NrPzS8paQtuEfr+AgJIBN/gwhutRZajDkML9I+CPZvZofk4K4NJrKN/TxYX5KPGhvxaeb1K0j7+GlJDpUQ6Oy8xswfzZKtauChBv4xfu3gEMhWdaD1mYU/om4mN30XlOf4AE+MfDXMyN9sePkHBxVM1cxMqs4yJs4lAkjBb7NrODkXD1EVqTPuAKM1vU2ysbps+3PRKoNkHKeP584yT843+Aepm38dl2V6CvgscOQzz4O+hOeAd5ncSwrz+YLM53oLM3r5n9wxU+sg0yRC2W3OOXmdlx6NxfbGYLBA+4k5Dndp4rLtI5iLe+jPjaEOBKM5s/NegVeHKUDX+DgJYzKZDLezXmCxlBIawkm4v7kMHrx8DGZnat1+cwi/LTbAgwvTLpN5Wf+pF301Lh5zRTjpUNvVxJemngZnd/PfCcdLx1c7FHfj8ln/shkq12Qorjd5A3bjQO3oFkjn1Q3sRUXnoy/O6jrEztG77/LOR1VaK1EDAKquT3FWQE+ZAsn1PG395GeR/XzvkbynfzNFrbmdGd85vw3r3Abmb2hLdyKh2H1miZMJ49kOx+FC1j5bDk7wmp9rICFSmoArSqKI450nbASmY2ZQOjf/QiO7DC6D9NeJY10Z77nZm9FY1G7n65KVfQYWa2a4k3JJTew9Ggsz4CqWZCsufcWbtcnr2Qlj5ySS7PFugwYGJ3P77wbPk5HRHmY1Hg6aDfPGRmf0I5ic5C9zjI6D8NSuMxJIC3O2dG9NXCe9GQ04dk1SGoImld6NxGVHi+ZPLsjCiC4zsUih013Pe7oX0HMujth2SbhVGI5dIVPGUfJE9PgfbHxaio1cS0V/U7j1a1xy+gnlxTFgAAIABJREFU8NY03HcjtLbL0HnvbI+KO5T28bRIRp0R7dHHkRx1spk95u51+TsH+GGh30p+mMjrvZzTyYCzewGszGwedN9Gb+L/IgA1zU17HOVQ7XdpYLQem/Q5aNWyApboWLQJlnH3q02JzfZFKOQvkJBTbBteu9TMvpy2rUAhp0MXcAmFPB4drqXd/e9mdhSyEEyKXEsHLvmKA3BrGNeyZMJRof3vkfvpmmZ2WSpAFMCJxcIYSuBE3nZ5JFiWGP8BCEDZ3d1/Fz6/O2Lsr6KD9BOTd8DDYe5Go737ZXRJvxD+P9rdYyLBjvUw5Qh4LzxrG6BRIfx9FyUz3gTl4LkReYA8mo3jB8gSOgQpxTu5+8kV/U4a5uUyM5s3BeMSYOB7of/nwt93BVCul3Clfnc/qGK/HYE8VE5CIZXpPJTAiRWBr5rZzAVLQdv6mdlodMGshy6BVNDO9/KtSCm4lGwvB0qVgknD93w7VwrCuEuK8K0FQXE3NKd/dPfNzOweNM+Tocop2yR9lvbESsjr7ERaSUir2k+JLtVLC2udg6o/BQwJqnemgHjh+SZErtSl58vn+AF0sXTMceGcLkv1OW2bt/D56VGOmIlQ4sezwvPn53QqFGLzOlKS+oEdk74PRwLMT939VDP7B1IQ/hPWIwXxc3Dp20g4OTcHl3rkQ/sh4HmUu//WzB5HydgNKUubJP3ma/csUqRGmax17yb9TgYcGHhaTv3uHmN+pwYOdve8UufUwH2elQ4O5/QYJIT/0N2fNLMzw3efj4TMo5L2JePASmivzE6oWlVFZrYYAu8/QsLx5bRCGnOaMzxbRwiHKafWdkhQXR4B9CcinrwNIR9h/ny0vF0eRPtiLzNbGK1n1TgWDGO9N7T5rLclPPs/Q5ux2ffcoe2f/4+0nbXidZBi/13gWHf/JQwoFX9D98kOCKj4IdrfvwEOMLNXkPJ3TW54cveXTJ5N9yKZZgl035xSGocpWfoaSHlaEylphyGj4q8QyBOpjSeH1x40s/ko33s5zR6e9ebCe6W5+BLyyjjDFE51BWWe/CUkr9yOzmFa7TbKT2sifnKDux9gZtejOVwJGfKWLYAH09EOGqU02LlYFyl+Ub6rynV6FFJsN6ZcKCX3EOlHQP6uaF4Oruj3Nm9VD5wFOLPk8ZLzN3d/NeylS0n4W6A7vbN64G7h34WRPB7zml3l7v8C/mVmsyK+eBvis3XFOfajVfE4p0MRuHmMNw/Fz8d8BkBDo/926K4uGf3Tex3kdb0onUajC4CjEe+7rmqQ7j6Qx8taYcIbBD3ubeBwd9/NOnOJ1ukjuTyb0xxUR4a0nVMz+wABZpsjWWirMO73TI4Ed6F7EeBJdz8vfOaPiL/NbmZrJeDEvWgvp0UIpkey+KaUQ7VAOsvmqGhDGxXk2enQ/X9NQZ5tuu//4u3VA/dFPPPhMH8noLOe07Heqh64hruvbCpecyqSu65393tdHqB3J/0fkvUzD62qyjnNDNwTZJvXgb2SvX4YCs3d1FuhiIcj8G5bWtW+S/RJ+WEv5/QmGobsmtm3Ed9bBvHF49A67O/uD2Rt36ec/P0DWkUbxguN0yS9/0colittIzNbGoER5yQgVGx7JVJc69pGamubfceUpkR8UKi+ERjBAigxWtzQ8QD8lc6Y9vQAXByUsolQ4s9SkvW29gjAO5WWgptSZOZ7uPuqod8jkLU+d8fM2/ah8JK2tqbyoJuhi3CgOoq7v49c/WdEniK7IJT3WyjnwPaIyQ9FTPRIVLZ9q9Bv1XrMgRhaaT3ipXKcuy/o7qsjT4t3QvvZEGM6G10AhgSLedGh/TdiXiPd/eCqftEeOjr0myru0AIG3kNK/NdC3xMj5rI/Yv77N/ypotmRsF2iOIYT3X1ed18ZWVc+oF2orVq/fnRGziZJZl2xl+dCVqWOvZwoBZcgJjwaMfBJCuOIF+bdtKxof0DW0BSEmgl54jkt9/I5kAB8Oi3LVqTSnngfKVr52nW0R/vzUMprHZWCVdz98DDuE9Gl0+aCW3i+0egyzp+vNMezIuGuxC/yczoBcpnOz2lp3nD3l5An4itoT6+KQpb+gYDGNxFfewyBDt9E1qpvesgBEoCHNVHVz5jXayRKYvkXBEqlFMGlvdx9xdDv4Yg/5BWGmvIhQ4Lb3d7K3TQjEm7a9nGgfO0uRZbR55CV6rrk5wRksb2u8FMMO8zoI9otXpE2Ref4EG+51M8a+r2bzlCstrlw918hxRM6q8am1Id41mHIOhyTHE9IZ1GJSJOVXjRZbQ9BoY7Lufur6PnuQ2d71S7PB/JseCOM5RvozFZ5R7yK+NFDaB/Wjfmz0DbS9eOg76jcTEv3efsstM1DagEwhXrtiKzpA9XjXAmRzwj//sfl/R3P8hpIgVsf8c5i1dDAz1ZH9/r+aB8/WRjDVKHvZ4F1guLYj/jj6cjDILYt8eRIJZ5cokkp5FKsmYtn0f33CpIXD0D36F3ICHUv8jQdhoCrI1DoSgRlBuQnOhOzX4nWL6YMON+Uly6lPmBGk2fwAGDyCediJPCidS+cMg26dydGyvaC2U9e5TqldcMzdfMSnIJCntMK/oarImPO32rJ3fvdfYfwudPMrCO9w1igO9CevdfMNjOzxcxsAZMxe+7QZr7wfxVNSzW4nN+T06D7sEPGoXWvn4Lkt53RXsnv9ag4F0N2Kygf30QUvEYa6CNLdPmeXs7p24gXnYHA9QFy5UBalfY0MyA5vB/JYCvR7mwRve4nz37id1WFvULiYZlRSXfZn0yeHYv7fk1gLSunKOigsC5ro/10nimqpJJMXp/fpRrsjKlsRiK+db2ZjTCzb4bXr42AVfj+MUh/yWXUnPpprt9HSvlh5TnNf5DH7Apmtn7NPPzIzG4M37EEuitmc/ctS+PsQh9SX4V7rNPnnlby0pmx8Pq+aEF2L7R9HlnA69oSNvv0WVtMSc8OoFWSfAhwuJl9DSH8bweU+7eIQaT5ROIB6Kc93j8egKOzA9CP0NMlsjGU2kdm/hoqPRrblpj5RCjM7WwSwbOi7euhfVtbpCAPoVzi9DlgRldy1oNoxT1jZkPd/WMzexI4pWBpKq4HulSeJ6vqVycIB0vSKkEwPT/8kH3+I2S5ObpBv18I/5+Bcl/Ftikw8A1PElub2f7oktoF5RsaFNhsCgtcCl1ms5rZTJ4kUK4CJ9D6PUgnqFNav6eR8vwE4VzV7OWoFLxP+17uUArMbApkSX8FKQW7hLb5hfkfM3srjCNemNHKswcSdnZL5jcKGh+TWCiq9gQCza4jEzQq2g8J85CvdVQKzk5A1SgIP40Aqti29HxPo/098Hw1cxzP9MfZHJfO6VthzPk5Lc1bpCeAmd19BzPbCQFTc6G1nxiBEm+gs3iUu+ehNvsiIfXXyWsThXn4mFayzipwKeVD63V5vl74UDRQ9CMLW+y3Y+0Cb/hFeP7tvFA1z8ymDYo1Jhf+S5HbfTd6HAHkaV+Tovl8lYQv0lrrfpIEslXCOBKa+2nlEcvpLeTVuyziCQMVO919ndB3Kc/fh5RBh20RGP8rb3lKxud7gGCtrHk+3P0fZnYYyvEwf/KMpXE8hTwR2oCRz3BbADx4zIzlvh9FiXoX/z/S9h3KoU2RF+3qnTnbnkS8JHp9DCir4exdbWa3IL5SJHe/w8x2QEB4VYjFr8PYtg+KE7TuvUcR4Fp370V6i0KuyYp2JYWsbi6eQHlHpzd5mpR48tHA8T3IT6C5ndrdLzWzLREwsVfStg+BYVvRytHW32AuRgNTmiIJ7kdy3YdBFjgGefb3AWuYPHF/5uWKzvMiz40+dB9PQgv0Hxb+PrrwuT7kGX0tsJyZ9Xl1MYvRyIiXU4m/RRrgbz3SFkj22pOaXD2DpHvQGelD65g/7xCUQqI/yCElKsqiFTJOvNffoF3GGbjX0Z7eGFjIFQ7Ydq8jUDHmd8LktZneNXl+xRK9Ttmw0lUf6dJvL+f0VhRFcioFQ4O7ezhfp6Cqbmsn7x0bzvTuZnaHux+B8iz10elZBAKfX6BcdRB0JtOq2FXy7Gike7bJs4ylfe/Kq3Qy4ieXdWsfPjPG5C33UBjvPjXNNwaedfdrK97/COW7mstUoOo+lOblx3TKqJFeRjp+HcW7YYB6vBu6nVNoz6/3IsrfuB+S2d7N2q6AnvVA5N1fVWCiCX3MeMaRPgetZNVcx8x+FxUyM9sCVSc5zN0fz9ui0LJ3urQFuXKOJkG5AzO/BF16xyMvqDUQgLQFSha4GGLqsyMQK01Qmh6AN0OfdQfgacTIU4W1qn1k5m/QLkyVmHlsmzPzUts70ME/hxaQsSRSuC/zstv7FFQIlwnj72XtQIxgajqtDt0E4W6W8V4uq9g277cbMDAL3RNevgb80t3PyV7vQ5fferSSfq4BrGhmW7p7dEOuGsMdyCMpBXWq1u+q8D3H01q/PSjv5eiyPJL20MeSUhAFxQGlIFDpwvw7sqjcQEsR/gZy7b7T3dO8QXE94qUQqWpPvBXGmu+JUvsIcj+ZtS8pBfH5/ks7yF16vjjHh9ESCKrmOJ7TKWmf49I5jfN2Ja1zWjVvkSYmzFt47jvCTxuZXJGXJckPY2ZroFDr012l1/MxxxxUdWOObZ8lAZcq2t6FgNfzkudbHHlXXBksg5Hi2r2LBJZIXRW6wrPPifJVzBF4Uh8CPZc3lSceRVkJAnlEbmpmBycA8+FIUNrC3VOX7TgXMyDAJ9LAXJhyjGwdXo8C/hfNLIZLD3gyuPsLQYFfJoJUFbS8maUhyK/RKQRPi4TKp2kluR14PhSWE5PRVz1fpK9mzxcpVraKZ63OQyCOeUa0Hst/im1J2tfx+HE1jl7mbVy3jfQMLW8PAExJdDdCxWIupJMmBka7e1TO3kCKfioHHAJcbmbLu/ulpYG4+5GmpMOjkHyUhhzPisCYh9GdGiny5MNpydVVPDlSfu9V0d9QuP6hyTiazEV8nhcp5LQxs5XoIj+FeUhpJoL85O7Hm7ypdjSFJv8LyQl7IP72Y1oKU+VcBIPUKOQh9XPEqzYxeVzcjHjq6chT7ka0j64zs295EqoWHxfx0pNRWORZ7j5l+J7Vaa+ilp+3S2nJACtSHYLoZB5bJf4WjI0RgB4GTBQMatBFlhv4Ivd3TQnzjzblgsrXsc/MLkKyR8xjlf49Pa0cPznl0RTb0u7tFsfYh2S10phfpv3ejVS6J+P9lN+TA/eTq+LpLSik/haSez0AZ78H7knWfWLaQasxaM/UUdRHDgrP1vdJ9JGEejmn+yFPl7qk9JeiOV8OGdtTQGgvZID+nZldgLwlYwjaNxHfi3f2FLRHXuSehLuFn3R9S/Js3Pd/J/D0fN8Hw10KMk4FTBaA5iZ7fj/gUTP7gbtXhn+mFJwL9gN+a2ZHejkP4gikU3dUSA3v9yG+3R/6fNuUQH0D5BV8pnd6Q4G8B7uF7F2Fcsrul8gzvdwNpSipKtorPEMM3Zyt0OYN4E0v5JUbBI3hc9BqvNOBCFG9zszOR/k4fo4End9UtN0aeN3MjqxpCwrfeYHEQo2Y7vOoysyLMGAteBB5kYxEzO/L4Xd+yKJw9BotYaruAFyFDl4aYlLVPjLzO2kBYlXMPLa9ksDMa9oejSz2MRFjFB7eoaVA5fRtBNYUycxWQUx1DuDfQWianPr1+Buy1HjSTzfhrxKwMiUs3xwd3N3MbEFkWbqspt8IDKSJqCuBAVPFiuWQALI3umCvR0zpduBPCZjRVsY7oW2RwHc+Ag2OQWsxMXCsmT2CXIirwIm4fh+b2dzojFSt3/5of+4MvG9mlyKworSXH0QX7NcJe7lGKYgX5kMEvlWjCJ+ILFjvIUFxPuRd009nha4oaLwb+um2J/4Wnn+AatpHkPv4pG0VqBqf70VagHjV88U53hGYtMscx3M6Ja05rjqncd7GoLWum7dIC9GemLWDwnOch1y4z0YeYnMiPvQKWbgnLXDpY1oW1SpwKT7fFWHc3fhQVEzGmJIJH4XWPvWmg9baPUzgQ10AcUgUuoyeDN85My0FOs7nbmjdbgvfMcTbE6wehM7u383sZgTYzI3CKfP8GXEuZkIWzo65MLOlaE+c+TgygsTXHqAQ4tCFfl94rc9U2OAfgU+ehPjzpt6eJDQ+3x5oz/2j5vkiLRefL6M06fQQtM+qBOV0zH1hHJ9m29i+TrAfV+PoZd7GR1v4f+ydd5hV1dXGfwOiKDaCvfelorHHggWNhWiM3VhQwd5716ARuzG2GEWxYq+INfFT7CIqaqLoskQsWKLYsCAq8/3x7jP33HNPHWYA46znmQfmzj777r3P3muv9a4WFCsz2xdZ9pcOz08imxetBnxvqsj3siv/R12OOHd/wOS1sIDleNO4+58DYHMAUlow5fC7EckdByeejXjyicCEPJ5syoUCMjh8H/s9i35Aya4fRmBK2bVIVYhN+eJWQsr9zpSTfSPagHp59jCUE2Wgu2+HZLHjwzhvRQbapcm+n0Ayya/Q3b4COv+3hPadgOWCYvpfFCrmyID2d1MagdkRD9shfM/zyPC1bv3X1O29D1Ey85sRGLBm7G/nh36yQKtbUKLkvxfwt+HUqtNtRqhcG+snDXhP4wE3hOd2It2TphsCiL6ivnLgRDJSkwB4LRwfAFPOt6LwyyRoNgLYxsymK2E4ju71J6nJOGn3+r6hzatoT3QyFUHqj4zp68TmsGnBeKOw37hH2N8RcH0m4i3bo/OUp4+sSY4+EmgwcH0ZnuXuz5jZeohvFFVT3A0BVCsT7mZ3bzaz/ZE+cZK770VI+WHy5P7JQ2EaM9sm1tcn1KIXvkAy+HfEcrnlyLO3IL4Q6YYN+97M3kPnL6I1kBz+fPhJgvR1AFoAyp9E3kBZoFVa+O5glHd4e2LydoyuRWDNxSl/A8lmnVCusCHovS2IeP+nNKaeiGhdgoyaQ9Hd8JyZleGHIDluNDSe0wIqbGtmV6L1qkrLWn1VTtD6TNE0U7940MrdXzOz7dHhi5jhS+hgf5PS9jh0ccyGrCipbQM1I+DqZmgJe+gJHBK3mATrQp8whq7oQh6GKswlvW7ORAxlQVTxLE9hjdrvB0w0s7+Qf2AicKInMKYAXIraLgB8kNc2CIpnUXOvvAUxsr6eUgkuCIdboks/+bcuaG02RsxrAgKWjkPrnfc+HkIuyyNNiYnLCH/HkZ7zbBYUS71imEs3xDB3NLOhSPBK6zcCBuYH3s8CBsysM1rPfcLfJqJL/EXk8r4cEmLOMbMjPaViSYz2Q8mc/xj6vjyM4VBkiR+IrFmp4ER4f6PRvniJmuWt4f2FvbwTclOdGTHfu0nfy0OoWaZPKFAKogvzQWBsniLs7jcEQCKy+ESX6CHuPioxhsFoD0xEJchXJX9PDEZC5H9L7KEI5D4GGF8Ackfzex3wgvlF/OJ+ZJ3OW+M4YHxBwTmN1m278FHeukVnYFsUUtFAQSC9iJrHxCR0RrYP4/kQ2N5D2FxizJEXRFSpKgtcqsKH7jMltI9AsjsQ/9jFa1WoIore3ZLAiBIGCmhU6KLvnWBm3yLFLKIf3f1aM7sG7dPj0OU/JpzPW1z0eRBuL0Lv+avw/4ZKntS/6zvS1sLlGt/yvszsDuA7d18/Y05l6LfUe7Msg/bmSDN7GfHnOYBr3f22+INhfr2R8NwltMuaXxTWvhTpwmc/BKAuiPhbf7KLrERjXgytx8ZAMh/llGpLrH0etdc4+lF+3dq7bUQLI6PF36l/1we6+4vJh81sVqTozIKUu5fDffISqt7cknzXUyoHZ9BhyJCwDvIOeR/x2zPcvU42CTx5c+QJVMST50CASSfyDQJxakJeqXGlL2stbkEgye0pf9sJgTJxT5e1yJZ9v0MevR8Go9zayIsGAHd/28xuQsVy5nH3jxLy7OGI72etBei+aULeDD8BL5nZYegOODK6H9z9KDN7ClUQNLTHI++SJqTQ34IAhpeQUa6bqagGSG6aFPqaaEq4vFUY0zOxNRqG3l9ESRDpAsSzc/mbu/8D+Icp59ceKJF8MhQzTu8jkDRuoIruj+HI8JSkZnffMKtDy0/EHsna3ZGx8w2UcD6vKl+SBqMwtzLAZ3SvLwW8k3Wvu/toM1sD6Vl90DmJZL8jPb9KcSHF9JFjkOEvU56FljXalAJAwN1vMrM/UJJnIUBuJZTzMo2+R8Dps+5+Y8r3/Svs1b4B0I4iEHoAM4XPIGakchXtuTn8/3szOw3Jr91R4YY8+Tfa90cicPRdEvs+jPNGkAEOGewedvc0b6GPiYWJxuhhBIRHFD9/qc+4PKMeJRgYYhRFlqwHrOeNVfX2MbNx1KKFDkcGnp1iz27jKd5QZrYYAhOzgLBobJX4oalS6orUijIkz+l3wCcVz2mc+qF7KrViJNk5/TamMUUMpERWtCf94kErAHcfZsrnszxSCt7IssAhpvtvFBP6QUHb1xG6G1k9f0AHsOEAuPszQE9TOMZAd98i2Sa0G2tmW6ODsjbFAsGyiOmPp+DABGZ+M7JYzUUOuBTaXoSUoea8toHOD98/Cgmu93osn1LKmJtJqWiBlJlN0MV+UlB6lkGX5xrIxTjLHfo2JOj0oZzwNys6wEmFFgT0rIgu0b+aKqdFoVpbh/EfkOw3AAPbopjwZrKBgZNRPPWxyMV6mLvXJdcz5Xv4EyoVm+rtYqqwsQQxRh8DJy4KHy2I9kUeOLEgUoiHozOS9/6iyij/BEZ5dsWLy9EluCayZJxChlKALsxd0Lp9TsqFmaAdEIjwNdqbt8UVl4iCoLEvutQiQAWyBY37kAfQ3BTsoQBy74Yu8SbyQe4L0PteGYE5RfN7NsxtJLBF1hqHc3oBSth+EDqveef0IAQYv4l4Xeq6BVoXAYxpe2Y1JGR+i/bZe+i87IAs2/shb5oGcDmAS9ehvbEL8hRNBZdawYf+Etq+SCg64bEqOLF+XzOFZZyA9mekCKUC4mkKXYLGk5JHIyhp15jZCGRZewF5HZ1sZm+gaknDgf5pglOir7gwfgxtJIxnkcmlHlQm+p3Y510RP7kCnas3kdt/lkfJKsiCf4K7Jz1u6sgV+nxTxp+fcffXzSzKAfZMskFyzGGskFJSekq1DZ91TbZr73HEqHDdplTb6JfwTDPiF+uhO+d2T+QxCsDDs2i/3UeNf0cUlUmvTK68mRsj3hmN4VZXkvc0mhN5UF8C3JVz7+2DcoyOBjZNUaRSyRROnbkWMdoW5SKqU6bCXIagu+V0ajz5ECTP/gF4Mi7PBiX3sPB8VwScxUO5QfP9h9cbYiN5dg5gfM5agMD8E6mv3BfJcGPiDcPa32lmhyOesilS4t519/dNyYjj+XaS1BJuHPh4mjfVbdSvXdIbZEIwJAykHH/bFskMWXyrZTwBaEhTGg+O3VPjkAGzYWxFFICEvsjDbi1SKn+Z2cfo7r7U3Z8u6PJtdE57Umz0j+71XZA8mWk0cnc3s/4IiLwNGe6yQugrk7sfZ4pw6U2xPLsser8N+WxT+t3JFK5X5pyujYDlVI9id/+a/L1MePY5pItG4x+LiuEQ+z0V4KgCtIV9/3sEbn7HZO77ALpcEHh9fB/fTb1xoyn5TMb3HU8jb4roEa9PQRFRHABrdvcLgiGvF3JM+Zu7P57yHEg+35dsY1ALVeSHo5CxaX0z+wdtc06TlBbSCwJQH075vB+19A1Jarm/Al8+3+ujBRrIzPZy98tLjLOBfvGglZnN4u7RJnquRNs30KFN/q1bijJzHjp8q6EyyxNNWfu3IqDd4dkF3T1yEd2M7Bh0AFyldpdKHgAzm89DBZgYjUIuvx8ir42iA3MgQtp7InAgj5kPRRv5S8TAihj/6ciD4NWMNtH8hgc598OUP+8OPOHuBwcwBXd/1RQG82/EhFKZSHh3GyaFP7LXe+3wb5oFfAek8P419B2/rLYGPnD3SzL6HYwEtc/QuqUBA7sjT7hXkWdZQ/JQd/8MOCww/T3Dx0kANYr3H5N4dnsz2xGBB72ANQvAiWEoaX8ucwx7eTgpXnIp4//JzDYgRSlI7uVwYZ6FLskIMC66MMdTThHuXUEhWBu5fr+OvOWK2o9HisLDKJwzFeQO89sRgSSGhIzU+ZmSZK6JBIJrC84z7n6YKXy2NzEBLYNfLIvcrMuc03vNrCUpaoIGIsFmZZc1vpMraeZV6Hz+Jkf5w913NbO/x8Z8j7u/a+khPXchT8foPLUVHzrN5J1axpjxFekKXUTfUqI0sLtvYWbzIqViWwQ+HQ1gZh+5+/wFzzcI46jq1rLeaKGOhPFCzxMz+w1yu++GPChnDvPJDGdz9wNK9Luqy/OllPeLKZT6lNgYop+0cSyPQkveKDHmaaFtNMcXKbfOVfpeKrR9kOJ1mxbaAuDuqcVPYvQwMlatjvhxM3B4sIK/HH4vlT8o4/snkigEk0bh3rsTgcxFfY43sz+h8xTlOI36SePJ0XNFaxGnwUFRilMUjr2Su38R5NnbTZ5SzwE7uPsTOeNOlX2Bf7t7i7U9Ls96uSS/b6MQwDh4t0H4dxUEbiRpaZRUuS6EyGV0azCiVKEwz4i+Q3z9k0Sbz5BXVJn+SvM3BCg2eL3GACtcIVtDg0GyyEP2/6iF2M+M0nmsiTxWhiHP4P9Sq6rZA8kfGyAPnktcVcWKxjuCcvfkQCQHzR2+N9VoFGg5ZGS6sTWAlama3ElhLnMifTcV5POcSIVInjWzF8xsnxw5GVMxrYPdfZ2sNrF+70NAe6vJgzdf+PXRVvZRBWjrifTDS1P4S7Lfsvv+Q2J5m7zecD4h/O2zok48PedUMwLVdzOzE909mah9aZdhZTnk4Tlz4F03BcPrt/HGpqisOI0H1jQVucqiHiSq8pnZV+6eVbUx8rBLntPv0ZlJO6cvUcs79zpwVR4vRzLwmckPgy6RjHzA3b+kXP7Fc4BdzWzf+J0QkcnBZBD1RNQwAAAgAElEQVTSOTtAq1bSKwH1S/PqKWxrSg54Djp4dQfC3a8LFplhZnY2sjy/D2xqIXGcK9H0KyZviJUQ48hMvJYmEAQl53LkdZFMxD6T16zgn8b6SRWOXPmR7qEWnpPZviw4YUoUubc3es+UpgAqzI8sNGeHj1veRwAEb6KEIBEJf3nvLrS7LyjldflrTB5Yc5GocBHr9yMa8/TU9UvxZTUn8Iq735v8nhR6BQntAIea3Es/Q6DjN4iRNcQdu/uNZrYSEhgzL2JUeWxvV26AInrFUsIVw/ub0xMVFpNKgZnNawp5bdjL7j4EAUC5FICGE718GEiDQmByk17CE0ntqwgaQSko3d7dnyPFspYCiL+CPPyK8k8k+34u9Je6xrF1m5xzuioKqeuNKmpGHj4jzayfuz9symu1FaECZM6YW5K6m1mTmUWu/Gcn2j1MunUoObbbgX3LzC/LmGHKpTe3J/ItZSl0sXc3kZJlut39QySs/8XMJiCh9BMSialzno+/6xUJHnPEEkqHdqX4d6BvkTL4Tfj5OnyWpsxnhquk0BNm9ld0F7YoJqbEqT3dPenC3hVZQL9BguD0CEhOU0YmIN73QIkxTwttIyq7zlX6nj72zLhY27T7clpomxoemiR3b8ndZfKWfw8J7cshY0gTMMTMRiEvxheA5z3dC7OOzOxQdz+/qF2grHtvEWDZcA/E6WqkOBwL3J0nw5nZ+cBxXitKUplMhTDWAE71WlhJi/xkClMuzA+U6DNLfkpdixy6EqU5GIsAvLWRp/mbSJ65P66AmYoZ7UYiX1l7kMtjoA4MMLOt8gwuZSiLv4V3XAp8KNM2AeqdgSqW7w9c7jneECaPrL2Bi8zsNXf/W0bT6dw9GkOu0T+Mp7TRv+y9nkM7I6PP3eiei+6XHREQkJZCJI86AU+ZwvdHAN0ieTYAZI8hz8W04iGlyMxWBxb3AkNrW1MZQDy271sNtKXte3f/igxvbw+e6K39vtDHAabw2uvM7AZPz0f6Lnq/61MzIixGY76xXG/JDErLU/caurfTqO6cIoD3cmCku9eF1wcD9r8QdvApck7YDuhnyl21T9Y5N3lFVaFmdz+voM0ayFnnifD9x7iioaZHUUFHobt/j4rf3UIdoJVcIoeGTX2ey4upTNtByHJ4MAptSK2u5O57meLeByJL1wRkATwKWQTfRSFRJ6KNfTv56HSLQGBK0n0oCp95iPRSvnUCRIFwFIFLH8c+S22f1jZ8ngZOdAFGmxIfXh4JTVlARoyaA9p9PGIm/cLnkWWm7t0hVDqzhHQk/CHheW8K3l18HLE+VqcWNz023m9MqPyCDK+KGDAwIfF58rIaTcIjL9a2BVAJl+WmKCxhPJr/Kij+eXZqLp3x6pF/QfvtB5SPIMs7JKKG95cF6iCPr4vN7BAkVI5GAN76yHMkPo8WpaBoL2cJihlKwSaoMuIxwFAPVr+0CzP57kwhU0cij8PdUr6vQYHIETRSAfG09mnzy1EKkms8xOWplTa/lnNagl9krVvROU2u2/7ojMX31bPAs+EiG0NiLyT6isClT4LwvA0SPudIPpfDh9LApVnQPj4duCIIS1nzq3t3Adw9HsX0b0cBpby71lZZWR8puGsBl5nZIu4+JuM770J87VNkgTs0jPcS6kNv8sadBS6/jLw/k+3TkrCfhRKxZ3qNxCia315mdhm6a1ZA4d/nkci74O7PBlA+Ob80b4A3kKBVlwctY8zTQlsA3L3sOlfp+2Vgkrtvnmibtm7TQtvfIK+s7ZDlP0vw7hwUmyh1Aig0blFqd99g5J27EuJ9E1Gu0SI6Mnz/oe7+bEHbJE++BckrA1FahDpyeRlvjqomXky+DNcb+Lcpn2rmWqSRmc2HZM19kVIW9y6Ny09vkh0ykuxzNvLlp9T7KafL81FY/OHhpwl5X/VC4U+PmCIUPkPeocsguSKvvD1mNhdSoh7z1ud/SaNrTQmVjyzB39LGtQUZ/K2daRvgEncfVNQw7LFLzezXaO9kgValjf7xez32Wa7hOKWPlnvd5NW0OLrvRnpj5e8vkefQNvG/BflrD+RpcnmFvbFiGOMRKMT3rNDfb9EdtET4viOtsaBK0bzi53SXguZtRhUB8dR9XxZom4r7Hne/zZSq4xj07pJ//8qUmP4Ok4f/RajibpLvZxmKN0Hvbp7wb1z23QzdA+OQ48qdpBfsiWgbtJ8eDuPIuxtOQ9E09wCLuvtq4Uwdg3S8zqTIbYjHZsogGdRMfSGJBgr35Nomj7QzAQ97rB9yOjkbONMVdt4q+sWDVu5+lsnr4EzggQAiDUcgwBjEEKMkuv9Cm6kvShQ3CVnuLgUWNLnrRm3nQML3eijW+1vk8vcFcrF8FQlV36C41BdRQsdtgc9MOU7SxnAzigO+iAAmIDQ1i2FEAsRRyMtrVbIPQByceAgx9qwDUwdkIO+KCFyqUyzdfVMz2xNZFgcEAWReBPrFK1sQ1jAqu3tZWKOPEPrdCx2c6UO/de8OMYIfTbHwyXWbA+W72Itajq/zgbM9PRdYnC4ys5MREDUXsrI0Uwu9601MqETvd1xjN0ACGAjrkHZZnQzcHtbjQgQazkQNGDgwCNTHIGZwjjcmk44sQN2pd3PdBOWvODP0nXuBJN7fSWY2Br27w1Iu57vR2p6IzkpnJGxejc7I5tTeyUlmdixywV+I/L1cd2Ga8mvsQ7pSsAoCWG9Gye6vQErLgTRemL2R4HUH8m7bHoGiG3h6KGRvau/6KfQ+sgSNJKj6CtmCScv8EE/IVArc/ZZwhv6EwIgLzOxNlLz4PlPVq2iNF0dJT79EZyBvjZPr9gDayyuQAjJZrUT90YgHfIDOc+S11yIMuvt+YY3PDX1iZgNI53HzoCpU/0aelXMja9tRLjflOCX50KJkgEvuvrEpf9mpwJ9N+UPmJ4UPEfLSmNnbSMldHt0LK2VY6qI1yVLokqDVlaaSyrnk7k+bqvkcgPbvsWb2DunrthyyDEbf9QDQ292fLPoeqzcOJN91pbwpwBYoLOVtM7sN8fGnPSV3T2x+x6B8asdTy/U3m6k62LfIFb5T2JNRjoeW+aUAH1XGPC20jdqXDWWbFsbcnmuxDQK5rkMeh1ei8zcisY/Gm7yoXkbhE02Ix7yBcvPdj0CLlpQB4YyWoeWQkvVMkMcGAcM9PQfeLabqnheGZy5DRqE7UVXM+L0Xlw2XoliGWxXJA0VrEaf+ZrY3Av/GIjlwCDE5ICE/HQgQ+k7jLWnybKr8lHE/ZcmzUb8ro70/FrjI3SPP6+0QL90T3b0gRe5kr5WPz6IJKJRpAAXKVkVaAckzhfwtIpNR5w9oLosjw2VaJcD2pNlJeNuWoJeoGYvTqIrRP240uhXdjZmGYzObBxkmlkQG6fnQ/bS/Ken22rHmY81sj/j3u0JfN0GK8yhqQMFHSP86BTg93PGnov35Tlyejekj66H3tyYCExw42FSZb3EUDbElSuA9CMkXuec0zC/qd1uUO3fdEgB5W1JvygPiyX1/Oxr/3mQAbdPIvo/oQqRTHeHKF5akvyA5ZCvED5uAq8xsHQLfcuWJ7E49P9wMFQK6Djg8BQT9e1ivP6H0Hyeh4j5Z/DDSQw6k+G7YBMm9LxN4XACETjKz94FBZjbSGysxN1NcKTRJb5jZkl4fPp1K4Q4YhmS0U9E8l0m7O6vSLx60AnD3V4DNTZ4I/VEOn50QOBIJkZHQ9Slibs+hS6AXYtx5bQ9BlVEK47LN7FCUL2ldBBgtgBT/iL5DDLMZCTyLAXuamZEtEHyOrACLIeV9VuCgAD7E29+NlIEzwnd+gQSdc2iMKd4GHcKTkNDTCR2c35MAQQLjfxkJObuHNlGuifuDQh2NoWtYvyh+92O0T3tRq57SInTG3t2yKNHrd0jhzHof74a1+A4pvGuZWd6lcguqIGQITBgV1ug9auEOcaHyXLTuz5rZ9Cn9rhLa3BrGMGPoa32PxQC7+9Ag6J6HQM1oHj8hYfiy8PsjQK80wCr08z2NZYojcOJSBGTObKrKODINwAvgxOcoTOmP1KzUFyKBNO39jUMhSW8hMGULpHgn9/IkBEqMRpdGVhx2dGGOMbMon9QPwG5JD6Ww5seawkXPQO9mutD+ADP7I/VnZF5kPZuI3MYvpr5sb5w2Q0LzTWjPf4LO97Bkw6AUPI3e4T/CunyBrA3jTPl5onEcjITr99E7/hpVzzkj7Z24+3/N7FQUCnMMskB/iYSfP8aafofe/1zoTD0PTGdmi5IQ0NC7GRq+fzeU7wwk/A8ysyRvmSfMqSc6awtRc61uJuH1GATKXwcFZhkk7JxMtqK+ehjL7Wifz0pjXP0WaN0GUONbo1Elsbq9FPjQi+h99A/PxvnQZ7H5zRweWxztnY9QUtj1zGxhGvnsyoivrRDW6xakMM1lsvjPRC1Ed0XEP0slYA73xrlmdh4KvVsX8cNeKLdBN3Q+xyHDiiE+/ymwuJl9QDlh/EFgBY8lVUf8cqOc4f2ZxtLt76NzvRNSOoYDE8zsWbLvqCXRXh2G+GFPFN4Rze8LZI3/Ggl+97t7PJfaNdT2RpUxTwtto/b9UahUW/b9IbWqUmkUX7dpoW1EP6FzuTAS3vdCssZEUwLaaA99hO7ntajd882IL28U/j+PxXLhpQDfqRSUj77h3B2GlNEuQRkYQ+M+XgbxjfeRLDIJgUZbU3/vTUA86j6U8DirtHs0jh+BE00VTPPWIhpHEzWAJ+LL15LOkyP5aSRa66Uoln0L5VlX0YiDzOwEiuXZV7PWIvCs84HzA7hwj7sfmrNc8We/MuXq2Yo2BK3c/T+mtB9bU52/XY0Kp2QaPtqRHO2LQk+rGP2GlMJRLR1WM/qfh+78s5BsMwHx+2M84T1sCvV9Aa3fj0hW/xY5C1wfnt0vfMcyyBg4zMzW9JBAPACeeyLeshSS/+L0CrpfomiS6VB0R5Y8+wAqVvScKeH/KmF9xqCw29FUO6dzoDP2NLrr7qjindVGVBoQD/t+e7TWuyA+0Yxkqs1NeZ2mxX0PSP4MMuzvSA+FPBfJ92ugeb2Folj6h9+xlpoigPbFv5GR92J3TyuM0geYx92vpjw//AHt2b5FdwPi56+Qck7d/XJTeohzzewpd/9X4u9xOS+VAtg2wFXRMzMnXMpzv0NeYD3R3fMHdD4PdvfHyvSRRU3Nza3OUfk/TUGJn5uEUuDppS9Lt23lWGaL+vX6sKRZqR2AXmQLBI8ioeDZku2fQBfFmoipTYcObRYzfxOBL8uUaPsAqv4QHbQFaVS8RrvCUdLWognonFTkzWxOFDLyIspBlfk+Ahh1ILIgzYeUx6JL5QIKLpXQ7xFI4Z+jRL8fIiF3NnQJf5jSdp7Q/X+QIOxIcXsPXSx5VaFyycwWoBYGN3eJMYwM63ArEmpb8/4a9rKp8tphCHDpgoT+MSnjiJSCieH7J6A9ndY2eWEORUJ56nhRjHlfyu+J58I41yjZ/gX0zuZCZypLKXgrjG+JivP7ayQQZKzxDEjQ6E+5Mx2d068Rr8hatwg46E4tJDX6//2eSNZpZgsh74fr3P2MAACl9f0aAZQMY14ZgT6TEICeBJe+RN4VXVGS3rLzezW8w6z5vRTeRWTMyHp3n4Xn0xI/R21OdPes6oJtRq19165cWG3x/Qa86u6dwu9RjrO1yF7nR4FHPYRstsc4/pfaTivjmJJtzWwJ8nnR4+H3M6iFyG4WHv8OGc5eAp4KSkQlMrNuaA/n7mN3/3fKs7PF2n6MPIbL5nxK9jUvUty/QEa0tHGMQrJdkieP9ERBhsCTL0UFYa6cWvJsiefGIwWqNABlZiei8PGFqo+09HdMFf5WlUwRCFcg5Xxg3lhMOWgOQ4rn6e4+oET/caN/nozzJPLGXxqF7Kbd67OEZ75Cusv1CIxfBK3pSh7LgRXk/38hj7etw2d7IAPhfF5QrCYYcQrlWTNbCnn3bxPmcRJKh7A1Us6P8/r0KoU8qyyI3p7USp3o5tBuTabBfZ9xh1yHeNkhZjaJkIg99vdO6Bx/EXvni9M4v1UQgNmdDDJFg4xCxc9Wz2lXxw8rntM3kHfq2qSc08DLnwxj7+XuH4V5U3QPm1nkuLKpuz8eX69giI3TJ8hD7FK0R3ohj8SDXJW450XOJJsjZ4YjWqu7doBWU4lMLoa3A0e3lbIQ+q0kEBS1L8vMq7adVqi9LpUq/ZrZ0gVtH3NVq2k1Fe23KTGGEmMsrRS0p6BYdU+0on2hUtDO8/s5ntNuFIBLXsvB1W7zy3p36HJfreDxd4ou6ra+F6bGuw4WufnLWPLak6K5ey1RcF7b0mOeFtq28ziqrNtUb5t4bhLQz92vDYrYB8jT5kPk4bgi0MPd/5jTTbtS8Fa4GFnGy+R8ip5L5iTc08tV5/vZUpwfIm/bI70x1CXv+b1QQZAZCxv/AsiU5uJE5HU9At2dH4Xfp0PgxFIoBDRa+x2TRuIS31MK+My5109EXtt7xe719dG+P9hTEsOb2WkolGqO8Ps8KGxvODLEjyfdq7vZyxVnGYzO3qfofr4u9rct0ZnuhoCGUjkkp0X6uQBtRRQcHGZNyN6HAp+4+/VpoFWFvndGYcy/ymlzM9AHWNVLhNQlnj2Zcud0E2SAHApsl3ZOTfnSouinownJ5EuAVmug4gKzunLmxkGrSdTOUjOK9GhCxub3ECjV4M1minK5EBUxmDn59zLUAVpNJTLF+n4I9PFYvoUOEply1AzwnDwBJfpYCVjSK1SRS+njJuAAV1XF1vaxOTBvay2rbUEd+62D2oPMbF5XtbvJ7WeutrLk53xHZ2AGL5kEMljdupZt3xbUcU47qINaT6bQ8ZNclXEn+yyZigOc2Na8KViq/4Q8SadDiklRLqko/9UZnpP02Mx+7YlQkFaMrxMqtFJZoWtLir9DFJY/zN2PqvD88cBh7j5nOw3xZ0fBA2Vv4LeA0VjV9n20F6/2/BxV7UZm9g0Chi6OfbYESoewvbvflvLMAcC57t41/P5baqk18qjZ3TsXNTKziShf3Umekk8tOACch1JWFPZXhczsn0B/dx/blv3+kqm9QCszmwWFW24A/M5jlU8rfkeZczoCpdF4Etg5AnhT+loQpayIPL4K97ypQMi8Mc/FJGh1COLNtyCvySYUuTBznsxsyrl7gbv3zfv+LOrIadVB0yptDmxhZke7+92FrWNkysF0BLJK9p/MccyJkkeeClzl6Qn8ssaxPEosvBlKrNdBU4DCu+oPLOfun5dovxQS0nZ393vbe3zTKrVy3V4zs/Pc/YhWfmfkUvwSoTppO4JLFwK7mdn8JS2FCwOvm9lueUpiB3VQB00b5O5LxX4dj858IagewJHt3f2ixJ/2QLkW2xS08jbK+ZRBI03Jrs9w92Qen0Iys2VQyPndlKjoNgVpOLCVmR3rjZXisqgPCgvtoEDu7kg+jrxRuqP0Hj8CX5bx+msNVbzXXwf6mNlVsfZR1dFeKMQoSWuiqpMRPYlSKLQVreTKAZdKQabY3cxaLSuY0iUcnCJPbYg8njqojajI06gqBe/CnRHPbAI29vRiTqWoLc+pu78HrGlma6PQxtRiJEGWXgCF9vZD+b+y6B8BwIp/1lx0voMDSKsAK+gArTpo2qWVUTz9HaaE8YOR0PJ8msAS3MjXRQnfdkRhARu1FuWOyN1/a6pMdQowMHhePYxcZOuE4XDgf00tufH6CAxZ2UPS4GkBUJkWxtDOtBnwTJm5AQTG+xrKA/RzmF97UWvW7XVUybI3CnW5qYyiZMqjcghSCp9GhQUiai9wqTcwtKxru7u/bWYPosT2pQRRM9u8KsieQUsD05SnlZmdg/LePFPYuIM6aCpTEJ5bknab8mqc6+47pTTfBCWsvd7rw+CrVj2sOsavEO9r4X/WypxPMeqDEvrvZyrfPriMN6ypStahSHa5islMXm5ms3tjJa3Job+jxNonovxGRd+/JQI4kpVFs9qXHm87zK3dx5HRdi6kDE+PANLvUS7N9hhvlXv9EmTM+tqU2Hw8UuCvQ9UDH3f3O2Jj2BWBv6dEnwWlPrVAUWsoD7BKtPu/vL8H2ecmd18r5c+bonN7yuSE4Fms8ERbtm0vqjqGivNb1Scz1UIAXI0aiL8A0M1U8ftHBAKtggru3IC8BD9O66s1FOY62elZgj6cpxPPiYDffwNP+GQmTW8P6gCtOmiaJFfixCPN7CJUCv1IlGD1WzMbS6ML/fwooePzyKXyJq8Yh58zlr+ZqmrsjsCePYEmM/sBxXlH45gNCblfI4Vz3RTQLBcYCK6l1yc+7gxcZmbJinbnIYvUJSldNbv7FhlT+l8HdRYE7ihsVU9Po9wnv2RqzboNBbZDCScHAX8zsycpDnVZHhUXONzdkxXTetM+4NK8SOitQqOQMFyWbjSzO4CjWim0bEitIuO0RrsBh5vZh2if3O4Vcw51UAdNRZoV2NHMjkoJs+kH3OftnLexDAW+12qF1d0fCV7eh6Ik0SebmZPPk9dBCduHo3DKMh5dRfRfM3sYecXc5e6fTE5n7v4vMzsbGGBKcjwgy0Biyht2BQqnvLwdxtumc5tC44jajkXl7ldDSnYdmSrdPQhcWtJTpOwYelPyXnf3y0J41GFI/v8BVeg7xcy+BW4zs9FoPy+JiqWMQFUMo3nMgBKlb4CU8czqZ96OifpTaEZqYVpJ2gPdq5ObM+pDU+XM24HhBZ6JVdq2F1UdQ5X2z5rZKAR2/7Pq/EwV+K5C+zsKM54V7aUoL1MP9F5BOabaLYeeqUrjhmEM7wB3ptxnec/nRSZEevSi1DwbpynqAK2mHk1EiZSnupA0LZMrceyRCMBajsYEgaOpT9LdlsJDfBzfonj2v5mqNuZVzBjl2VUGi4CBJsSM4laEbxCznCXRtgtimr9HCSojmgklt4xTfL/9r4M6s6CkhVXoXWpVEn+p1Np1m8Pd9zKzY5F79LrAwSgRa5x+QtUvH0UCxH0Z1rL2ApdmQlVOqtB7NM4jj1ZCoTXvmBJxXoYA4kwAPYQzb448zwxZh8sqWlOM3H2u4HW5Tvi5AikLHdRBPyeqC7MJIRO9kXI71cjMNqSmYJ9f1rMjjVyV1U4zs7OQ90ZUMXozJLPMgLxXIpnlTFTttS1D6Q4L33kScImZPeHu61fso05OdvfjTUn6jwF2DaFYzyIgbiaUEHgbVL3uTWCzCsbLKuNti7lN6XEcAxyHvApB1eHOQaGv3yNvqx7oDtoA6Gtml7h7kada2TFUutfd/YigYG8HrBIZgdx9XzN7BBmPe6J3fwI6M/EcuDuHOd+NwNh2CXtsKzLlvl0RzWtyaQh6J7sjb7Vh7p6VKqVK2/aiqmOo0v4GVN3xPuA7M7vX3bfLG0zwrNoAAf8bI8eAc939tPD3vqjAw/qxZ2ZBYW/HAf82s/3dfUjRxFO++zNgf3e/KfF5E5It+1IPvp5jZreH/zcjGfs6dx+T8RW7IE/cupxWZnYtOjMAx4eQwmmOOkCrqUTBy6WtLrlfBAWBaqrnJwgu/f9o5eO5wEDou3f8MzPbH+WnaNgvwRrV7O4bxT5bGqgTeOP7LTDX/2VQZxyyIlehzsjC8EumyVo3V6z6heEHU8WyFlC3rGcf7QcufYIE5yo0IyrHXYrc/Y2gBG+PBJ7HkXfoM2R7OSyDlIZrUQWYSpVmpiS5kpa+jgCrDuqgnzUFj51LgFvd/ZGpNIYZkBGpT+zjWwl3uJntiAxmm1YNzQ2AzbDwE//OTjmGtTYhVxLti8P3LYrKslfto0FOdvfDzOx+lMj+cKTARcaPJlTJ9WzgNK+Qg7TKeNtiblNhHIshb7p9kSdVryylOoBFewMXmdlrnlKtrxVjKH2vm9l87v4BqkY2W9JrOSj0N6U+XKMvga+AbaaS91BpMrNfoUIDg9z9xcntz0OxgsDf1iR/D5Vu215UdQwV57dzaHcIksm2MbP/kO95uhbarw8Avd39yUS3DcZWV3L+S8zsGpQq42ozW8TdB+ZOvpFmRwBykg5FgNOtCCB+D837TgQ2TUT7fWfgJDM7OQLZStKdyAliKwT8X5zffOpQB2jVQR00ZakQGDCzHVCloIhWB7qa2YDYZ83AXUjZTVJRrPf/OqgzCgm6Z1V4ZmV0CfySqU3XLShMrQmRay9waQSyMlcRIpLJXQspeI/dDNxsSmrcGwlBiwO/od4z8/+Q8jXc2ylHShUKQONcNJYq/3SqDqyDOihBZrYL8vLIomZgK3d/N+P5TshiPzeypk8tOhmFe+yKkkf/J/5HVyXEQ1FOnzYp6NLegFXK971NRT5a0N8/gX8GL9WVEL/6HhnXXpjc+VUZb1vPrR3HsQ1wibsPCr//J6thWL9LzezXCOTKBK0qjKHKvf6Omd2H5IdWvUt3v93MNgE8hIdlAZjN7r5Ha76jLSh4Dg5F8zy+Lft25fUaHn7arG17UdUxlG0f2p1lysu5ITXP016kR8ucgDxP32zFHL4F9jazV4DzgoGgMAdfCdoPeNHd/xh9YGZ/QADX58Aj7r61KWfaKcApZjaDuw9I765h3Hea2VPAlsDaZrZPjFdMM/SLB60CEDDUU0oEhzCwr6MLsErbimO4EiXLfCrxeWfk/vpWcPf+WZKZrQu85m1fNrpd3kc7UxlgYAvqra6zINAoKaC/AbzQTmNoIVNVjNUpAeqEvXwl8K/gNRZ9PiX38i3AlWa2ehnLtClB77Zo3NM8mdlqCEy5tgzQYWYLIPfoWz0/IW+7rVtQLuYDXvfiqicjgE3N7C5URCUNmE1SGXBpCHCnmf3e3e8pMWZDF/hfSnx/Krn7q6j6V1reuUIy5Qo5Myhp8c+nRzziqckFlEylxPshQW41ala+Fg8GM/sUWSbvA64v+U7KfHe7z6+Dfn4UBO9PPb8S0WcoFAJ0R/4O8bCItkf5RdL6nweFWqyLPJgKE5jRPe0AACAASURBVJUXjLfVPBnl4rvC3a83VTFMoztRyHWbUTj3yyLAfHyJ9nOhtAOPufsXYQ47A8uh9Y+MWiuiXCufE8ut2R4yQOAND5ZpmzPeODW7+xZV2lYdc3uNo0TbuVA+ySr0EtDfzI4pM4aCvqoYjfZE+Z3+APxgZqcAV+aEPDWQmW0X+vkSGYGj/GdN4aeUbhD2bbe4PNtWZGYroXxJCwLreclcVmbWDaUFKXonh1Rp24oplKKqY2iv+QV98J+kFLkJ3m7zIP5USr4xs2WBN70+LBUAd78gyMgnmdlHSQCoCj8MwOYSNOqAWyC59kN0XghGmn5m9i5wgpmNcvehZeaDzkp/lNPqNDMbUnAHT3H6xYNWyMo1BqgDPoLw8AEShP7ZirZVqB/wCPBU4vM5ECjR0m8rhKPN0CY8wd29oG0X5A2wMQUKbmjbDZhUgpkPR6Vg70wAGb9Cngb7u/uIormk0Mm0z/toTyoEBtx9x+j/gemNAT5z97mSbYNi3eZjSNDlSBi6tETbfiiEc7iZ9XP3KKl8w15uRxqCXIHvNLONPCc3iKlS0x2IF/61LQcxuUpBTtMTgWXd/cISfXZBFugBqFBAnsAYrdtQM9uwjdftHCSAzlei7RCkpD2LkrBeltUwzG95SoBL7j7MzP4PuN7MtvGcKj8BaL8BuY0XVtGq8O6qUm+kXCepO1qj+N3QBXmcjfcSlXVMOQLPATYC3kd30NVI4RyHLNM9wk+UQP9C4EwzOx8421PyxQTX+yM9Vt0pfD4jsBdKHBoB4KXn10G/KHobyS3Xxj8MfOcq4M+uSrb3hs+XBn6XuDv/SDpdis7qlyjn0SNpjcwsNaTIzGZGluxLXeGyUIEnB/qUGk+ej4QMk/i+04EDyADgUtovhXJQ9vP8Sqanotx0C5Yc8wRUJGaAmb2IcgXNFD7/FOUsJPQ3I+IfcT7UJjJA8JDr4Yn8pWbWE9gHybCfIj4zNPxt/Zzxxqm5RNsFEGBap2hm8Lfk2NtyHFXb/kT1HIRboPxnZ2T0Ox0ycpRRbCOj0SnAX/PuSXe/xsxGoCpmo9B7PT4YOS5DxuqiXGWzIuB0vjgIYaqouQswf0kgakHgjYQ820DhnO4OLOPFqRCaTMURlkL37TruPrrEWDB5vz2APETzqps2m9kVZdsi2S/ve6vc660aL3DI1Jofkh+3pJyM+gzSP0chGTUrB+mJKK9aGgiWxw+T8luU2H1M4vM5gZHh/93jf3D3AUHGuyIAV6kex4lnJgDXBEBtR3QHlwkTbKadK+1G1AFa5VOVl9AEYGa/Qe60ZSnKNbCEqQLW9whgeiljDFWFo31RIs6XKLZwXICY+USKFdwLkDv7DEXMHM2hBzAu0bYLssrNGjU0s1cpDm+L93uGKQF0nFJD2apcKmYWlZruitYjLya+CzpLaeWp3d1Xiv0+BDgaeNrMDnLlA8gaQwQMdELJMtNoeXQBxr1dZk35LKJhYQzHA48GweCQ2H5LG8P2aP5nprVJoU8RE/4j9ZUQ6/aymR2GwLCNSryPvigB4bzAwZ5Ttczdm83s4DCG54KCfY27vxbrrweydP8Frdd+rqT/uWRml6JcDzt5IlFiCp2KPNqmC/s+U4EI89sOJX8cQD5QshLwoKlK3UB3z/O2i8707cgalXmmw7rtjyyio8zsr2Sv2+noTP8dWN3MsqrhRNQHXdBbJHDWr9z9gcQ4InBpAySsZoJWKLdSX6SAlinRfgRSEP9hZrcgwORZd//MlPcgSuR7FDrXfUp6+rQodNE4gjD3BxQa2BMJqN8jheddlAg5i4bFrGNHm6phnZA4p8m7IXrX86PcBpkULOenoDme7e5JHhpR5B5/H+K1s6H9fxDKDbFjTHGPaBFqVXXiNCtam9coF4o7RYSgDpomKevdd0WKRdKAUqVk+zpIRniE/ByZWWPohhSgB1B+NxBPvrXsANx9gqn61e+RlXzhnOabIhA5tyKVmR0d+/UL4FRTeHIWbYy8QI9M8ORx7t6Qs87dvwpj3grx3B9CHw/FQXIzmwQc4e7XJvtgMuRkdx9qSix/GNDFzP6LDJ63m9lBiLf8iAyWC6BE4je7+07onk8db5JMVZoz24b5HZUyvzL8rc3GUbWtmfVHCuw5SG7IvCNMnq6HIYV6AioUkrYWN6HztHhWXxGFe304CoefA1W2zPr+hZGs+g06I1+ic78nCr0fZ2ZXIw/FLGP8veE7TjOzJ9B924zO09PAqmHfN7t7ZniZu48xszR5NkmbAk+UAKwiiu7IWdC+LUsXIYBiH+Ae4L+eEVFiZo/mtY3rRCW+dxGkp46jHhAv2velx9vW80u0nQXtpV5ov3ZHgOt3SL9aF+2LQi8rV9jghcG4uR0ZoJW7/2hmzWR79WXdMYea2UZIVvwcnYNmGvXaj5B3WGQkSNJuCFi708zWDR5dnQHMrCmLp7j7T2Y2CNgv6Dzd0trF6Pb4LyZP5p5ke76RBD/LUgdo1fbUA3lCxWl6dOAjAWdRxEA/pRbedRRSZKZHCunSGf1XEo6QhfwVChTWQL1RbPWEEu17I0v4ryhm5pANZCTpGcoLoMugSltvJT7vSn1OqIiqXCpnhXH0Qwwjb833RczllpS/1Sm8ARjYJIz5ApNLdx4wMAcCzczMHgNudPd4qNHsiPHF91y3xGfJ/TZ/+OmMGPVTZrZB3OsqNoYTEUO8tQyoE6MXKK7mtgPwScn3sTea0w/onWSCVgDu/qSZjQ3PHI0U/6+R8D8TslA0IWHhSXcv40UGstCPQ4J7EWi1OtoTyyMhP8/qHc0vUgryAJgewIvI+r4HkFfdpzc6068hj5pccvdnAnjek/x1i0LH9idH+IxRE7KGJSt0vYaUvyRthxSqlc3sRrLBpZ2RQPDHMuCSu79sZg8g/rA5IUdMQmmL9tnN7l6q4EJCoTvPlG/nXPSumpBgNAO6wJdAua3Go7Oaei8E3hAB/t0I94K7Z1Wc7Y0s0GWsxwciJeBAtJYNZGZbZzz7FtobuwInm9ltsb+1eD+Y2SJI2fx17O+VgSgzW7lC8yhp8wQEBoDuqL1pBN0joPUrtNdA+/s4lOB5SrSN2ldpW7bvRcO/X1CTM+ZFvCXJmyN54xtqisecyLiRDElor7YRtYC5ZjY/ysPzh4y2raGV0TqeCYwws/Xc/f2KfST3cQ8areBF9BaSSa4G9jWzv5GuvC6Kzn9RJar4/o7Gt3xO+0hGSMqrr5FdaOF1xGfmRGG9md6qBVRZTjaznRHfmYD20+wob+CfkIHoFOB0d//BzGZC3kEHBsBi2QrjrdI2SUX8rb3GUdjW3a8KYNCJwP7BYDkaKb7fI33wV+huXAcp9ZOQUSOr39WBOwpAiDhtjXJp7Wdm3cm+1w9A9+UWsXv9VuDWMIc9kRx4hJk9iQxbt3l96oGeSF9aiXre2AQshHIbgeSYukpqKfQCsIPlh2Aug3LP3uXFoZLN7j5/kG22QTL4+u7+74LnQCH8F7r74DZoWxVo+wh5vyXl2bx9X2W8VduXamtm+yF9ajbEY99HQNV4xHd6or3/O+AVM9vTE+l6MuhlBAy1Jd0fxrkKOoOzU/OynS2l7S5oDzc4Hrj7eDPbEngMOSnsj95dJ7R/82TFu5An/orIkB2n6xGQDIpIiHT2V83sbrSvIHtflDlzqdQBWrUxufv9aCO1UACgXnH3ZcLvryLw4ZTw+4WIGSyLNueLCP1OE1KqCkc9EMNdtUTbedAlFlkjyrTtRjE4EVEhkOHu/Ur2hZnthnKBJUMI5kbgWJIWIIEI54zj5NDXjCiZa2YivWDlu8lLVolw97EBvd6dYmBgFLIsfY8Y9EVmtk6wHoLyzEyK9lYYTx+URDBrv52OcoH0AQYhQeJpM4tKYMfH8AFS4EvljYjRexRXG1yUdMAijZZEgvQMqGx3GboX+C06V1vRmLB1OPIUqlIJcgG071cs0XYOJKB9E74/j6L5TSBRPTKFfkTC5P1ofnkUndNxaO5laCSqNJS3bs9TzTr4GvBn4MbE5z+ktI1AoFNROFoeuDQJKbVVwk1GIcF8QZRjI21+DyEAvQq9DvQOAtLF1MCd+zyWz88UxrIL8lbqBKzl7p9nnFOAY4HbqN0LWWGQ0bsuQz3DGvcimyfflvg9XqErTvHnH4n9fwYkDE4uPUd5Q0ZciWiOPdeJxvk0TQNt4+2bY/8Wta06jrhS2QmF3pL4bGq3jShukJiZ8vy+LH3v7oMDOP8wcI+ZreHFufbyKOLJVSjiyZFH7kgUDtkMbGjKd7MB8mT4AnmoZJK7t6x1UE7OdPdZs9oHmePICgYbUGLsOcO/WeB5IbVSTn6XGlg1A+KHY9H63RSX0Vx5WA4JvHaviuOdrLm1Yd9t3tbdTw5Ayd5IdtgTrWWc3kdy2dXIgyTPGBTJOKUo3DkXIY/nvHv9eWAfdx+V0sc7wJ/M7CSkp+yJ8mpeaGbXIZ3gX6iowZIpwxiNZJGby44bybPzIzkmKwRzerQeaZXfsuhxxN/eBoaZ2colAKQvKK8DFrUtrRPFaATF8myVMUxO+8K2piiGi9F+OAOl62iIijFF11yKdOWHzGxtd3++4Ps/oLhqdSVy94b7zlRhtjuNYbgDEej5BpI10/p7xcw2RFE7T6O7t7nIuOnub5nZF+F7/0kME3D3XWL/7xsb5/VoP99A8HwjP0qpMnWAVqI8gTj5typtyzwT0UOusqzfmMK6NqYGWsWfryoc/UgtN0kRzUTtgipqH7X9jGJwIqIyQEZVmtHMZvH0nEHJdZ8FgYNV6F2KK57MAkwws/ndfWzJfiNrYhow8DlSBI9397PjD4VL+V4zu8rdqwJJEW2CFP1PUYjPuUiAeIFG5f1OpHxXqebWjPZHav6F2P9nQwJSGeqO9s/0FcbyDspn4GSENprZEKrtiVnCOMqAVpGHTZk9FM1vElIK8uhd5MHwFsXx99E5nR9d8GXoPWCevHWrSmb2ITBzRW+9mZElbHGywaXHyMkHk0HR/D5H3nINHnNmFr27KhQpdH9FAtLvPKXkuitX2LFm9ji62K8jXTHfhNpZmgEBfpuG+yGq/jmLKTcgod230e85HlnEBJb3gHmCR8taaD91RQr1FtTWtil8/yvke+DGPZzKUrfYHCJqmR8KsYyoCTgNKUpp3oiRAPkVUjBuRDxmawTExmn+8O/3aL5To23U/nt0TiNvyxWoeUq1tu/IK2siOvvnIV63MY0ejyuEf7+mtrZTum1Ecc+wdiN3f8fMNkbg2QAmr3JXxJOr0PzAF+7+nSkn0QDktd0EHBna/ID40KUVvcE6U+z1M5YSYV0JmhO9yyuQt8wQT89N1B5y8nzI4/tH4MfABzdD88wqrHEv4hdnFIw3TkVzmxyq0ne7tA33+hHQcs91R970PwJfxsFbU86gvH5bc09+gMLS5yPjXnf3kdmPt8xjEnrv94RwpN3DzwGmcMkj3f2x5HNm9jEwnbsnIzTyaCYke35FdtjoWOAid68iM0XndFME1J2JQt3y6BZgVzO7wlMSgFds2146UZUxTE77Mm2PRODg+gUegR8i3tY7tB9IsfPGrJQIJ6R1/LCFXDnZGt5TcIBYGJjR3cflPP9CMApsj4DovLD4OG3t7o+aWW+K1wLEj2+MA1ltTR2gleg0Mzsq8Vm0NoOCRQrEXK4wsyjHyhs5bUFK1zfh73GE9BskSMZpZ1PeEhAjm5FaPpGhVksK2g2Fn5yB0NKku2CS3kXhKGUu3/8iZtSpRPuo7XjKIal9kTLUJXiWgS6CZuSq/PtE+0WBNdy9SIE/B61HvDRp1vvohMqAHujuK1COVkeMPY8+RUnr+lHes6Az0JQGDJjZXiiXztnJh9z9AVMc90bEvJ9CONLyyIMqmZw9ud8MXZARPQBs67FSqonxjEBeWaeUmxqDkFDSycwi5TgSoON7uQvyHDuX4r08Hp2JiTRaBrNoAhmx2KZqdqcjF9eyHkigdz0z5cKcIqXg3RLto/nNRHZp5ogeRJ6EZ1Icax6d0y0orwhmAY5RUs0o0e0IZKlb3Yvze72FwslOLDkGkPeBF4BL0fyqUOb8YjQWWDwI9V1KCltzItBxOmDnNMAKICjKjyPg+jvgd0FpTTunoHLjUcnxTsRC8KgPSe6EQIEoMX4Z9+vF0HmKknQmPXk+QEmvB5vZBJSDLBd4DFbzhQlhXlYL74vO2RKmaoQRxeeXpLSQ607Acu6+Zd44wndPIJynlHG/Mw20TWv/fYW2VcbxBUHw9cacgI9OA23j7UB3zjIoP2MU3jML2pfbmJLMRjRnaHeYu5fJbUcYw1um/IeDgyHojUSTJmCjxHfNHsbQy5SUHeQpsZMpVGmil8vX0cKTg1JyginUzRCQ8DXiEbeiUJFSZGbLo5CVorxx76ECOccGg2kZ6oMUnlMR333VzC4O84gbDi83eZNDjdemyQAgPvVT+HuenNyZeq+f56hVVJwpY7yRzFA03jiVabuuqfBF/E7N4m9V+27XtnEgJwAveR5aRf1+BqxnZqPTAKIMmhNV9s6816uSu3+E5LnTgy5xHMrB+BWNuYu+AbY3s4FJ4CmH1kL783zPDpUchYD4KqDVqsB77v6Jme0D3G1mlxV4+ByLvKOeN+V4y9sXRW0/BxYzs4W8RKJudK/PDHQuca9HdBPyeCscbxhDW84PxE8HFgBWIJlsc3f/U/AYOi3ZIKajR7QT8GnK50kaFM5PE+JV35DNDyNqdvfZAjZxq2dUzgxepYWFEMIdM8TMLkc6WiHF7uj3EB8tSsHRjNax3agDtJKlPotxfZz4PQnkxJHNZFsQiPAM8J27L2NmsyOrwg6uRG5R+BkofjSyWHRHOaXSwgNWQ4DOUMqBRQ+ivCWZiQZjFIETM1Ks4EZtx1LOPXhDaoc0mYMnK19FkaL/L+DX4fuTKHPa+/gSKWhVXL8Xpdiz7SOUJ6NfhX5XJVuonBcBPit5epLtD6hX1JuAa4iVqAcm5ey3mahfn8hDpIUS4MQNwB1mtoW731Uwr2uQB9UWSLhtcO+O0SbIkvxwQZ8g4f036B2W9WYz0vcBYYx7UF3QGIXOYJlE0sORF91TJdpH81uAYivIhcB+1MIe8mgEUmAWQQBvLpnZfMja32yq8nOeK3RtERTHvga1ffYh2ht7kiN4mnJVLAksaGZ7u3teYvXomV5ofxR5P4wA+pjZQEqASyY3652Rpf4qBPJe741Vb6J39wqyYpcBgPqgi/2hAgHwflQM4nVgJjMbiSrMpJ3Tv1ITwuZGa90gTAXaDln+svLR1JEpiejhaG5XIq+Et5AA9CvE0/oCl5lZlldMFp0c/k0LA7so8Xucz2eGYceoH9W9uTro50dR2GkTjSGxe6W0j9qVBq0A3P26AIodjvhqkpL7NaJkuF7kjTiJAn5hZvsi2aWOJwfF6tVE25tRRae1vFyelfUQyHV+zvd3R3l5uiNDQuG5M+VG6UVNfvsS3aOn0ChDT0/tnrimoOvdkHfhV+7ev0BO3trMTndVth4HzIU8hPqT4HsBVNqRGv/JGy+x8U5X0LYJyQ57kC4bpu2Xsn1PibZVc8kUrcUOyIOjbL8R8JlJpirpLyH5sKzRqGzuokWQwfQdM9uh6EyZihlsgbys8nSHSufU5N28DSGJt7vfb8q/dihKH5BKriIOwxCfyz1b7t65oG0nBPwcTbn3dzK11CVF9zrU5z4tHC/QuY3nB5rjqWhf5NGVqOr5Hogvpp2hpJwbzS8PeP2IWgqSWZFcWSUk8ywk548JxvZ7gL08Jf+Zmd2LALoRpiqrXQOoFafWGnon5HnvBxqO8uFVCTmvRL940Mrde7dX36YqI7u6++vhwr8WodTNZna5u++LQJRJwIEhXCuK7d/M3fun9LkIEmq+Dc8X0TjEoMswpCEIPGumWMGN2v6EDlUmuXunwPhfQkkdC70tTEk3s4RFzGwtdPncmuUhlPJMX8TYTijZfn4EJKTm3QlttkXCZzM1z7sy/bZcVin0KWKay5EAD81sOuT9FTHJ16mVOv0cgWFvITfNd0nfb81A9yCoL4ku9i6h/0VIByeeB64zs+08Ue0tQQNR/POXwAZ5LqumvBvnAWd5LBF9Bg1DSsIPFBQiMLNRYew9ga/D70mKhOqFUBUZR9a/Iov2PxGgXMaq+HcEMiwY/p9Hw5BAMD35idWjajbHobUbY2ZzeEoSclPZ2m+QN83L7n5DXr9mNi/KEzInEvKORclHf4fmOx4pi2OQB8TRSMAqCg+4Bu3RO4C/maqWZFp6zGxNpMR8ASxfAC5FfOg8lCMqk8+ZKt89HcY+CSUinw15X/7J3eN8LHp3pRJAxxS6r2lMWpmkFpAmPLcCeu+eck7PTNwLe3lGfr2wz+8CXiwCl02Jim9FMsBl7p4WkjASuDTwzcFI2Hkh1sd0wP+huyuuhET31jwoLGf3vLHEyd2LhFpMrupJvngtqq6YCw7njHmabDsF+i61blOhbRQauRiaT1pYZZzKtMsz8l0CnGNmh3st38n6SAjfhXJh7Fshz5/hOTx5DpRk+gTEix6wxtDYJN2H+PKdZraRK19PKgXA59Dwayp4F4D7O9F6XAQMCIaFAe6eKusET4IrUD6gy5GR50jEI26llvuygdw9V0Ez5SY9rqScPBvwWuB1yyCFdAMUInYfAvTfQXLNgNDm0CrjLdG2d+z/z+XNrRV9T4m2bTnehZGuUKo4VJCX1waeKbjXn0Fn7mF0/gr1Fyufu2gG5A2yMjqra2V5NpnZYijh+NdIEc8Llbwenf87zGzjnHM6ARnDosrg8XM6CHl9HujuX6Y9bGZHIp1rLHJeyHzXJdqujIDdzCrmMeqPvEzPQrkrk/lJs6gPkqcKx1tyzFXbbg2saGYruvuLWd/rCoO7Loz1O+rzc0YU3UsrIJnoJ8R/8jydJrj7x2G8BmyZptvH5vR3BAiONHn6x6kz0knnRQnxk/Q7BJ6OQHL8+2a2YcKruWrkDMjTsIxzyuHA46ZotIFl7v+q9IsHraYEmdmswFVISPkzAiPOM7OHEENsolYdgPD/1KSgQWE9CiUdnBU4OEdhPQI4CYUZbmBmNxS0j5J5F7kMg5judwiBbahakOg7zvgrWUFT+uqEqg6dijwDdsp/oo7KXiqR8HcHGTH7Ye1PQxaEC9BFXKbfl1C45owo2WoaoBKFvw0ylbH+Ab2T3uG7FkZ5cCL37i9D36A1bkaXUN5+ewhZKT9AscqdzWxxssGJ5RFAdq+Z3UGo+oIAtpmoVX3ZFwFgm+cBVoEuR+9yqKlySp73xKAwl5lQpZg8WoFaAuAoeWuSIgUmSjy/KOmXQAuFPdEXCc8bmNmv8951+O6PUe6G6c2sS5ZSgN7DDGivFVXiBL3TZpQX5d1gYUm+j83D3z8HFjGzPgWA4/nI1fsrpPx1QfvluTCPlWNWm4dN5a7fJDsEcxa0TzdAl+kz6EK9xMz2JHsPbYX2aGdkwf2GDHDJ3e82VQMsygMB8lBbBgkYi7r7fwNvOgWFFXSNACF3/5eZnY2AO/LeXUKhW5L68L1Mit0Lb6L9dyitvBfCmKO1KAMuH4HO/3gKvNmCJ8osSMGNJ3o/F521rxLtrwnzM1TNqxCIqkgPEgt9M7NjgG2R8pQGanZCoamZY56G2oIA7NViv7dV3w8SC7cqWLep2tZDqGMAU1JDJQOYvmP4NUo4PtBqSZ3rLOXu/qap/HgaDUPKTXOs/aOhr2eDV2QRPWpmbwNnk82T455ca1KSVwTqhJT9v6GKwy2gpJnNhXjn8Yjnf5Pm7WlmCyEP/oWA3u7+msm4egzKDXNDypi3QcawN5Ex9Ucz649Awj5ePsQql0rKyVuhNVwaedr3Cu9pU3S3xI1JE4ED3P0hU/LxUuM1s0sK2lZNXB3v+79tOI5Wta1Ihe85ALHHhL2fB3zuhrxZmpAn4NJkG41A9/4uKOpgb+DqAo+rUrmL3P17M/st4kWrI8BzTwrkWQSgzU5+CObpSPbOO6ebIiNeT2CXxDm9H8lMWeFwIDnhWWDdIg80M3s/r20ARZZE4ZJRAvssugt5DE0C9k7jLxljOK3seAO12fxCm8HAE+id3IbSoWRVzfwWyZ2zAQubQjbT9sV26I7dxN3rPGPbgCYhw8YgxMOaEW9uQnk6CZ9hKlYxMozxufjfAnWmMZ3KEOAuKxc5E/c0HGxmE909s9BAwCf6on28h5l9Rvpebnb3qvkUAWhqbm5L/vbzJTNbFIWw9SBUz0gDd6q0DcLA0qhKx1nAghF6bmYnI6Ght5l9iUJhuiAEdCXETNd1Je1NG8MhSDj6CYE3WQrrE8hbYLeS7Z9GVv+VEWhzdUrbODMfg8KwSgEZSJHvAYxNQ2FNYWkgT6FjkbXzJ8RE1kLeDwsjFDeqKlPl3c0b1mQ+lEclS/g7BTGyfyB3x90S49gBMZdD3H1IhX4jj5vxZIN9XdGlPgkJqt9Rc0OfHlVVuTplbmX320Sk/G7g7s+ZvNquCN+TBCcwsx4I0BmJmP2BpAMVTQiY2BcpEX2ovZM70/aymS1LqICIPI2GeKyqRQApN0HCwAroHfwHONzd703pbxlkNV8XMe8hwFHu/kmi3RIIhNsW7fky7+740OYgpPSXbf+PsBZROF2WUjAWAQnvFMzvL6G/ixDwdyzy/krmBHsZCVA3hTGsRv45PSqsbx93fyh8X28krB3k7g3WODMbCvzB6ytXdUEheKeiPbGtuz8d+/veYW0Wov6CbQrf/zYKTT0YGBSUpAhc2hE4Je5tFACVF8IztxXMbxISNB5KzON0pLht5e7DYp8/gPbfB+S/uzdRnrkxQD9PVDRNfFfynB4NXOxydT+ZxnthZFjP3ZGV7UZU3rsBlApr8SDF7/pwxFs2Tq5Fxpib0HkZ5u5HmMIxj0ZWw/sznjFgtLsXhUp1CvOL84vUX7eZzgAAIABJREFU+aU8uyeygO/l7lfljQPxkFJjnhbahv1Qep0rjmMfyq/btNB2fuBTVxLu6G+7UUtYnkW/jwNe0dlLA6FMHqDJ5Mpvo3vy7YLviT/Tk2ye/Am6I0dRviJmRF2R7LM9NWPaZ+hcdw+fvY/4w17u3uLBFeSTfdC99TZKsPtm7O8bI0/mKHdPNLYm5PE6CDjNQ54+MxsHnOzued7w61BOBqgkJ7v7iPC3zYAL3H2J8PsMSNZdDPG7e125jkqNNzae0m2rUnuNo+T7+BgZS6vQzKjaZu5zZnYecAj5Ms5qaD/9CXkQZ97rYU/0Q+f+dHRvj0Ny6mVp59HMvgWOcPdLykwsyCl3ozs2DeRqkWfd/aVwB54e5tmV/BDMmyk+p3uXuePCWIcjgOv9cA4GuPsFJZ4rbFtBd4nk2V28wGu/6hha275sWzPrhsa/J/JAynp3ExEoHd1PC9Aoo05CnqqHp+mwOWNYBzlZ7IO8QFP5Yax9VyRbPoa8vmZFBaCakGz/ZPj/zIjnrYQAqg8R0PwS0hV+n5QHTF6p6wC5xk1TfsRnkb64CfB0XNZPad8Hebx1QY4teR64m2f1k0cdoBVgKp16AvWeZ98Ah7p7Mk4+t60pFnuj8PlAZNnfD1jR3deP9dMLCebzmpJ3dkFARRQvDFLgznD31FLHBcJRpLAO9pBks2x7pMz8mXLgxOiSba9CAvWisb89iwCYFvAmXFZZmzJiKjt5SHRa5d3FvmN2BB7lXSoRc8rKqzUR2NPdr6vY70fIJXpt5FGTB6jsihjScmF+bwK3xC0crdxvE4DH3X2j8LfTUB6MtcgGJ04F9nP3HiaL6MakV30ZZXL73jWxdpPI2MsBdLwOWZ5/QmGWkcCzFNpX3yIF5UUEwiyEhJjnqBeOIjP72QSvHiQQnxifl8mr7A0EqNxR8t21CBqtaF9KKUDWt7LzOz5SsoLiv3jsfbwXB26DgFZ0TptRqObxseeivbi9u98W+zxKNLwyUqTuQTkkZkN8bCYkvB7twTU6TkEAXDn8xPfQY0ihe9jdd0t5Lgtc2h3xrq9z5gfy/EkNTzazu1CI34oeKnVZzTr8FCUUusC/dnP3IYm+M88pApauDCBF8l64E52131Ljf11CPzeg8POkol3mXf+AhNO909YiY33OR8aBt8K/u3pG6I8pQfWpSMB3AhAFXO6xpM9hrPeG+YH2+hx58wvPzYgU3P2QonJhsk2s7TpoX32bN+ZpqG0E1NxDwTq3ou9fIx76E8XrNlXbBoH5MhSqPgnxiGHozmxV2EEeaJXRfj50XusAVcRHckuGF/Hk1lLgyVvSeP9uhvhRd6RsvUaNJy+MzvxZiMenhrOYvGaS/b7gCc8VU0jnRHffM6OfXBlgMuTk2939r+FvpwE9vVxBhtzxVm0b+NthNO6LOv7W3uOoOOZd0V3zPOWrh60DTHL3pUqMoUjGmQ642913Tnm27l6PgVZN6P5dDgGuO6P7759ITrrXg0e/qXrfYHc/qeTcMLMTQ797kSHPxtqeRYWQ2JxzOhwZf35Me7bEmIcBb7r74W3VtoI8ezCKuii976uMt73mF2vfhIzfy6AQu6hq5hdIH3jG3b8JbTshoDUpoz4anhmAQPJ5UOqEuxHwmibvxvlhdDYydaLEs5MIhtCYPH4FOgcrhbm8G/79Huk836EIhxWp6VQvhJ9n0P2bZtycLfy9DwIq90c66AEoOqfFCBnWMlko7RG0X37r7qNpB/rFg1Zmtg1iQI+hC30MuuAPQi+uRTkq0xZZBqKqbzNRC6+aO44smtmKwBPuPrOZ3YmY263I8ngj8qKYD6Gy+7j74Jw5VBKOyrYvAifKtkUHdATyLroitm59UTWgNTy4WJrcdkHC+gHIO4vQ5xrIIjMvEmYfR8BP4bvLWIe8S+VldNi3RBdxVG2wB/KC2w0d+AeA3eOMqsxlFd5/KUAla/yh7X5U328TkWvrUoghPYvCDk8lAU7Enj8QOKeExW0vpMTfgECYMQiAOYSCvRze/Vakr9vVHpIABkV3V7TGyQtlOHBJbD81IWH4TLQHd3X3j7LWuKqg0Yr2hUpBlflVpYJzOhj40N03i7U/AoXuXOTuh8Q+jyqE/BpZgB4Jv/dAe7oJXYbHeEbVk5wxfo9A51SLaQG41D1nfkMROHRyRr+zokv9M2A9d/826jcASmXe3aTweTK8eg50N4CMAqNRYvXpkMC0YPiO+Dk9AXlEdUcC5XYoafJ1iMedCpzk7mfkzCdrLR5Dyn+mVTqAC6uGX2dBoRqrIBCqr7un5nMJCt2TSLhtQkL+QmG+w4FNXZVsMIU/nxl+TnP3bwIg1TI/xOOXiI1jDaTQTId47905Y14DnaOuwGrxMU8LbTPab4QAiIZ1rjiOhVLWbQ8kaP4hsW5TvW1iTRZHyvWMSDg/B93tm6Fw+NXdvWxBjni/pUErk4fBcwgAepbaXbYayiu6jqfntpkqZMrH0owMg6tSyznTA415bjSPQzx4K03Gd3VH3rt3/z97Zx13WVX9//czdOcAfqVr0YKENEM3SEunIq2EIN0hpXSDICKSIiEDMjBIdzkschAJGUrpmuf3x2fv5+577sknZuAH6/W6r2fm3nX22fucHWt9VgGnREUv/FYpA6B32lRuOQjNncVoyS0Hu/v5gXdadG7OgTzabohyall/m4wt/J7ub6OS8XXsb03bHmheMxuKDGPmBdVte9uH5JrccxIp0rXO9XDNdgTQKlGUByNvmR3Qe/4KvYs7kFy+NAoPLMxdlNxv9nDtAzWBz5jTsb9DMBtR2FP/jgCSy/qLN/CXybN/R3JDo3nfiz4M2Pj6g4Ih4x4UifNn5Lk6C5LPPkTnQurdm+6HlyNj1HwU6ERm9jwCjh4Mn3sJhlAzmx55Uq3h7kNDX94B5nT3ZzIA1wwIWN0L6d6LIH1icnf/gRUbNwfRcth4Eb3jydC5koJW0bhG5tpuYFavGT7alL4DreR2+T1ksfkq89vNwFzuPldT3vBddHv+CfIOmif5bRO00OY1s4cQKPIleukvI4XssyCIrOju3+cbSmZ2FbKkz+fBXTt8PyUKzXrTE+ta+G1LpChPnfl+XLTIjkDxum+iA7jyffSy77n9CL/9GIGLg9AmUpoTKef6KkBlK2/mhps730yusWvRmm9PAEYr/PBl5Al3PBlwImn7cmARd58v57cY+jkH8r77n7svksM31uaymc2FDozZkNDzNDWBwa8zhWePF+fKinyGrB+FCeFNoVbnIfD8BgRI/QI9t62ALd39qoR/BxSe+Jm7T5x8P1ng/zUCXHZtIKzciRSSs3oLLpW0fy7ah+Ytel4m7467kFfjzwkJN8vazVz/D6rDfpZFCvng8HkEwN2Xy5wLUyLhcBCy6PacC+Fep6HnPDi7/9XoZ49wU8JzEPKCSKkLhR51AM8BUJkQ7WnbormxUyLkbIr2mbPdfd/w3eMo7GuVnPbi+E6hM2nol8Bm7n5djT5/haoSDarBOxoYNKZ4A/9pdBZfyH3O/dSPrux8Lnlug8YUb+CfGoGRv0NW7J2RR2CcQ7Oh9floHUUzp/2eMJsavKejPWBtdx+afL8k8g78i7vvkLlmGhSq8XwKaJnyb+1CqyLvdSgk+IuEZ2lk3Z4LgToxlPBPXpEfMijzJ6DwnnnJl53WREDwQmiPyb6XvHbnQJb9TbzduPNk6OPctKq0RUBjDjR/X0C5S36QXNchAzSQk6dESlT0/PgEyV3Dgyx2GVK+vkKyYTcq/PPriv6m1B3aLuOdgZDk2N1nSvrasb/lPM/+7EdveCdEIPLhHtJrlFGT/qbvuaCtf1HfaLQoOaBVhn9ZBBSsh0ADaHkjV+UuWg0ZYT4BlvYkVLagb4PQeuxT2KiZ/ZDWHnBvEbhZ0cYNaA0sjQAMp3xe1OJ19/Ur7nssitTZOQLF4fvSed+kv+6+/tgYn5nNhIyv//aCBPgJ3wgEAi3hicdvAJDuQE4gqybf34/kj8Uj0JOcZ3n74U9QGogf0Qr5+w/yjHoUyUPruKpNjkbAVAS4jkVGidOzAFfJmFLj5uzAZiiVxrDwdwJ33zCn7xaeRVrp8nC0hrf1nCII/UHfgVZm76O4+A6XUjNbHVVumddV2aQ2b/guHsbTI0FrI3e/zhR7fwcSvPYwsw+Qsjg+2lxP8lYs/hCEJP/AM9WAGiqs6yGFsLEwVdH2IPLLaqY8byKUed8sr5ltjjwHZvQkEXcZWBR+nxstmP8hC/MLmd873kfN8fQIf65Qt6p+DEbPbD60OTxYp93Mb0WAyjsIuLqVGpQz3zZHuZ3eQptSnG8RnHgh3Odl5B5dBk6ch4TXbhQrfagrse0SSECYMbDH0KM93b2t7GnZXC4Z01TI6+LPXlFh0GQB3RB5AublSxsXVZX5ZejzJmSE8YJ2GwkaWX70PKbxzjDQ+ZFS1rP23P36OuNDgucJyHICyoN1MXBy3mFRB9QJfCeg5zMuEv6OcvdjTElFd0VzYCRSrGZF82e6AlB3YpTcfcfQ12zZ+izNjg7eO0PbSwJfek6Z3brgUgZQ/QrlNbjK3fNK28drFkNeYj2CRIHQnKvQVVHdcyHwfoxcue8lORfCb8sgy+di7v4YDcha4Rd/oGD/Dnt7DEWcFO3f+6P5/A+kYKYeps+jdxjBk24kLI6T8ByBwjGmcRllPgKO9hxvsWR8KyHFI/ZjIRQmsiJSVHeJcz70+Tnaw9Bjf+5I+/x14M08t0gxpKrjOTfsx9RIyI2KdZp64Pe0P7exzpt5FtFiC51zKOYxmy5vb+gvMrMXgXvcfZuc3/ZGZ8k03srzdBya2+OgHCAHu/upZnZi+H5k+MyNvOiHI6+6buQluiV6NqOQ4vV/SCb8ECUULwT+rWXo2gh5LhUZ2rqQMeEIZPGvAq5mQvLNr9D8inQKxeD8csg74xUAbw/3G0JGBmggJy+B9sGPQ/tfome5Iwpv+SPyzHw1fH8cSiC8JToj6io7aWhbHi0R+vC0dxpb2/a37IVmdmc/9qO3vIOAad19/irGhv3dtELGmRMBAzMX6RfJuT4VCr/6NzWMRiYPoeUQ2PVf6uUuepIWCOfAH7zAKzzITxcjGaosBHNGdE7OheTkk939HZNX1xXISzC+q7eQYeLGsrHl3GNkwbiy1E37PlrK6+7pGUQAiYcgOehT5OX9mLtvmNOnwnnfpL/uPvsAjG9q4AN3nzH7g5mtioD+6A08GuWD2of8irGLoj3pNBSBA4CHUHFTQYi/ArN7q5jIBwg8PyoH+BlCiU4U5NfPUBTEJyiNy0JIln0RhYD/D5050yNZqTv0/X6Us/cAlCv4zWz7OfdL82lOifbZLdz9xgLQqi1nqZmtiPbildz9xar79Ya+qx6oTbTIje05tMHMGP7dhLeH3P1uM7sV+JPJEj8bqkKxWWCZBHjKc5Jro4nZhSZkPORXJFFYzaxUYSUkY0ML8lMzKxOmTgF2NXl/jaZkMzclijsX2NrkiVPEO214Jlsj4Sw9gB4P45sLocK1KICI8fD5q5kt7u3uzoXvo4ImR8rcX5GwXdWPUaZY/uGoeuCinhPTXNauuz9vsrIeh5IAXo02nltQZb1hwKnuflvNMTyJxvwnZBF4Hyl7m4X7XRCAsl+izfpzZM08JijJV5oSAI+kBU6AnuWjaOO838w2QBbnBxHYNTJ8XgXONLMXM33umMs1aGokiD5Fq3JGEU2P1sHGdFatwhWqt5+ZPYIOAaC5oGFmByCrRB3+OCcnDeDtnq58B3ugSppfIkvJjMBWZnaluxdVxIzjOxgpHR+gA+I9tBccCWxsqmD5VjK+CdFh1mVml1Gypt19fzN7FXk6zBSFUHffPQiwOyEB9C0U3jqKgoqgAQj5mZk9g8CrA6gWMLrR/BqEgIpucspdu/tTYd1di8JEBoWx/pFiQBUkfL1kOUmXk7YfNlkP10DK1KQBiMzSTOg9z57+ngWli6jGuQCyjJ/r+RX4Rob7TxO/CO96B2R57KZcGN8qfFYJoGQVzRPaXBh54z1iZiu7u4fft0ThXEPRPv+nnDZuQsLeQui9TYTmfx7F8Y2X3APkmXaxma2CgI/7zWxVd3/L3UebqutOnmnre2GsPX0OvFvQmZx4ZgTODThv+H7LHF7QGmt7zg378W6Yx1neRdG5nz63d83slznPbb7w3AacN3z/q8B7IQIh8ooEPIDW+3wI1KskU5Wlphba2YBJzCwNgXjJ3ddBwPp4KFTmPpPxbX9UYesvCEQ/wczmQetxe29V1exCHqwno/GOi57FJcAhnoQ9Blnvr8ClQTEsCumKFZ1ORc9mcjN7wjPeL2HPO9bMHO2N69d4Lt1I3oRwrpWBCAGEOrKuPJv0rWo/PALJNUskQOGlCHi/1dvLyLuZbYwUtz3dfemKMdYmM/sEKaEn5vyc3d/ayN2H9Fc/xgTV6a+pwtoxwJs1ZJzxaFXZzbtfPNcfQu+71pp1Ga1fQPIRplxVRbmLXkceKYuh9/QB2oMPM7PD3f2Ygtt0AwuZ2SHkh43+HwonHozkz5VRVb610H7xHgIbYoTD9Eh3+Yz8RPAVQ+6MZmhKZrYjMJm7/zbz/YEoV/CEtIwMXagK9iLeaSQrnPfuPmuTPjXlr6KwH+2R8/1SqN//Q+Hnv0Ky5hrhU/ZOdqfdOzruh3ej5zQfrQrHk5CjjwQq1Ync/QthQ/zD20P+dkfzaeHwmcLdlwlj3RfJTquGtg9GZ9EopK8Md/ejS8aGyWBwPlovRQXD8mgRtOc+Y8p7O4Jiz7dcvaGKvgOtREVeRdH6nD6nJrwpbYwW9TLopR7j7S7qRQsklvGM6OYyKMa8rsK6OcoDAbJIlQlTU9I6UGZDEzZ3Mw+8w1GCxC60yIs2/kHh+aRJOSNFS+mEme8/QUJ7FZ2BXBjnoVXyE3Leh8nVuYp6hL8gJE5Ky9ugiO4PPNMBw8MhVNUuJC7VBYDK9UhYPB74m8m9ehjaGEci75yPEbATkxefj5SSj9H7GYQ2zLb5FsCJk9C7fr4CnPgIWb6WclUvmQiBBX9Hz3xVbyUEBwkE+6FDIAWtsnO5MN9YQhOjeXO2mZ2cfJ9nnZoi8O4UhH3QM24Ld3T3P5nZs8gq/TbVgsb26HnPiw7yS9B6reLfCCWu7EbvdDACBA9BYRpHooS+X5jZWYSqlKZqLnmhpnF8e6NneR0qbb4f9Cg4V6ESzsu5PFmarNNIH4Tn1GY1deU6a8t3ZvJELCV3/52pCtSUyAp6NrIeZWkadBhfhQTQ8cg/8GK7D5sqSD0cxvYu5YDqvEgQPp5WIsoiupd2gXnNAr4OhY4ckK2E4rmwLPnnAhSfDTFfWhd07MmfUy2Mr5Jcnw1PK6Judx8RzqHrgbvMbEl3H+nBy9RkHbzP3e/KuT4Kb1M2HV+W3P32IHjeEvqxnLu/7ZmQwUimsvC5fc7hvWFs8wb+wufch7bvMpX+rvvczhzTvKbEtbd7fvhqlAsmzvmtiB6gOWg1LwJJUotxNKxFoHXS8PeXCDjZIDKa2RvIEHWOJ6BzOCtPNYU3bYXCP272TKhh4B0WgGiQ0n9PQV8jMPkhLe+DQi+0ACq8iM74/yLQYVQO6/RovzyTdvmqimrJszlUJicvipLIp8DdiegZXpltKAC8VyOPnf6kGK6TR3n72/+3ZIpoOBsZEs5A+kWRjDMxMqDvbGa7ekGqgnCuv4lkzNF0Fo2qpLDGHg+fbJ/PpJX4//wwT2YOfT3SzCZw97w5Mwjl9jkcONjMsqGSMyLA/QV3N1N0RazU/hoCyfantQ9NFPrwBq38c3WpzwUdAh2cvbcpj+nRaM/8LQIexkXrf1zgTjNb2tsr330T5/2R6P0tHPSazVCY6fvoPT5Ap9FkPhTt8DfynRqinpdN19Db/RDaZeU4d152hfz9OYf/HZen6n3Iw3QTFLK3CAK4Ngzrdj13fy/n+i40J6cK93vJVIgrzwiZpTSa4iclfN0UGLur6DvQSrSGKXlgliZDD3cjM1sgfPcLU0L2bqQglPG+CGxpZu8HVPGAkj5sZQpLydLEod1dzWwdlCSvlsIarv8lQnDnj5avImEKCS7ToQk+kSuPQNFmfgxawL9HuZgGV2z8s9BSrlKvheglMKeZpRvxSFQetIrmRd5hy5vZ8sn3ee9j/tCHj8mxggVKhb93wueVAt5I86ED7R2KvQay7eZSBlAZ4Uq4va7JM2p7FO63Bdoc4wYWlbov0Sa8F3C5u39a1ukASnQIqllwwlSV5cwoPLr7J6aqjasDF3unx8pmCLxZ3pSvJVJ2Lq8b/v8F8oDJE7LjHjV95vsiJbubdoChGz2P7BgfBx43s4vQs1wMlWidgoyg4S3vxeHWKlt7t6sMd4dg4q3QmKPRQf89lGB2fZN349EoT0kEL6EVvtCFXLJXKBlf3Kt2SMcXFJy1kHv9b5FA1HSdllIARnZFFZ2eQwd7ncot0yOPgbnRIbqnd5bhnQO91yu9frjdYUiJrQOofh+FyT5IJ6CapeForb2NEgbXVuiClWpb2r2dLvdWyOpdBFDdlXh8BEqKvmxBX35pyu2SpQnC3yNNVu0F0T77FDAyzLfcd+0h/5HVDBvNkrv/NwCGTyEQd0iGpQggyBPe6o6vrX13X9/d/2VysX8KeXet14c+f614B7gfTZ7b2OKdxBRemKX43WR5v3tOyKC7b1fUjyIKa+N8zw/Ly87veVDYXUrXov3hzoJb3IkMiinwndsVpDAshs6YfT0T6mGtqlKHIsB9Pne/I9tQSu4+pylv12Kh7wcjmbBnbGFPPh6F3HfsyaZw1dmQvJXmVNvFlHoC2vfOrAwAkpkOMLMPgoGpSE4en+JqzkVK4WiSd1XS3x7yVvL2Mt6ZzeyH3ulVW8tjph/70Rfe/VCo/Mg+9Pc4pF/83N0fCby5Mo7L83pXU2qPn6LiIrnk7t+r6lNvyJSTaKPQt3OT+/0L2M5kGD7IzB71/FQNb9IKVc/SXCgs6/XQ5qjwjIehtCCfIMAr7c8XKOfnEfSCTCkvJqX4Xb9bwTsDih6YOuHdFxnGV/L2Sr+gPWIv9N7T/bruvK/d36b8FbxtVZTNbBwk352SgOJzIZn6oNDGTJ6p7GdmP0Cg1SvZ3wKthp7F44F/FNqzLjazC8O/uxK9KG8/jBQN7hPTcpz4GOWbLSoAcjvSvSDZ94KuNxQYamY/B57MAlZmdhshIgMBVrejiIuN0bnyRuj75xTTbCW/9Qt9B1qJfkI5KvjT8LcLoZXRLTNPIPtp5v+HUA9VXIWW5TuP4r3ioV1HYQUJU9cjwCZSkTC1PsoR8iiyYJVt5pH3TlSxpWrjP5xWPos8wCib3LCu10LZe4PO99GFNrBK4a+B4mxIed68P9qNgEpybRfaJA8M/x8PKczThLG8h9D1Op5p9QaUgBPI6pD1eInlvj/IubzKgyPO5QjSjI825emzQFvy3M5AyeQnRwL2hVmwLOHdGAFJ2wJLm6z2WeAg0koIdFgIeNgVy50VNFJaFoWkLAiFgkmkBZBnz7ToWYLCXvah01NsRyQQTB+exYQl44vV9c7JtIG7PxgU/HNNHnNN12kVTYPyoIwAnvOWW34pufvnwOomr4HDUNjrzcDPPOPRBcwdAJY6SUqXoj6geg86eB9D+S/K+jvEzFZCoF9thc7MpkAeArGwxkcICD3SzA5x9xM8kwelgv6FBIipCn5/BQmeM6BwxY/QGonzsy/vupS8lQA/T8E4JqyLLEWZ41wz+xA9owXCp5tO0D8dX0ptAlkQxGbtY5+/drwD3I8mz21s8J4RPnnURcbrM5KZ5VYkLKBX3X23kt/PNXlm5N0ftI99hZSlU0x5rbrdfQqUkwqS8N0MTYOMWKMo8SZx9xfN7EpaofrPmtlh7v67hC1dD2WKdbbtmDtvZ+QhvaOZbe0V1WnNbHwU3rgtGYUQPZslw6etbwllZeftKDAwJfQgsIOZneWtHHwx8fOm6JzL0gbAkxX9TfvdHQwfZbxd6Aw8ysyyHtHZ/S2lblTFsb/60SteWjL1CchjbKTJaH8jyrHUM6Yazy169T2YtFsk40S6CZ2r/UpmdgrwR8+pamvtuYsGAZuHs3o3T6qcufuhJiP3heGsTNPBjC47u035GU/0pBI40gegOGrkPzTzGI332gdFQ8xFMZALME4F7yBk9D858E6BZNBfe35xl0PQHJ/X2iNXqub9pXX728/jI3x3JvIIjDQFkrN75ror2uU8U3L0G4CVTUXEfu6tQhhxbFuZ2aWeVGE1VTo9GQHB8X2figDcLtp12axelIclxP1wY6RfvO3uHyDHlVxy99WS/76PDMovZdi+RwijzdDFyKg8M3KsmAPl8L3RZPyMunZcu4Np4Qzx/lUOHn2m70CrZshgtupZ45LLeeQ5FYWKKGyM+9RRWN39SoTMZvNJFAlTg9HhMz2Z3AnZzTzhzRtPljfmGliGVrna/qDeorqGkONS4a8uuRLObRMsTGdXtWvVnhhZ2oYkF5grieW/yU8U2F+UghOPo7C10909WlTiO1yLxG3UWx4cNwMzuHteLqA2CmDraei57eXuf0l+js9tGMoDsjPyfNnJ5GL+aA7vxFQAB8k1g+kU8MsEjcHIu2jxGvzdSNBLBZPJkj72kLtfbMrPcS3yQLuvZHz/Dvfv2ANCWxeYQk8uRIBg3XUa8xrMDAwyxaRnaRJ0AO9vZrFqSLe7b5R3j5x7fgr8OggGlwFPm9kO7n5TwnYssEdQAM8LgFcRNQVU30OeeF1mtisCP3PBMZenwlINFbpYnWsPlIvqS1OusyNRLpkJm1hVvUF+B1NY8q88p6R4hTDea3L3vJxCwynfR9PQmrZwp4aAXnpdbSCuoM9fW94B7keT5zYmeavWyHYlv01W8luWihR8kKJVVx5YDoUH3QG8Z6oieCLag/YwswtepTNXAAAgAElEQVS9vVLgpGgM/wjX/NzMfpe3F5m8XDYGbnD3bczsZ8CJZrY+qoTYZznU3c81s+vQmfGwme3nJZVmkTK2S+j/zejsy61g6vn5+HpDR6Fn9U9Tns8Idm8NXGSqDnuku79mqjJ5JALONm/S3xq8qSdYntd8UehgnbYHkncb4GVTcvRsqfpxUIL5bGqCqnZjiG8KUOXKOAlNRCssqj/pF0hWbQOtrDN30U9RJMdqyHt+UW+vzrktMtxfZ2bLeyZ3VQk9i3IHp6BVDBdennyQfRk6QYVSMrMjkRHtZZR2onBe1OD9CXpPF4X/f4CMonngTzzXZwp/s3O/aN7Php57ZX8HYHwgI+kDwQj5LpIBY+qB/2V4o+FnGHo3cyEZdTtvFcTqRh74d5tC8F5CHu7LIH1pl6StY5Hs2Bf6E9KhLzUVpjobFfnoMBYHA8vZ7v50OEt+m+VBQGXeu3qH1rudD7gPvbcdUTjkvkjWPyLcy8iAVmOCvvWgVUNksNcoYhA81kYVj2ZFG8X7aKP7u7vfXbOpEdRUWM3sPyj/VY9CWSFMvYkm7RbkJzjt2czRpJ+B4g035V3eFQYDsGN/CTF9QHVfQW6S/Sr8BQvVshXtNgFUek0V821FSkIUA/WAE2gTWxIYZXJrXQh58ByMrI0jUGLSr4JlLnq61MqT4+43m9kdCEi8ypRMe3dvz11BsPycZWbXIGHqflMZ3iMTMA0kpNYFDqKgkcZrlwkazyIF5aUa/HehTf1hFBc+PlLGvkSH0IWZtgehyll3IyCsaHzDUNjx8e7+PPn0UySAroYAxrwcWdC+ThdB7zoKlIvn8Edr0Zy0QPzeAL3PmNmPkJv5X0w5vVKw5T1C8vbwDIrApdqAaqDfoEN4QQSUHmnyxDs3TwgIfW2i0P0YJT4/M7n+JWSZ+xdwqJk95u43QM86XRiBaNfS+3MBtH9nPZJSyhPGvx/uvSPynCu8nyn07DB3X6KsE/4NSzb8HX39qAaw26twGmg7G9cE5jHlkfwEyQXDUejQf71BSKEp7OghdJa8igwLb6Ky5XcBDwWj1itIEfoVWqtHufsjwZJ9t5ntCzwQ9zqTd+1x6CyOXvXnmdntqNrvk0He6Mjd05SCd8C6ZrY7cJKZrYHOzDzaFLjF3dcu+L1XVCUnI4POsSgFwdPA6u4+3BRmdQkyZn2Fzqku4Hh3/3NQ5mr115Trs4y31/KrKVyov/rRiNfMFkdy3GPojO9GxtYuWkVusmd56XsOMu6SKHdn9MwqlHFMUQKbU5yeYyAom7toSiQXrYrm1AEoBysA7v6Bmf0Y7QV3BeNWmhu3KFTyr+h8vx0Z5KIMegECpe9z9yuSdvZA8/h5M3sJ6QHpPnRhgUyyIwIUhnh15fjXynjNbCiJkcmV3+tS4KcmT6IeAMjlfT4lenfD3H3VsnvX7cNAji/wHIb24dtpn9/dFHu4Rhl/CSQz3mxmv0M5g0FVqGdC+9FSyFv2YBRt0VGJuQmZ2a/QM37Y5VmVAojjozV5EfkRDrsgo/rTZjY9SqK+nrfntnyDfE/sY1GqlnHd/S0z2wW4Kcjf71EzX1nYZ3ZABoWiMOWefM5Nqau7u7G+8f8VBSV8KHBnVknuC2/mupXRZI95nf6HQKNJaSVXfg3Yy92vqWhrd7SIflCksIaD4UaU0+JKZKWbCFkXZkDC1JpImHoDgVivIEvWMigmdxkPMeqZtudHm9xXaIIfgZDdvJLwkfc94Gdooz8vj7c3lPc+ggVzLXfPS1CX18bsSPibO/TxcVQ6emNvUMY+p92FURWhSTPt3oKSYe9JJ6CyOQIojsi01SjvTM35BjrI8xLxgYS+GZBl4hMEYsVr3wJ+6e5XmEp/n4isM6+jd9wF3OjuhflMSvq+JKoG1IXA07cpeB+m6kDnIk+1LdHm+Hzo803uvm1O+8ciIG4Dd7/BzKJg9QhK9HoqEjQuQZbwbTOCxiVI+X8mjHuhIv4w/x9BuXleCn8nQjHxNyJw6hhaisyh6LBc3d3/XjK+TVAC+E+R12XuJm6K8X8IAaRQUPUpWafvhDbnQULaRFmgyJIQzL6sj0yba6BKYe/Smj/bocP3cDTe95H7chu4FITm65A32S20ANVD0X52MC1AdTR67msjQDWWNt4avZs7EMh1oxeE2ib77+1ozT6YPguTt9MvPMfbKfz+F7THLow8Ps9HylkXSoicrtMIIF6DhODhnl8dNrZ9DhLGrUSAi+/6ZXTmrEsrbKQb5WH8mbvfmXNtrX3ISioz5vA+ifbw26gY33f07SHLzxfU1zZnQTk7z0P7xFtoL3sdhd/OiuSA95Dwf4e71054bMqZtw/aP58GTgrCf8xJ9QNaZ2832mu/TJqYJPntY7QHTxCu+QT40hV2GO83DvLs3A/tgRsCm/THvmzK3XId8mSdKtuuqYz7Ad4eChV/u4Gwpt3bqn5W3bNKbulGxpefunsH6BGUtG2Q4edt4FoPVc7K+pvTTilvk/2tadtjiHdClMdsOEobMDnBcILm7T0I2HoMGcjKnsX86Jz+ChlE5qJYxlkdecr/EOXwLCxAkSV3ryyiFM737Twp3hDWyMcod9Gvw3ffD329AYWILeXultPeIsjzfebk67MoD8GMCno3kokPd/cTAuCxB5IDR6J0LdHA9AiSJ9N9aEj47WB3T5Nbx2ibX7t7mi82l+rwhnP9XPQeT0NG1qNCP45AgOZgBCTvjdJdDHH3B6ru37S/Tflrjm9aBLjENAvpv2/3TDhpMCBcj6JfTg7frYNksLeQwbb2Ptt0PzSzGxFYNjUCpuZC+arPRuvoJWANdx9qimh5CK2lR9Ac2s5VaXB6pN+v4UraHtu/CEX5LOAKicTMdkMpei5FjhYxTPMx5KX4JfJknCz5zYB/pvKgKTfpFWgveZ5yD9xeedV/B1ppo+tGL+UBQrIy4KHswdSEN7lmCzTZX0Qx5Dd5ku8oTKzXaHkwjEJgx23I0v5Opr1BKDa7jsJ6NFLOopvu3ygWpmJ+oW60uNYoeGRxM/8LLVfCwhLIgTcb4rQ8qi7VMZmtWWnqecPf0eigHYo22CubAGMFwt+XlLiwFtDw+NzigkYKbtrue9QEVJLva4NWNefb/ijH0gQILNihDjgRLHKDgVHenttnERT2OTsSTEDv8N+0FNKOuVwyhkmRYrER2qj3oOCQMFm4L0eeM8eEMY9Gib4rgYNgeTuGVunxTykWNOZEc/5VZKkYj3LBJPK/i9b10yin2bOmhO5X0p5g/nMEePQkCC0YX5MDMwpo/wB+5+7DC/iyAtqgMI49PQndM+Vxeh7lQagtdAZ6K4IhZjYrqpg1X/j/nGhPiWu6R/g0FSEoBJfM7Kfo2UxLOaA6B5qXV7h7T9VDk/fpDsjCNzeaP/eH+zwOPO7ylor8hQqdyZvqInc/PO8BmNnkSBkACYUvIsF+u8zhPz3Kc3A2OhtGo/kR97nbPFN2OhXG3T2byy/lWwSBblPTAqsWQqDt/mjebuzuf81cVxe0ehc9u9tCPwvDH0xVoqajBdAVju87+vZQkLXeRvP0dmCod1bVbNrm0yiEbxTyrrjO2z1YMRWJOYIQQozW6m3hc3cRGFzz/ouh6kqfIk/1pmXucffts98F48bFSJH+Azml00voX+7+p9DOXMAT7j5x+P/USFlakYyRwpS01929w5va5PU0Dg1kgJpyy3rovc0IbOjtIeWlVNbfprxN9reB7EdveZNrekCeRN67EMk1i6Cz+Eu05xe2G87Dw2iBtUUyTgro1JXxuyjRL4rGk3w3NdpHtnL3PybfT4zAtS2QUWuibHuBbwLk2fJDZGw2qsM1J0HAzwvenij8x0hONmScexXYzHMqvIb5figC97bPjOleZKg/sMYzqcVrSh1wNPJOHyeMK/vMByEg+VyU37PWvG/S36b8TdvuC5kKCPwFvb/aRtve7IfhujmRF+OlaF3NgMD7cZGH4O1Ipv0eWq/fpwXsXx+uuRKBVrcl7c6D5NoH0P4+DwKTX0EOLo8kwNShSDb+F/KaWqgCtPonMjKs7MVRIH2i70ArvcCVwmcFlMunG1n276AlQI9swhvanh0BF7eizSm3mltQ0ldF4TAzhjYHIaHmMVqT/J6mQpPJXXdeYIoShXUxNPnfRmjtOFUAQ9jMt0IWmwk8p1xzwrtH4F0QHRSjUc6sO9Gzud1ViQyTJ0vdSTkFWrCTogUd38cgFKbV9j6qKBH+Jg7XZ+P+q2ikh9DHdEFn2m0EqITv6iqLteZb4J0YVRlaCG1IuxWAE408asJcXh6tkRURINqruWwKlTguXF8I1ATQ8XcIiOtGINGZNYCDd4EVXDHsuyJLw+ACQSOuj2tQzoLJkHJfJJi08eeNNayh9WhZhtsE9ZLxNbKmRwGt5pqOAtrUSLH6JQqH2DM8pzgvekN3uvtK4V55B94kaD8ZRkb4DL9XgUuvIpfqIkB1DQTc/aLkGSyJPLvWQ+8QcoTmIoXOlFdlZWDeovltqqp1Mzo31kT78wV56zu8u78jS/gdyM09gk1vh9/iHvpag3f9LBJMh6KzYYfkftegggOX0F75a2EU/nh4SdMjgd3QHIohOi/GPiJBrS2PhJnNh57jymjvyI7vQ2SJLvIKTWn98PfDcF8QsLgtnfkdVgh/30du9KAzZI+cMQ4Ub+Rvwlu37ehh+Tat3GEzoOIB22V4lwl//0sL9BiMQMx9xxBvpDfRXFgRCePjorXutM6PO5EsMV9BG//OKlVm9hySr2Zz97K8Q9HavQwCvCOo+gnyTrkNgWjPFLcwZsnMFqQ1H5pQdk8e4UmOVZORdCZkcPgk+X5htE+fCJya+a2RDNALueUG5Ikwd955meEfBEyIzovc/uZcUzi28PsDtPa3buS1Wri/NWl7IHnN7HmkqD4YPvciz/DLLMcrI8gDayMgq7IPBf1KZZzJEOg4jM6w/VJy92wqhbx7jUaeQjfQnrvoVRQi1ZEY3swOAg6KQG1F+6OAB72PIbGmXJ1bIRmhKrrn98gTbO7kuxURePLzFIgruL42b+CfGq3Z+dE+PSGKyBhJC3BrNO970YcBG19fycwmQ3vPE17TC7evOlEGXF4enX030vKQnAyBpBuiuX51aH8FJEuNQsbM6D35CNLFL6JVifcJFOnTTXIGmEL97kdy3DnAzhnQKnteRKP/8XWeTW/oWw9aZSlYDSIwtRyaGDFs4jY0we5wxT1X8c6GDrc5qzancO9pkEJ4KZqYUXCbj5bL+HBaYExTUGWsUxCu4riWQ66a3WixxcV7u2fKcdZs+wcoRvzXSEgufHcV/dsQeWs9W8RXoy9tSnnS7s4oRPLwguvyAJW6oNWZ4R5zNZxvz6N5mgdO1AKtTBbqCNTc662cHFMiV+dezWVT1ZctgNO9IlzEFOq3DbIGzU85cLAgCo99AVmzfkABcPB1oWR8h3qzXEd9uecyyHr/BXoP76F5sQvy3GxCn0ZlsQC0mgNZe7vIAa0y/aoFLmWu6bDElpEpnGh5FIrdoWDnKXRmNiNav1e7e26SyrBON0NKcCyKQVHfk3V6PhL6f0D7HjoZWlPPkij1XpJbIQgX+3t7sYj42yRIqZkXKe2RxkFW+EKlErjL3dcIwt3myCr7OALHQUDZw0jYvQ243xNvF5M3Z3Z82UIiZUJLDL+Knmnxuwly+j3h14A38jfhbdoPaH9mXXQ+w66vAW+kFEj5IQp/OB2dIwsGni/QuT4vLS/x9D6/c/e900ZN+U8+cPd5Cu6b8q6FctRMgvaXlWnJeVOFe7yJ5vCtSGnrVfVeM1vcc8LdcvjmqyvzRbCmbA/I8I+HgJ0nK/ZQQ1b0s8xsaaSwfoH27Ty5qht5TA+hWAaYHFn7Z6uhxE+IANqj0Z74J5RDcGQBf4/sVLe/7r5yDd5xkNH0jjCmWvtb6FN/9qMJ73ToWb+KwOAJkGHqNqTUngKs4+639La/Od+3kSmEfRskm/U6R3BB2+lzzu4t27j75TnX/A2Yyd3nz/6Ww1s7BLOkjanQ2fqwu29eg38VNJcm9yQhvCmp+F9RlM4TFL+THZvw1ujPZEgmimu57rneqA9ja3xVFAD2Z4FNvWEV5iBXTY90uyEU74dzIP3/JnT2vU4BuBwM2rMBc7j7rRmAa4Zw7bEIvF0E6Xmfu/scAVBeEOlLz7t7d5ifO3grLHIaBHrthXKHPZCR2cfxJGLKzByl8DilybNpQt+BViUUDv7FkLAyBFneJkYL9AF3X66Cd1IkXN6b8lbc8xxgaXdfKPluMJrgQ9AknzP89Lq7z9TrAY5lCgrKorSAv2WQkPgVUvxudfdDGrYZw/LGo+a7q2ivkfCX7UdWALSWJ8Z8KOFdR7u9BVSCJfkWdy8rG5295hwU37wL+eDExu5+bVDG90Xx1U8AJ7v7O2ETvwI966iIvIXyTuRZtgZsLocNdw/07K6mBDgI/IuhkLieqqB5zzhp9891gMy6/KZY+23QITUKhXUVAnNN+xGuWQ4JSL3OFRSA1AsQQHQG8r5q6u2VrSI5C3pHabL3mVDYHSjc4CaAGmBlKbiU8DUCrZLrxgv9qPIMNDS3L0N7zVueE74d1ynyNtkcCRJTuPs2JW13nAvh+0HI8jcEFQSYB507n3tByEO4bhRKUnxyyVgeAv7i7luH75rm1ku9Taeitc8PoQU2fIAs79F75YVMG4NQyPEy4bMoOiM+R+GVRfR5NHwU7cVVff4m8JbxBwE3S3OgcNT/y3w/bfj7BTL4jA3eSIXvLgjR0WK9Htq7RyPB+2EkWC8HPJYDWr0CfOXusxfcN+VdE1mzJ/V2L6IuJPzHM2w5tN66gSdpzePbq+6RtPklsmIf5O7/zfl9AhSyuA8K9+hGXme1wJqKe6+IwvHi/jwOKmt/ct6ZEdtFYStDEXDzAVKkcvdHd18w/X+ODDB3GNNrZTJAMIANRwl+o0I8CMl0h7v7MTnXNO4v8uZtNLa6+xsCPPu9H037HM60z9C5/gnyylgIPcsXkYz3BPLoPKbJs0gpR8a5DwEMF7v7zgVj6RVZP+Quqmi/cQhmThtzILl+uLuvUIN/AyQnTeShirIpbGworfPvM9pz40XqRuu6Fq+7Z41DlVRz3j+L5lmtPoyp8QUAfFNkNH/DzFLZaka0z7elSEDpM25Ae/FDyGNu4TBeBy7JzrPkfrl7cs5+OBfSpb5C+1s38jS/Dq3Jq1He29vM7GMEOEfvyT9SndNqirxzpojMbNVwrw7PqhzeXVCS+hW8Qdh0E/rWVw8so4AUPwg8aGaXo3jf7ZGitXQN3rPQ5GvjraCnEGiQtj3KzK5GSPJbKNnu4hQLfd8ICgrdw+HzG1Merp+gPFyLA4ua2YsopOEtBGLVqvBX8e6WMbM/UEP4o1VO+aikHzd6Jg49bIA7oHfdTXF1vqOQN9QtaJPqECrd/SkzWw0BKk2qrMxIqwpMXXoK2MLd7zF5ql2AYvbPIFirzOz/0DsajKx0KwObmqzRdyKAa3vkQjwv8ga5xsyWyW7gAzyXp0Zgx8bIHX1iK0ma6u4Pm+LUe4CDinafot7z7eEPoN6xtMC+fdz9PlMY4WW0QNpxgEPM7DceEob2Qz9AAN5/zOwElIegzEsml1xu35ua2QHIwt0bephO6+cgOud3DO89Iny6yVkjmf69gp7lZRV9eA25uteirEIXlN6LKVDokGJ0uquyYKE3J2GdhndxcfhUUce5AD3Vfl5BY1sCCWzR86aM7kEeELnCuru7ybPvSjP7BIGlvaYAQlwTPhFQWTF8lkYJ4SEjk4TxPY7Aj5mQt8A8KCS9NMTr2055zyco/nm/fR14K8kV9noVqjJ7FzqvfoGqpUbl6YaCy19DMsV0Xu0VtRsKAWlb5+EseTR8TjRZuhdH83h9lKh4b5rJ1r9Ggv5GZraPt+feWQV5K0agbWO0t2wJHGZmuWBNcv0MwLtR4c38tgzyjPgAhQKDQq+PBDY2s9VKntNpaJ9e2zOeOVWUIwMchPasKhngGGTs2wUZJY9FANaRqArsBO5+aF/7aypj32hsDfa3hwaiH0377ArLBPiHt3tl7I7kuYVRiPiy6AwubDfIgceakmJXyTjdSC5vDJDUoOuQQn+d1/BcdPd/0QJr69B+wDAze538sNGifSelidEzWNbM/o7kkW53Xz/LGIDFfVHYWLp+z0Zg/W4oIuTd7LVJG7fV5e0N1Zz3gxDQWbcPY2p8UyDZa00E7jxOS0btCp8jc67rRrkJU/DmaWRU28VUCXvPIr0jSyU6URcy7r6CgM6F0Ti7gT+YkqRfgwD8uZARB+A8UzXohwLvDKkelAWsTB6EW7v79UGPHYI85j8J/DEf1ttUVO1197NN3niPhjE9RoEs3NR4HOk70KqAzGwKJACtEj7RI+RNtBEPrcHbhTboWlUTAo0mLAaTx01sc3laOZEeQuDH0II2vjFkiqFemdY4Z0XP7X10sF2ENrzxgM/N7KgyIS1pdwM638d/kLV3SmoIf8Gqug16H/sjwGZG4CBTBYadg1KVWgA/D+1Og0rJH5S260r8PTvKKTKkqP8NAJWUPqNCwc+hnvlWAk4cjUqtLubujwXLQHRdfS18Hw/w4WZ2FbI6H0LIMdPXudxAIOhCSkBMWNtNK89NHrVVmSy4T0+7ZhZzkXVTDChG/qMRiPcp2vDHB/4eDpRLkFXkMDSvbkcC+QGmkMjXS9o928xSsKHDoy2hLrR2TgaONrMDgfMLQJdScvfjA4CwJTpIo3XzUHRgRlD3r6gKZqqUDkfv/W1UnGAclK8szYU3Pcq38yF6PrkWq95SmRU/SzkK3XtoHdZR6KqoT+vUlCNhRVrraR5a4VEfonDBt81sT4rf9XHA3Wb2M3c/L++G7n6NKcn9OQjgejfe3xtUz82SyXtqdiRozYPc2wcRAMWS8cXE3CdS8+wzueR/v5Lxa8IbaKJwXeVz7kXb33gK5/JiaF+fCBlYYnjkP0oufRCt4X+Y2f7IizAburUIyg22OrBORT+mo112iftLXinyQnL3E4M8cRTwezPbAe2puyKg+g2k9O+G1vNok5dILlgT5Ia90Jp6DfjSzG5HYEJq7DgcrakfuvubwZK+fRjLVcCNZracZ4q0BFoIgfe1AasSGaAb7bVVBpH1gcvc/dxg0R8UgIftTAUwDjKzRz0/bKdJfxuPLaWK/W2g+tGbPqfvNSrYLwevjD8DBCCqsF0zWwKBxK+hObMAxTLO3OjcWR/l6Oxveh/JnKeY2SPANe5+Qk6fmwBVWVobnUH7mzymU4U8VkP7Co03j6LO3Y3k//eRl2javy6UO/JAJBNmPbKWQsax3Ly4feDtE5XM+66GfRiT40vDyu9FQNvbyEtsE1T5PaXpEHjuSK88BxXqudAUkXAQAjfHReB6IdXRidz91QAuX58Bl89E593CyPt8XHef0xRNcHIYw0phfJcgneFpBCo/7e3VFiehBSJPgXS7NcnIWMFgVApamdlEyENtUtpl+yx1ozRIjek70CpQQLWXoTWJFkWKxSfIlf1cNImejrxmdnQZL3op//SaCeJMIVgbA1+Z2RtogXShhHeXhzZXQ8DI1MBPzOwnNYfY7RVhYw0382xeiLqeH+MhpWoVlHw+JqWLidlPRQvoKJTH4kRXguHvobCkw83sv+5+RtLv9N2tE9q7hs73sQvKKbULNYQ/5DG0Alpgk7r7V2Fj/jnaGN5AwmVqAYztDkH5DjradeVDK0zWmfB1eGKY2UYoIeIC4TmmaP8k6MA+xpPS2BW0IJkDNgecWAklE38s/D7KzPZDG/sZOdbodwPKvpPJo21l8ufy37Oofwmtg97DhwTlOYfifjYL8gqD6qT+TdudLmm3wx0+wz8n8nx5Cxjt7ouZ2aUoDPNWTypBmbx6upHAswACPYvanYL2qoNV7uox2eLEaN4ebkrweY57/ZLkAO7+N0IuK5MH3j2h/T+jdzsLAlrXDQrPK+G6IabcA8cgUPF0tCf9PrZtcp0/HsXv97lsex/pcBKFLn4Z3lOVQldFL9PAwmvy5lgV+MTM/oGscOOhc+BeWkaUh5Gyei9SFArftbs/YGYrANNbuTfixWb2HgIGIvj/vsnL5ZdeoxR5GMM8YQyroD11svDTY2guvA4Mrhjf62ivPh640MzeQQDpoZ7xwDWVYj8VKRKDgEEmy3ZHn78OvAX8hc+5YT9mCM9tPbQvDjKzCwue21jnzSNTyEiUGYYgw1MMRz8TzY/h7v6pmV1X0MxHaL5NgOSDt0zJqV8P7c2K5vg7KCH4rZk+TITmbpzHC9AysN2B9rahXrPwS0pBIdjVzM5A3mN3IyBgI7Q+LvOkqmwRWGNm86I181V4NluHce0IPBD2rDg/fgSc4plk5u4+zOQ9cxcqXpCnfL1IRtnOUpBnozxdKAMgOeJNd7+34jENplWxtk1ucfdDTRXQLgzP4l9N+9tLXqByfzsNjfUelAR5IPrRuM9IHhgv/PtjBD6937DdI1CeqyUiwF4k4wBuKkp0P7AnDZOxV5G7rxvuPz8CAZYN/x8fgbFrIoB/AbQHNMmNE/ea/6FcgV+gd5zmDXwZyWUTofl9tGc8261VpXFHFHGxLjC5mb1Kax+aMbTxLLCKd4abvYGq0NWhUt6+AHju/mjNeX9+g/5CP46vCbn7sqYIl6PRXOkoABBk1GOQgfZ8d98juf5/CMx8FfidmT3k7hcll0+FHBn6ohPFOXu/t4f8jZfweAC4rkBzagP0nBYOn9+ZWQxvjHNrsuT6FMhrSmegkMurUSj76xSHNPeKvvU5rcLLWxVtcDEHyJO0Etre7a2k0rV5A/8xaHOe10vKNZvZ6aHduZAA+jmqLhWTVL+Q8P4RJfFtOrEqy8aa2UtI6axD2bjWqvLN0d0StPBGowM8xvrf6+5fBlDodWQF7Yh5N7NTUCWo74d1jqkAACAASURBVKGQlez7cASorUbn+/g3ep7bkyEzOxKh5BsF4W88FIM/HLlGZ+OQD0SWkOnDPdvaDVbLf6INrqfd5PdG+WHCNbsjC9VHSDDNltz9IQLPrnX3zWq0Nzj0/VIvr6j2EfArTxJQJofvpu5+dfJ9nMtzo/f9XySUdszlJhRAwCNRCNRJlAsETcrRNmoXAVt1+T9AHkcnJ7/FKk/bZwCb2I+l0PqYvKTdrZC30mNRUCsZX1seJ5OX397I028ipJj8Cfiru79R1lZO2zcgAXAFd381+f7/kBL3qruvmnPdzgh4mBKYz91HhO8bJf8fSAqg8imeUzDBZF2+C+Uv2CX5vm4emVrnQuD9K1LSY96cEWgtDUUu3B8nvP3+rsN8vQfthWchAWtWZIH8Pnr3HTnHAkgR5+lrKPSnK/w77vm3ISvgCghwh1Yy+bbxBePCPYHv8qQfmyOhaFkPORRy+vwZEqCfy/b568Cbw38Vstbul/ecG/Yj+9w+RF7D7+Q8t7HOmzyPaZEitBHad0ej+fMW8nQYihTGk7wzV8l1yGMkm9PqKDTXVkDyweqAISPZJ6iK7t3IQ+NDa+WLi8DLkshb9ksEnsR5+qBnPLZ6Q+E8PggZxV5HnlvnoDnwCy+uOHxtGNMiCCyYHIXYnOWtXGCToD15kLsvHr77CHlfnRP+n80fthMy+G3h7leG72KOqM3RebW0Z0JyMvIstPLb5MoADeTkV9B+cQY5couFsBQELCzv7h/V6W/OfTat4g37WwrI5e5vnqniWqftgeZNrtkEGOYlVdCq2jWzt4AT6sg4ye+/QmD1pHX6WZdMlbc/d/dNku+mQ+9jATQPX6JV+bkbealfU/MWhyDg9Cde4tEWAN/TkJFxL3f/S/Jbm4wT1twaSF5u24fc/a6C9ndFINyyXmE0q+JtqPNFinpc4bmezvsm/W3K34u207yhUyB96mSUfiGlVRDg/wBK4v9cuD6+vy9RCOA5Bfe5AOnpSyCP2V7rREGe/tTlDDAlcu7YK29+mLz/DnP3K6w4p9U0SM9YEhkuVqZVDO0hBKbuj/bXt8xsEm8vAvA5ML+7d1QRNxk4h9bRP3tL33laKdQApIxeA/zWg0dJH3lBltDdgL+a2RpenMNht/A3Wse2RMBDniC0M7IiVCqsvaDNEBgyDAmXZTQbcDBSou6jVVI7j6Kn0IfoMPstQpTzKgQugBDoogodZ6IcFouR8z6Qxeifnp8INbXUtVHWUhd4J0PPI6/E7WUIkV+sSbs5FsAmtDd63svlPbsg6L8AzG1m05fMN0wJFP+CBP+qSg/PIo+k9J1sEP4uj1D1SHEuf4EO4PVQ3oQ+CfXufiewfCIQbGVmbQIBzSxnvWq3If+4FIPLbc8jafcC5Fb7bEm7nyJPmvPMbF13zyaLLBvvS8DuZnYIAjN2RIrRWWb2MFJsHkcuz88VtRMUrLWRR0LWU+91M9sb7XuzeKZKkCu840m0th42s/1ceaC+TjQOCgXvIHd/0Mz2AM41szujQhfJ2hN65tGtCHC/zRTm8m5oN89raU1aoYTXhs9t7j6qagD99K7PQWDI8hmA7Mxw/YVIWSb57SkEnoPm/5MI4B0aAcqEd01kAHkPKRC3FozvHDTvl0gBN5O387DQjxUT3p4+B8WgG3n1Zvv8deBt40dgxX7ufkrBc27aj57nFnh/haqr5j23sc0bKZ5d0cvjADR/nogMZlYmGE8ewLKUpgDGcXkV3ho+ZfQukgFikt0LqVGBuCmZwkr2Q16SnwK7ucJN1kLg07jAOmZ2jud7RG6LwJobkfy0JvIE6KEA4OwL3Glm5u6OZInF0fvpIHe/wMyWRbLLf8IZFelLZHQcYfKYG0ErX2CUAT5ClvzDKJcB6srJt4SxrkaO3OLyYP8xMjTeFRTaqOOU9TdLVbynIm8YkDfuwxTsb71oe8B5vWUQ+hNS+C8N8uDZwMEZJbqq3UmABc1sQ+80NBW97xgSWovM7PvIALI0AkkmRID3EyhsalhgXQbloEzpDLTP7IWqmn0R2jwPjX1tZCC/kAoy5SqqDMF095vN7A4UhXGVydFgd88J9Q7rsJG3O/JUWxp4xMxOo3xeVPEeivSzhynYBxI6mlYo+geUnOu97a/L2NKf48u2nYa3Rblqa6SrROoOfFsiueRRM9vb29MovEM52LcbisC6nhZ4/zHybmykE7n768m/30feUkW8cyf//QDpKG9keN5BZ8WN0GPs/AUyBK6BZLajgBPM7E0U+fWIu0edr0yv+QwZfgaMvgOtNIGi1W1rpIRmrdmf9IIXd387CFY3AM+Y2W9QsrgeJc7kQv0b5II9OfKyuhL4wMyG0RLiXwxtfmBmvVJYq8jdH0o2853d/eUy/qC4bg+sV8ZrsryshgSqpRAodaspid6wjAA4DS3UN49eTfg63gdyZ+4yszXIvA+khLYJcxmKwt91yOIJxa7RMZ/NZE3aNbPlU9S6IX0PCRV5YF+T+bYxUhqmB7asAaSdgQTXq1E4zkJI6b4A+LmZ3efuVwTeBZGQugna2IZRMJd7Q00EgoFstyb/88AOZnZWovDH6nabkp84fF50EN9Z0Y9LUCLaA+iscFJJYQ6dCpxqqqK4CVpPBwSWqgToMTy4CKy+G73/+Qj5rzL0LhJe9wdOCus1L+nl2KLeKnSDkGt8HZoHrY9uMs87Waej0H45DAHkGwKjAzAUz527PSfRctLXyndtcot/Pt0LgtK/FKpU87EpnHA3d9/U3T8zhQjfbWbzZoTW6WlZFKdEc+SeAsF2amTVXJ3WPp4dnyNhaiPPeIgFS+AvgVtMnmVfpn3O8Lb1GQm3Y5XX3UfkPOf+6se7DZ7bR2Ob19u9ra5DYelThv+viuZFdwbcLRKed6CV1zDlvb+AP49eQODfJMjTcbzw6Re52czmd/dnkLIwOXAeqiD4PvScMfMja/9aaF/pUFgSsOZeNMbRBX18OPw+J6HSFSqAc7znWM0D/RTJHbcG0CKGQ6WGqgM6rhJNirxES2WABnLLGwjQnRl5f3XILe7+jCl5/bXImBqpTn9B+3A6p/J4098fpnx/y1J/9qNXvGY2ZZC502vGRzLJRbTnZKvqbxeSb7emdX5VyTgbIMCjkkwGl4NC/z5ExX4+QuDVssgoczcCGCYhCW80FXZaDzjNk3QigQ5HhpyXEaBVCVrRIATT5SV/oMkb/Q/AE2a2BQI5+0qxqE0Xkk/yAMCuhKeKdxDyutmiQo+LTgLvoX207rxv0t9xGvLXGV9P2+4+WzKemB9qG088kcJv2wK4+5pm9gsUUrcGrbx7DwHbmNnRefpcOIt/jJ5RzFm7DPLsbaQTmVLj3IoMxJV7jClP9PtBPuiIoAnz8MEMOP1fd7/RZMzcFeWdew6df2dRv1DWn9Gen11v/UbfetDK3VPEcVZkpVoNWaV/AXxmZveiSXO7u+/ZgPdRd7/VlNT3AhQSc5wpW///EOAxOVpUI5Er/D+Q1TEK8eujg2YkrZCKa+mDwlpBxyB39AORwFLF+9MqXg9l6MPiWwONa3OERn9hZg8SFi8STLoQOp3nvRTzqrzhSlY+JzpwpkIbQswzcTOZ94EsdVuHjaYjzjZjqfsNreoNebRA+PtKaHcvkztmRM+jsF1lAWxCTnsMfSdDs/m2utcoze3KazMnEkY2RGj6Ie5+gqmy2OWm0IuR6P3MhECXdVFJ8LK53CSvVezPgAgETdutwX8VEo7+GQ6oBcInVqQ8F4UPvmZmsyHQZklgc3f/c1k/XPnV1qUcLK077ljBc3+TVXN55LVRRjEsdfyC38fP8BXd+4wgdF6HcmV9XeLVL6F3Cl20Ig+jOmfHLEhwnhEB7TEpa+E6NeWQiHvo7mhNfmpmw0ObpUm5M+/6BJQncFxC0s0wT/cIwtFsYSwRhJsVnVGRHgt9nB2BfPEe05lyZWyJvEMPB44yuY7/PdxrqLu/6soDET3Iisb3ebjPgmb2vLs/nRlWVNYNWTPTPmcp7fOHXwPevOfcX21PG3iLcgWlz+3DrwFvD2jl7hubwvM2Aa5A6+EEtCZjiOBDSOHM0kkUr72OvdyU82Zyz4RJuXIQTosAszXQebYTsjw/SgtUvdfdS/e5AnrKFM7xMQKDO/rsClNcDYWvzJb9PeF7xsx2QyDB3wrYYp7LaMi7EnkD7G0yhE6b0+4XZrY2UtZ2p1X9LOsZV0Tjo/2lSgaoK7e8Auzt7kV5y3AVi5kHgSaxiE1HmFofaS4U+mOU7G8519V9bgNBxyGj2Htm9gJ6j2uZwi7zDEtQ3d8FUYTDKDO7mAYyTlVnTSk7DkZ7xMEoZ93o5PfJUaGCQ5Gu8B9a+gForo5Pzt7j8gY/CQHjVbJOpKNRjtqLvGYIprvfb2YLI0B6OPJmy5VxTN5us7v7IxXNdqQ36SNNiULkqvS4eK6vjvbDw6k375v2t7/HV0S1ZE13/22Qr66lJaNejeb5RWb2E8/xgHX3V0yGvqtojWk0ilppohONH+41ERVkZrOgc3Rx5CiRR4egaJz3aRWTWjKMMZ4N3e4+0sw+Q0bTDXLayaNfAVcEefgEZAjtV5n+Ww9apeRKoHk2yrQ/LkJG4+Q6Dh2k7yCB6VZXjoG6vAuHCbwKOuimRMLKSOTSf1Mi+NwSPtHavUb4/ASFB36JQraKDpq+PIPXw3g2DcLh1V4QApls/Fk3/KK23yAkFjdVyPgRel6rIe+cI5B1/mPkSfZj70xqeiBKvBc39qNo5UOJNBodRm3vA1kIJkEbw5CCPqaWui60CLMVhroQaOju/lQAbHZCB2iaw6DHElhiAWxCR6Pncqe7F4ZjBsW0yXyrJHc/yFSxbk7ghXhou/teQdHdCZgDWRV+ixK3f0GNuRzQ/Vvd/QhKyFQV6Wl3Hz/cu7ZA0ISatlvCPwIpOsei0NunEQAx3My+QMDITmYWy0F3Ace7+5/r9MPdc0NS+0KupMhXhE8ZPY0AqdVQos0srYbWzeMAZjaK9nXaY+V19ydMHkBXMcBCfXYOldBZhOIKpjL0eUJJkUJ3Aao6upNnQiNz6NAm69RV/etZ4LdmNgHKZbMGet5dwDGm3HdDPSd3X/IctkMhSfciC+V7SIHdFbjPzFYP/QB5Q+UBt1OFvzHv1Iy0ch2+jarQ/AJ5xa6c9HMTJKg9RysPxjB3/6hgfNuj/eJwVOn1zcz4IpD/ZcM+R975zSxamL8/hnlBHikpfxZ47G3bX4Z/zxmeZZY3fW6Rd2LyaUzwtpGroMnjSIBeMih18UxfFYGi3SZLeASQhpedjQW0AdrDJs/+EICsnv3QzH5Ay1i5H5JHPjKzO2kpbYVh1RlaF8mNyyGZ6Fh3nz2nD6+FtTVl9rcMXYPOihuQ8S9bjGUDFLYfZaeXaL2Xn9HySMje/0tU1fZQBHpM4e7Ds3wVVFcG6Be5xZXf5jLyPX36g+5C+3zMpVV3f8vNUzSGaGkg5sZcEhWKmg+du1Ogd79vkDkeQylIqvp7VwDAeiXjFFHo44EovGqTvHceDB7nmNn16H1MhozSx7n7++7+P1NS7Lmy14brDzSz39IK9ayi3oRg4vKS38IUnntcSftRlurYhzJt9zcAi8ngXqnHuULsHkX6bd1536i/AzG+vpIr6fxiaI9dDvgwb6/Oue5FM1sUPadF0d7ZG50oeuMXkilX1Z5U5Lt293nNbAoEui+J3t3G6Ax4I9xn29DeMijdTl0P5VHh+kmRQfYrM/s0h6/b6xcLa6NvfSL2umQKhVsPWRCWBbq8IOFuE96GfRgHWSh26s92c+6zNi1hajHk1VS5QPt4zymRoLIaWsAzocm/Mq2qZHuiUrCbunvd5Im9eh9ByD8IHZz/RRb/2I9dkXVm9Xiom9nEwESeSbxZ0G6PBdDdy8qC5l2/GfIsux8JFnm5Nbrd/agm7Y5p6s1cNjMDRrh7tggAiUAwCAk5/ZLIu2m7TfiDoLAN8op4G+WxywWIezu+oNju01/PI9P2JchqtE56qAWh92YUnrt5+O5AWpWKeigFKk2eFTMBb3mmImU/9rlwDvWx3fEJCh0KI3gZuNhzikkMBIV95VUUtjwPFevJzB5DQvgSKSAX5uRN6D0shcI4jnX3Yy2TaN7M9kTWtOmDgvAB7eBEFzkFQAJwGAXdIciC+AVwn7t3gJZmNikyBvwReZu07RdmtjUKa/ke8uz5hBwhz93HSfuMPLiyvD19HhO8yXObNOFve2596MdodD4U8abP7dMc3vS5DTivK0wsO4d6eLPfmXLHrRY+S6N59Km7Z41YpRTO1PM9k9C9xnWTIPkk9mGO8NO/PAlDqdnWBChFxHQoR+ZvXaGDjSgYlnZGSbCvSr5fBwE4l7v77uG7Lcjfk8eI0jim5NkxTU33t7FFlhTuMLPlkXf8jQg0WRiBQA+7+4/6cI/aMk7muhNQJMbMXsOrycwWQR7Eb6NzcHN3f97MNke5WFdw96cy12yKgLvzPETQVNyjbl7WwqJXZrYqMm6f7pkCJr3dh74u9E2Z95GsIFF5+G07JOsMynw/DvI4Xxq4IgD6/dGXSWjpcinoNDr5Lg+s6UYOGiCZ7bLw3c4ovK+NorHBzGYCfu/uK8V9AK39tZFX6j1IhpgLyRy3ufs64drRwDx5xpmgE9T1YOuVR913nlYVFFDSVcNnaVQq9VOE7DfiNbObgKOCB0UXAjk+zraTaXNKJBjFdmel5SZd5AbeJ3L3m5DiEoWpJQbiPpGCsjoPUvrmor0cbQxf60I5OratC1g1eXdZCpa6Q01lxM+iPeb9WWDN1AoV3mPpu0za7ZUF0FQJZU8k1K9Ea7PKUjdy22083waSMnN5NQQAdqGcYA+a8n0NT/gfRLlQUnfj3A3R3U8ysyeQQDCyv/rctN0m/K6EsyeW8fS2H8l1jZSnhrQXAm/vNrP7kOV+FgR4jyAple7ux1Y15nL9r+09aipBv3hOO72aQ30hV06pNEn0qdT0QO3tOg1Ke9zflkNeK1OgEPPSZLFovz3UMx5k7v6fYLR4hFalroODxTq99ybIy/WcYPEG5TbpUIKzFISd50xV3tZCiuuyKCy1aHyDkGD1RTo+M/sRCge7wkN4lynX3HLIq/WxpL2OPoc+rI0s3HePDd7w3LZBHjz93Y/bEfh4EkkIZ8Fzux+t50sR6DrGeZHHdeUcCvQWCgl6LYxtEWqEUPQXuZKb34y8FN9Gitqy1Fz3kYKMdS1S+CJdBTwTft8crcO13P2BiuZ+jbxnrgwAVtyTZ0ay1D5J///YpJ+hL/PTqnD7nLsXJt0N+8hh7r5E8l2lPNufckvD/u6CPOuP7s3YIpXsbyuY2Y793I8mvI8iRfTntMKC4v4fk4Gf4e5Dw3NbDxhsZsv14VnUlnEytDzyqqsbhveYyeP/QwT6Pm3KmTscFRx60JST9dnw+xAU2vgYCj2sQ30GXtz9NuSF1G9kZkshg//kaB1d5/KY7xNvU2pwrjfqw0CNL8zNXOOlu1+C5J/s918BL5q8yU4xs98DF3q9fHZ5/Y374WroHJkKrcn30Zq8Puey8Wjlf+1CYDPJ/0Eet5HS3F8RTJ0YebGnY3vXzCJ4dyzKN/s+yl9clCanjdx9uzp8faHvPK0yZIoJjQfqSijMoAslVb4FHax3uvunTXhD26llY3oU5rZKCn6Y2XgIYInt/hBNtE+RgHoL8DdXGMU3lkzuv3GMK9LKWfAkem5/Qwfrj9BBOwol/Sv0wGj6Phr2d/bYD68oUTpQZGbXIE+zk1A+iteREtdB7v5OnfnW8P5NBdbDkYda3lx+BIEbqQfAaHcfN2mjDdE3ay/J3Z8UQJerkSXw5Sr+gaIA4E44NsHFJmRmDyDlcToUyjEKhaecMdBjCPNhBAM4h8bEvKi7Tk35xlZBa2kVJHx3oTDkW9Eed7vXKEpgykNxmLufVvD7kgjcPx2FBK+HLIGTI5B5OmTY2Mhz8gMWtDkZ2uvjfhDDNv6DQgnuR15EeeP7OwKiZkfhCVEZXwyFoK6cADXjIaV/PTQfo4dsR5+/DrwD3I9Jw7NbtMZzG+u8ZWTyZl6B1vyZj5Yx63aC3ODubwbhe/uosJgS+xcJu1OgsMl/VvUh9P3XSR9WQGHP3cjT42/ALSm4ZCUlwsPvx6HcbzsgC/dLdJYpfwB4xd03rdHHCGCuS0t2ugG4KgtS16UAHp2PQnWjYtSNvEp/5u2VBeM12yIvupVoIM/2h9zSpL8J7w60lLtaY0vPkZL97VPawdQ+96OXfb4Sefm/hhIrdyNg9DpkcLkahd5uVue5lT2LMqoj45jZf1Clvt/UaTNccyha87OZcshug+ZenufSCJSq5PRgSB4jZPIkLVqD4yLDU/b8ngydi6lXjyNngktQAar4rrqQTrCLJxURw3zJ8oLy0+7uNaonFlHOvI/VbN9E5/ot7n5lSR+6UGXHn2fazeMf4+PLo6Br7oQMaf+H0iycj/bYMh21T/p9ALm6gLlzfp4Z5XJcuuj+8VxK5WBTFMRtrkJs0ftsBMqXu4RnksSH/dmKzrOBpm+9p5UpmV96qM6BJsVHKIY+CiEjE96TTW6ehbyh7REI4X8ICTTQvmGNA0wQwIB4/+URCtqFqnicFdod1huwpWLspcJUP99ratotbDOjMb6HNrYocL6RufSOkjZrv7u+9t9V2eilSsYBoERxXg24wN33L+AbgRJSPmSKiYac+daL+0dvqMHJ191mlidMxbm8Ha0S7B1zGSktI2h58c2KKk+MLXoTWSx/Y/Jousbdj+lro2Y2IRIsl0bvwoE/lMzJGC7zTQmTeB2NbVok+N7SRNDsJ1oCCaCPoufXn9Tv8yJdp5ScC4F3bVr72zxoLcWywlHA6Y2V7yHk2ZMLWgUvh33C74cgT9O9kYX6JuAGd7+h7AYmV/ofJf1fIoztK5TX7/cICIsGjK3LxmcKwdwZKePzImV8HyTw9igeAbD5salQQVTcn87r89eBd4D78aGZLVfzuY113pTCubMYrfmzFLIydyOjx9HoPHnAlf9qPzR3QKBnGib4CL33sJwQKSb/h+SNp9E8/Q+tAhK3erFXSFmJcBBIcKG7Xx6Uhjy6DnlZ1yJXaOBVlYz1aR90jl2Jwq1iDrz9USGKjT1Uss7IAIMokAESY+4Ik0ds5X44EP1NeB9EnrsLlfC2kZmlCmje/jYY5fXr7370ps83Axu7+4ym8KBX0DtZGIXidSOPv0mRbPZn9D6mrmh3PFRI5A/0n4wzFfBOQ6PRGwi4x92vJ3ipmPIGDUbr+CNgpIcKnWOBTqb5PnQYWjNPJN+9jebV1midH4bCIj8If88xsxHuHpPQ5/EuDJySw1tKNc71uZEX99GZS4v68A+U9+zSTB/GyvjqkCtX6SGmAhZrIQDrAlRl8HIU5vkEtO2H/aHfXwS87iHEOyVTYvUUmFoOhcs/lOXNjOXYwL8bqjLdjQCrIVnAKqEnzaxoHl/r7lsV3S8AZiu7+1ll/Sqibz1ohXJlDEKT6Gm0qfwNlRHPWpCb8IKE/SVRgrXfoMlwnJmtjDag6K4XY60/Qgp9BFsG2uOjSpjqFwqg3SLJvR6hVeXmfk8qgjSkpu/jm0pRcZ4UVXs5qEBxrjvfmtI+SBj4DAkojix089EpyMS5HJWHPciZy9q36PZQKcXMKr1DBpLcfYPQD0MHy7J9bTNYRYajyh+fowN3S5RM+vD+AMXGNtV9bqZKiL2hbndfv+L3RwKAug4wyBQG0S+g40DMC5qt07iuXkRKTxRw+prz6xTgZjNbx1VBt4NclR2nQSFnI1Buv9HuvlNZw0H4WRUBXJOh/flVZAmN3mAfBN6491eOzxWCeXr4VFLYk2pV1/068A5U202e29eBF8DMrkIAUbQsv4WU6AgQ5eWO3A95S92Uc//tMu1PisLtCg0lphLvq6Iwoi7k6XA/LfksDT2dyMwWBP7t7u/VGN8PkULxTwSGPVlxyTuooMHYoh3Rukyrvj1jCrm6Bvijmf0ojKeWDJDQQMgtTfq7I5K7LwUWd+USK+KN+9sOSPa8m/L9bcQA9aNRn7Pk7q8GGex6l0fbDMgA9SmSNx9HXllbuPvcJc9iSgQSdKFkzv0l44yLPGqaGI0+J6e6trv/i6QoUlOyPobEZvpyeC/ufxjhPWW+fw543N03S74D5TQ8mFa1b1CqhjZe4B5TcahnMrxF/ah1roczPe95F/Whm1be4A3L+PtjfKZw7MPQ+TKYlh7cUT2Veil4ut39x2EN7RA+u5jyhp6HCt1ADf0+rLOF0Nz/BK2n91BesBPD/ycLvIORPhZ5s7QH8kIuBa3M7BmU6uNhVERrZaSv74jAwDy6gFahm1nRvPhe+P8qZnYw8pTM69eSSA74DrTqJf2FlkW3Kra3CS/ufjWyEkS3wM9CG5/QsirfgCbW4yjW+d6yTbEpmfK+zEnvhKn+ollQ9Z0ocOZVdeoNNXof31RKFOfTkAU5zzW09nwzs+cJ1WGQlbpqvu0I3OHuK2eU98XpFGQicDgLsjb0amPKUpiXsyT/rk2eSXhZwesIlMuriNeUjiFUoEPPYnSw+h2JSidP4O6HQtuY/h975x1v2XT+//cdTIwxSrTooj2E6C3BMBJEi14SPYwgQgjRCaJLEER00ZIokegSohMlRPcgiBpBdDOMmfv747PWPevss/c+e59z7vD9ZT6v133de89ZZ51n7/2stZ7+1L7GOtc3WKhw354B9kQHXW7HnQJU8kq6+4aBN59AXRZ7YVxK5++aL0w16V5GyvLe4bV26/Tv6Fy4vpfngrvfYGZbAHOYWZ8XpA25+2Gm1KS9kSe/Ck5B1xRrT91Qcp5EhfYziWKdhM8tNqDZQFS6x5mKAM9ITmdeM0t5rx95xqdEMkmu0Srsvz9G6/VcGkpZSxqjqaDzWcipNM7MjvSCRiim1KirAg39ZnYGUn7KCAAAIABJREFUihBpVzNkGSQnflb4Mg3lawDu/pGZbYIifn5vZstSUwYYJLmlDr2Vx4ZoiFNopGrtQ/n+Nih0dEBzO8T9f1rgZ+5+Mgw8j7J5j6SRajhVmYzTAfo7cRqZ2Z7AeC9Ifa8KK0gxtZwMgwQzUv2crELDmgWvR71uz5y3xwIXIbm9dGwwMg2MbYM653odekFp0StWHN/t9W2JIgevRkakuD6+hSLI0lTMlpqpOegP3/VvVAvqqGBwHw2cHOa6CTjS23e2nR0Z8B4ChqIzZUYa58NHNIxrV9Fcb7ofOW0vckU6fUCjM/EAAl+nWBiYLRivX0Dn3s+BH5nZs+5+ag6dp7j702a2IrqH76Nsh7dRyuPhwCZmtoa7/6fNNdfC/7zRyt03qTvWzBY3sx3c/fCy8WY2G7Lkru/uhwcr8b0Zz8Ze6IEviSIFvovSqkoRmGUHL+k+160w5e67tqOjCtx95rqfCQreQl7QWtnULeReZOVdy8yuqrI4TC2r12/37HI+F9sER29LofXazL4FHODuI4vGdIgjUKj2bGa2Bq0td7+EPFOxqB6U89v6SChsx28DAlJWec8RZPYJr29b9aICLxcdZlGYuhxt3ENo4zlI0FR80Mx+hbxgb1SlrUusD1zo7mfEF4LXbzszexE40MwedIWyx+vrCz9VrjFbXHFQ0KP7diAqHv22u3+tN5Tlw93Potm4VGr4moh80YfO3AGPnruPq7BOV0b3ru25AAOC7r7uXtSoIX53pXRcd481BqtiPRRdUKUxxWk15gWqX98k/J/GjO7+bo3xmyID79S0GncWAi5GysAutEk1M7NZkSz0pLsv0mbs/Cja5ffhM98Afmpm79EofJ/uP6OR8r0NOstPQCktO5nZqTTXrYnfsSZKtatdOL0qTGmJi7h7UTmG9ynQF1wF6TdCZ9ZZ7r51mLOSDBDk5C8T5NkeyS2V6a05dmu0v82GGh78os3lDRYddWnOwxw0FPaPUbTfPOm8nmQsFMy7PsHg4CFjokTGqYvTzezk7ItmVmS8HRp+fxro+mWQLU8E1ungfK+TYtpzBEPd78nvHBdrpL2Q89F+FAE1fYWxZMaWofK5Tj16QZGkKQ2DeX3vAu+h2o/j44tmdgxaA2+4e1dOT3e/GbjZVBZnW8RHtwcHyllILygKIrke1SjdIcc+ka2PdyVK6R2K6n0ehLI7QMa36XLmfx85d/uC4zKLPuQofR04xsyudqVD5uGnyBG9VDDaAWBmo9C5do2pkUPP6sb9zxutOsQSKLywneHjZVR9f3pT/SiQJwOSrh2ugpvn16RhfhqLoQW9EKbM7Iqw+D4LOCqgmNfq+gyUQ5xajE8ys53d/aI281Z9dun3nYo6rsROE/1h8/m+5+dJz0LiNaj4HVUU59dpdILIU9gGOmGY2f7hz8r8VkJDLwSkMswPbFjw3uNBiO2jcX2Fhto2+D4Kf51YRquZkEGvBe5+iJktCpxjSmfbHBVzfApYhM6vcTBQeN/MbCckyLTUxTOzhVAo9zdRZMM7wIJmNjoYlmqhC+NS5KEiTGy+uMTMTkC8EfmjV+cCyHi9StkAM9vQ3a/sYO50jmmRotu0B7q6z9ada2PgeHeft8Lwttc3Cf+3UcdgZSrQvgvynD9PvhH/iOAZLnXEBWfZVWi/+maFr98ZNYjZNnx+6vBaNGZkFc5tgOOinBKcb5Mjeec+JLP1oxSLJdE5/03kjDq4Aj3xOuYHDqFRS/Fp4LwQ1ZSHb1FeZ+guYGPkgW+Bu7uZbY+cV2NQBGVVpHJybKPe7X5Ymd7w/ZuQE7mUHZtcW56yV0hHiGBo2d86paNDmrNjXk3+fgdYwsz+SL3nPBNqstAi72ZlnGDMakHBuX4J9Ws/xbV2Iao3tD+wH4p26aT8RJ0U054iyE7XIAP8NCjqZfXw/9vIWd1Pfve7HyHD/ARTamHZWJDBuO39qXmuR3q/iPago9rQsBbSq05ikK/P3a8IjgAPsnd67a8Aq5rZbcCz7l4lAq0QrjqHJwInmurfjUbRiccEffWCgo8W6fcf05wC+4SHLrDByHmgu8fOgWPJSZdFRfPXQ9G7MYjlDDP7HqoL24902J8jZ9D+6EzLw/LAL1KDVbjuW8xsbdTM5ySSTuLdYpLRanAxK3rgu9MQgE4ys71R6Hs/sLiZPZJ96D1AkzAFXGFm01NPmNoaHUifBabNe9HMdkML/ypk5Y0F904AzjWzp90911DQCcxsD2BXVNTxVzS8LfsgS/oG7n5jD76qiuJ8OOUH+XDkPZuDzvitiIbBFFjb4TQaudOboXzv272gPoaZTY5Cw/Pu06DXb8vg30jBLsK26JC4EhmMz0TG2H53/00vCTGzRVx1L4re7/S+nY7C55uMVma2ADLCDUeeo5eQZ3xlVKzygg68L50al05Dwt4EJGRn+XNi88UWSKBYnol/LkRcYGZXA3unyktVmNn6wKlIIOtFgdOpqdhWeRImIYNjkeJyL7BTwZi2CrCpcO3vkGIw0qt1aF4V7S/Z7xqL6uAMQXt8TMtYGhW9jrgeGZeWDr93RvvR3uH9cchjvY+7v1yBnqi83INqn9yLZJbF0fl8LbCZ12/qczRwh5kd6u6H5Q0IyuBoZEjZGEVPVMFgyMmR3hfQGfWHrGMlofcMtPcUGsy7uLajUd2rdSnY3zqko2uaTRGFNwKbe6OZR7xvOyXKb9m8k4drK8KAjGNmI909rzRAy7nuJYWci2CqpfQhcmiMAHYDlvTOU897nYJZCWb2XfR8n0QdYs9B+tDSKGJoOhrGiKyedH147ato3exbMhZTUfWNaS7y3i0iDUujiMTpUK26XBrC+NVQhNxmDPL1mTqr7ogirhaktQP7OGTQmar0KmsiOPfuNrPdUUZVJfnXlAUVMYFGRGE7fEJOVLGrS+B7yMC1QFg3x6H1tzo6f85H+u5LqEj+P9w9z0A+GSG7J+d77jOzHyKD2K3u/vuKdJdiktFqEOHur5uKsfW7+zcDc+yNwhgjcxwEHGtmb6CFdbu3dl3oBKsShKlEYT0XbYJ1hKnPG3YDHnX3DZLXbjazVVHI40+QB6pX2Ak9k7RA4N/N7BJUd+HScGg9nf/xBro1qHjNIo4d8FsRDXUFmTpCXTucHu+tmd2OQl8PQIbLJgRhPRYIjQLMO6hD1dE54+dAefpLoRzy3Yu8gR3iemBrM/uZ5zQGcOXbb4Cu6Ta03r7P4BhRHg1e7CuAy725iHA3920I8qZlcTQKYx7pze3f90TGz73CmOzcg2F0vAF1TgId+kOCMtNTvmhnGEzwTogauCp8bmKeCxGLI8Hk+eA5PhMV+4wRwZhaiKcYjlKtVkDC883A1JlxL7v7ueHzCwB/d/e8luOVYWbbZF5aEYW2Z18HpYWAaj9EJXU6JCRma+vEaK330HMG8fLOyDM8McbG8XXGVp07pk+9TSNlYBbk/Ph+ZmyMlHifRlHwGZFX+6CJNDbiDXe/HsDM5kFdERfLGxiiKXZGSk9ZlF7h3mEqoL4nctLdCGxfI5pzXhqR6ymmRF3K3rNGlOcsqHBu2pHpOWCOYMA/0MwOBgytrw9QKYJchdiKuz8fiWT7FbzR6GQIDePA71DNsMpw93vNbBVU3Pg75JwjYdx5ps7FP0L7Z1FaSfqZnsvJCb0nIGPYUaaCw1ekRreE3qNQhHNhvcUOry3SURqZ1SEd3dI8FDWJGZaMj/TOYuW1DuO8l6I1kHsvsjKOKdIxq3f2St75GpJbxqLI/3tRGt/e7v6ndh/OWU89yTAoWafpmMlRtNGeaI//NXIojUGlAbLjv4D2iKZUPXdfJxgjN0P1ke8vGhswM+oQ3MvOegP0mlKEz0UGoCIadkzpDZ8bzOubBp2Js+U5Ts1sXmA6H6Rasa4mDWe0HSharkQ6e4oH8sYCC4TPxCycOckxWpkivt7PvPxPVzr25SgK6zuo+cmSaJ/5AflRnU+iul9FEZ9nm9lKKNrydc+vA1cLk4xWEx9vufuVplauO6Pwu4cQcyxBeWRGHaTCVFRYb6SmMAXVNt12MBVKfczdq1qJ8+YYhizje2Xfc/d3zexCVPuhJwg0f4X8An8fmNmG6ND6vSlM+JPM5wfu22doUMny29TIQzEDinpZ3szGV6DhHhSOW0WQqSzU1cR/Au3DSsZEL/XkSCiblhylwsymRMURpwNuRZFOfzGzxd19bC94HoXeboKEqNy0C3d/3NTh5A8ovWWwon7WQwrkSGCvcP0LJtfX6X2bC9jXzH7tjRbmfcCaKB3l3vTz7n5iIsQfnZm71hpB+9YQM/sXWiMnlVx/vL5ZUa2KyypeXxNflMwPJYbBgA+QQpnXRnhinQsAuPtzZrYj6qwzF6EgqanT6wsounF3Gvw4JPl7PPKKrgasgTx6EX9DQmr8zPAekHt+zmt9mddj2nSkcUKga2igdwoUzTEE8XjaaWoCSo/6LMYSxsexhPFDwlh6QAcozaA/mS/eu+x9i699FmMj/oYM/iChu6WulJnth5SdOVFR5DuCslEIUypzNIBMhgyfz6KIiqeAbT2kWtTACOSxz6IPnbVp4fa4FtJ0lA+T13HVBcozguWhqPvzKLRn/j0z7+lm9m/gcjM7wEOr86pw93vMLHuOvOatKW+PUq2wcxm63g/d/Z5AK2Y2HwWFvAO961UhqpNrC/ctt3lOl3T0guZ0TcbxTc0MTB1kf+CZOrDu/miQXR6kPCPjU3SeLo0MSXHe/Xss+z6BzvevA8+7+0amSI/zzGxpb9+NPbueepVh0DRvMEzHAt+ToejvRdBe9xdgFXe/s4zQYGwpinB5DaVE1h7bDp3qcXVpGOTruxZlzxxpZnciA06LTmNmo9z9loJLmlg4B8mhEWug6DXQubG5mS0R/l8Bnas3JeP/TituRLw2xMyisWm+YPyL9+GdYGC61cyWoTi663zU2fOYEl1pNFqXN5rZOeSnLFbGJKPVxMVNyMILySIJXr0/h59eIRWmoqCxCmLqR2kOVW4nTBUJR3UQixB3g3YF9/5FftRHp0gVthYEw99G6CA+nVbBIHvfemVQWR55yEYU0Nbv7ieSz2/d0LAP6tpRqLz3SGAtQ7+Xh473e/viqKCw9RmBr7r7a6aCrw8jo2cMe++K5939FVMXkazxIjvuIVMNg82QoJabGtslLdcSWsGHw2kMGYWyw/u2GfKibUfD2zId2jvuzZ1BXtfVC96rw5/nh3/vQfx5bnZcgn53/0UwjO3loWFADtrxRRlKFTpXakReXZqJeS6k6AMmc/eVTVFRqyKBf06Uhvt8oOstpBB8DzjIQzcwU3TrzcC0WYN9jzFr8ncfqv8zInl9RWSEnIdGyP0n7v62mb2GFKAj3H1YGc2fh7Fh/H9QIfJh4f+O5qa5+Gwf4uOzUZ2X2TL3bUQYNw4ZWj6LsQPPLntPcjAZMtQNodyJkSJ2WhoVPt+HnHsTUEes0n26AOMolmuy3uxYZH0mM4t/Tw98airYm8UIpDSPD9/zEapl5O7+Ut4Xhv1qagpSqIMh6ChU3/T2dspxzuez58hy5Z/oCD3fD939n8hZcF4vCPy/AjMbToFSHtAHPGCtNR/73T3y9YwU1IENMs6Xab8G+1AWxNLofJmG9nLn3UhOeCo4U54Eznf3vxV8x0ZIBjgFGb5x91NMpQjeNdVg/A5aT5/QcIoVraeYYXAiqkfWkkbvyjDYHRlGvkvQoYIxr2jeYchpPBzJ0sPRXhaN/F0p9YOMXuhxnzUWQcbvJckJgEgw6E2O2sHdr0n/D4EbUf/pQ8aneMb+E+nGMQtlNMFIb6rhdVl4vZ/GuRWf5QFofT4U3l/TlEL4KIqmLMog+BWhQ7qZ/TgvoMHVbGgd4GcoU2oq6terG8D/debrGmZ2VY3h8YCeElkpq3x2jviHu6+RvP4OWjDPmdkjLZ9qj7yuACkGhKkoaJjZNOF7s6lVw9AC+H7wGHwY5h9PDsLCWRMJfM8TUsE86fRnZveh7gwvmdleyJtA+LsK+sL4M2ktPhjfy97/hQteBwm306FwUcxsZBnNmc9uQKMWGMn4aVG00iUo73dWdHgVGc76w9ivAo/nHYIBRYrzXma2OTJYlRlU+oETc/jtaGC/Hhl1clGDl6Ol/xEavNxnZqnhoeONrQI2Rukq64aoqg+Rl2tzCq7PlKqyEQnPQ1seGkuF6wjeogvDT9doJ6DlCKlR4WnHm+sDFwcPVsQDwGZmdn6IRooK2ZstnxaGUCwM1DGeTQ9McPctAu2P0T0PNV2fu/877EHr08Zo1YVCdyiqC3Y1ybkQ5ilTOLKYLP1tqiHSbn/rD7Q/g9LpCgvkm9mWNBusc+lKFPBpM//n4V9hninQfvBeydiIEYhPXg/zx7X47wrGszr88HkY2/Hc8f5EWCN6MaZkpfftxc/B2DQ1Nabjz5b5P+JJtE62QF3CvogiLwvh7juais1+A52fT6DI7XWQTLSdqRDwocE5tFTZfAHvAiPNbIrw/zzh9xhXGkiK/6K977XM60MortOXdUpNQLXk9sgONKXinIGM/UeZ2ZseUnUzOASlUl1u6uxUOZrYVBd1acRnz7j7HTljogwwHCnnVaJkBuTZIjm5hKYyJ94wJINfHugtpCUoVvugCOnCsYHXvo4i/ao2TIny7zd6RUfFsR8jhbQfRRR+jWpdKIcFw0s/BXpAgmVR+tBmJWP63f34Ct8b5c7VUfmN4TRoXxoYHc7jH3joVpiFu//IVMso/h+d91+iNUW8n4L1hFLh+8N7u5rZLgXr6WZ05g6n4ei/sWReRzw9FOlpu6DupmuiFN4/m9llwA896Yies/a64qGgxy2L0sg3RDWCy/S4L6Izvb/NmR4R61phZnO1oXcVlKFxWq+uLzP3D9w98uddhFS6TmFtGnpkcGDm/7LSKfMhvbqo3lXqJPkAuNLdc8v4mNlLSK4C7Z8tEYPuflg4E0cj/W4tFLG1HiqNMyx89q80irEfRpDtwxpsey/c/VNgP1MpiYXpwjH/P2+0Qh7lqkLhDMnfnyIFrwpeBDCz01CNnseCknpSeP2/NWiIeIv8NJOIN5DA92jy2uxImMp6qoYiIS7d0PtRNEYedgeOyYydQDM/LUPD+3JC+N2X/F0V30DK6TQ0BJLI8NlnNwfFz2UKdP0Rt7ahOWIC8HUz287dz8+8lz0E1wo/RS15+5AlfCgwruQQLFKcf4R48GjUWeQ/lAgUWX4zswuQh7sKOlXeq/LylEh5eSv8vIIEu5WTMc9RzeveCRZFz2/V5LV+8vPio0JwJo0w2XiNVXhooiEY4BZBa6WOgFaVNxfNmXfV8H0fhu9/O3zXCPKxLHre3WB9VMB+WRjgz98iJSLLQy31xEqQd313UjPtOOzvLQpdAY5A0R87pedCwBVUW0/TIINqGlH5Vz4b3nwzoaNMIYeG8T02BrmiwvybE+oxTsL/t7ic5hTDoq53hPePICfVqR1CBM4vkeFru/D36qZGAw9UmG8IiuxI1x3IeB47Q0XD8PvBCH016uYHMiIY+SmwMyDP9DE0DP1n0xrBhalb4JnIIDEZMiCcbmZ3eqbeprv3m4oR34EKAx9BJt3OctLjzewgpIANTV67BSnXadRMlAGmQLJalfqWA/JskZycc81zo7qAZU68+PpOJfTGazsk0Lxy2Vgazpg+qjUFSdNk/9wrOqqMDcriMeG9bYHR7n5slkAzmw7oc0WnHoQKXKdRwUPMbOGcewEy1G5c4T5UwfrIgPMjZIReDynRy9DoZLYf4vGipgu4e5Fc3I/0iTSSu916uhidObnrKZl3uk7nBe5096uAq8xsFOoi+oCZre+KxK+69urw0Fw0Us/6kBxXJs/Gc73dmR7nS9fk8yXrCZRauQFJ/aYerVXI8GdwrJbpzlWwGQ05s11GRvb9svrHUyC9+13yacw+nzJ8GuaLTsncBhpx3sBnr9KIiPoLcuosTnPwTdk8pQiOqa6K/v/PG63cfZ6J+HW7oJSZx8xsFvTwvu3uq/Zi8oyg8TBaVGlnu1HkCFM0CjlugUJzh6JDI1X+4nfMT6NN5q4ox3ZdituNgrwk84a5q7Q0H4C7D9RFCtEj0xPSHtNnZ2azoWKId3imBXt432gUjQNtZJdWJOObwMyWX88pPQSjx2lhZClPBcG50Ob1W9ofgkWK84HAr929qIBtFll+q5MK0JHy3itengiYnlYBZllyeCIRNK5BHqk/Ie/8XtSoBzCRkKY1VhLQqMebMwJpBMdIdKidiNL6pgvfOT05go2ZzYUMu92maSwK/MrdU0/3NcAG7t7kRbO8sLJiZK8P4NXwepyvF/XOUsTCmWTOhfvcfbsqE4Rr3JDO9req+CvqJhMxjnwjdexyGpXulrSSIlQRiEz1abKKbJHg+FeaI1uKaP68jAWltqTFd3s19zM011iC4vv2WY8dFX7PCfyGZI3kYATat45FXvR2yNbQAsDdzzfVOPk9qlW5PwW1UhKshPbL6H2eFilUY1H6SRZXALO7+5amVKgHgbM8p75UWNM/cPcDKlzTzsAj7r69mU2FlIyvIMV+7+zgYJyIKdVxLaU8k63Dsx1ax3cjp1XsorwrcI+ZremhfmGUAYKR5Fx3H0U9FMnJ2a7Qp6FzIM+JtwlwPDI8XgQ8W0Rvcm3Polbz3y4aG3A4cphuQPu9bQlkiHkx0HJuL+jogOZ2OBd41VSTNPuc10CO6k7mrYsod56D1sW1plTa7dz9A9Ss4GXgNDO7393LIoOnQgavFdE+MjfSU86gkfJ+u+dHlQ+sp/D/TaYSDrnrCVQuJPm3aN9oO6+732JmiyO+vcMU/XkAFdZeh3xxGNqzNqNcZjgcZZG0O9OzPD8GGWpyaQg0x0jabQfh+ppgioI/FJ0pM1FSCsTd5yqYZksC/1DAD0Vwd68zPoMJNPa4nVAkatnYKumNZ9Ms1wFybqCowG7obUHQ1Zdw9+vaDs7B/7zRajBhZtch4ec+8guizUz7NL86SBffH4Djzewcd3/elLq2LxJo84SpfmBHd780CFPfRptmFjsjJv6Ku5+OlNsHUC2eXLj7v8KcTUaoMpjZFzzT2SGE+eYVPSUcPC0epAz6vdFN54M2Y9O5b23zfjysbiQxEppSISK2CGOrHIJFinOsS5KLCvw2A9U90W2V988IletMBb78SvJSeu2TQbOgYSrKm7fJ74xSCQ9ARpENzewO8tfRoMMU1j0/6tT2dtlYV921pYCx7v5EwbAm3jSzY9Be8riZjaNVmRlIEXP3Oy2k+Lj7L9vRHsK4u+omF9ANfw4xszSirvD6Aj6lmS+6qnc2iOdCR/tbGczsokDPLcDBnrQPD86BmbKf8dDlNFG6O/bMJXQcjwwCtwDreHPq1R3AiODFa6GZRoh8C82fh7E5408mMVp1SUfTfaNRxDXvvn3mY5PruC181tL/i2BmZwDfzDP+5OAnFCspz5q6L92DFKGl3b0ozRkzuxgZ7Y9ATrEFkVFuKQ+pPRk54ATUffgxFMEwDXKIdItVCPKau38ErGYqPN/SZTfBGMQ/h6N0mbKUjT3Q9e2UnCPXhvt+LYoQWcrda0fQdrEfrooKzrc48cxsqzDXcomjsYjePcLYU5GR7dqSsbj7T4NBbv12e5upK+Jg0FGLZlNXsJXQ2fcAcl69jTrGHh/+H5HMu3KkN8hFuyFDQcfPuSLiuT4tSveHzLnu7qcHo86JZna3Zzr2mtnSyOm+KXLWvYzS0D+mERE1HzKQTBWMYFnZZWA9WSMt736Ka3HG786momUxMG+CC8msU3f/r6nr4s0osuxhkmdCj/gi3I8Xwt/xfuci8H3bM72A5ymhYY9Aw9zuHu9Nr64vD1siXfhqQgOasuvOg6uW21Gos96RXlxnrdc41d1PDjQ82mbsa1Rw4rh7GrH4FjIgFukKLTCzhZHh8+uIn55GTumLPb9p1+rISN5RvbBJRqvBxV+Rpf97KDWtH9UlmhdtEG3D2U2tiucAXneleFVVWC9CQtcTZvYciqZ4D1iyQJjqR7UZ2glTq6CQ7NQY8CdC7nIP8ZqpG+DZFRbnYGKImZ2MvD6lm3obLEfyrIPg8FWUergr1RTnCci7V9QutQq/DaCNUaeK8l4LWV7uYIo3KQ9xzeJXNBS4PtS5LeJDWo0n05MfiVQkaBR1ixk0mAqfn4WK7Y4zsyPd/YiS8dcAa6M6BGe4e17+eRNvovu2Tnj9NJrv2/s0K8X7It7Ku29dYZD48020X8UOSVm+eB8VSh7YZynmi5TWdobBFNl1CoqA/SkVz4XwnVOg9KJOaiJWxXxIoV0VOMwUpbtPO2NpL5C5vpXQGbMj8I6Z/QI41t3HueoqpG3fm2hGz7sIn4ex2fEgfpi+4D7XmbvpvqG0E2CgHsWHn7OxneIy4EdmNlUw2qR4hUaK8Ks0ujTm1u1zFW1eGzUdKDRYhbGfBiPXfsh4dSdwgie1aDLjHzeVgxiHjACHxu8Ie85oVKckt9B6CeYllIIIe/J5aC/JjWzPniNI8co9R8K5vRjaKx9NzxFXXbJ1kCL5WzNb1QtqDSVzZWWATuXkMRQ78RYCDskqTXn0xrHZCepe28SkowOaZ0elD/rRPZ0aGYLmDh/9KPyfS29At/cCqHyuv4wyNCD/XN8dRRX/0cxWDOttKsSj96No1Z2BW939hfC9Bjzh7muF/2N2xHrIiNGHFOqnCevJWtPyhpjZTVRMRcvBwDpNkLtO3f0TU5ry68Alg8BDg4XKPB94aCF0hs3dbjy9WavvIl14Yy9OI62CU5Aj+yCUbVQbdXWiOvS6+++A39WgJdZgfRWYzRQRlUW/u9+fjP0yioqcAjkdFkC2ht8AW5nZRjnncVeYZLQqgSk0+VVgLW+tA9V2rLufkLw/OwrBexqFwP4gvHWhmT2IqvY/BPzdm1uzzoQKP69lyjuvqrCnM/pTAAAgAElEQVROQFbTKdEB8SjyUOcKUwFrIy/kWBJhKoN5aQ0XLEqTqaJ4TY9C5n/i7g8kb52MUtF2M3UOORP4vasDV1vUeXZtaO5HUWcd0ZFgDloNA8sgb88RlBgGAmJa5JfM7MbwmYdSOiry2xCTZ/MhFIIfO/XkKu85NHRjnBjgZTrrAPQWNYxWnqnJFDwjES/T2kp90UBfFkWCxhw5Y2GQCsib0hQvQOkrV6F6bz81Fa+OAlT63X0ofW8bFNZ9gpld4e7Z9tRNvOnu55rZU8DV7n5M5r49h4ytfw3/H4CExQ9MHUr+XCDwdoIyo2NH/Bl4aIP0tZzr2xrVy4oK3Y3k80UUOq6ivWEwpSFvnfZT71wAPdNb0HqqFMFKZ7x5JqqLsiN63mua2WaeaY1eBaaI282Av3hzMf88pNcHilK5CCkjBwEbBTqebUPzwWjf+1oBzZ+Hsen4WLflkZL7XGfu9L7tEsbOX3DfPg9jS2FqKHMS8PMkyuLvaK2uiGpxDMDd50z+LtqzmxAU3R1LaBgO/Bi4yBV9WDVlH1Q2YD93vyDz+jQozfopctI1giEtjThK1/IIGunYB6DoqduAaSxT1qCDc2Q0Squ6EKX7NJ0jQWHcJHzfMUiGLEKLDNCpnIwiK4qceGMpKGacQ2+dsWXXlre/DRYdndD8CIpm2S7nY2ORs7pn96IEVc71PwJbm+qttZzrwaCzAYok+ZuZ7R1o6gNW8GopjGug9fQYKup9HnCsKbp8BIocSVMlh9NISb3HSlLRzOy7yb9F6zTibQrqf7oirj5gcPjinLxxOaiixw3wfU0aor75acXxXfOnq+PjmoCHPaUoKr3f3Qs7obv7R2a2IzLSdIqW/dAUJbohynxq6xwM+/lxqINw7Q644fMjKeaH6DToQ89pKDIKx/pmoLX0IjIKf8nMtkfr/HIzW6eHOkFpHaJJEOqkgTSNteYOFjFc8Rp33wQpfn0on/Q+tBGeiIwIefPOhgSNP6LN4VwkaOxhZmuY2Rq0ChorIgVsD2ShXrCMeHf/q7t/CwnEi5jZd8Pmm910swspN2UPpRd9YqoBUxQtNRR5jJu6UbjCT+dF3p2XUbHC18zsDDNbpuw6EnSSwpOlub+IDvTMBmBma8d7lnPfhqdjg0HlFGAKd4+HbUQ0DKRYNLx+KKo1dhvwnpmNz/n5tITf+mnw27eBTd392Bo05CrvNVD4TMxsmJltZKpdNti4n+aaHWujGlX/KeD5PEFjOPmowvedYGfgLnff1t2vCMaRS1Fny+uBGzLj+4DjXCHXz6LookPa8WZAkSB1O42WuwCzIp4YE2h4wcwOMbM5cz5bC+5+buDNOvz5Qpc89AgyJKf77LeB90v22WgY3BPY2cyeMbMHq/ygEPW+cL11zwWov8d1xJvu/p6rq+MiSKG8yeTZrItpkXJQtYlJ0/W5+xPuvjuK3JkCFZLOjfJNaI50FtL8eRgbx6Oi3BNoc59r0hHvW6wdUnbfPvOxbTAMrdGBxirBq3449eo2doOp0Vk8f4/nLVvPxyLDX/xJ8SlyUIL25F1RIevJad2T654j26DzYyZXCvjFSK4cgCs95sfA3maW7ZZVeo1dyMl7EZx4ZrZSMCRG3E/D2N2ClF4UfVtpbIVry+5vg0JHj2kGGQKmrENvxXnz5qhyrh+FjAlnUyB3uqIRR6J7cTmSVyZUNFhB83o6D53r6yGj6aeIx2Oq5EXIeDUORVTGVMnZc+YdQrV1GjE55R0aB4uHdi4al0EVmSHl+7o8dD+K5KxCc9d8b2pCsSMql7JgoDnvp5Cm5Psuc/eWrnw1kd3zdwJmrmKwCjQ8iwJTDjSzs8zscTN728zGmNnLZnatmY22RodbAMxsY1OZk6eRMfYRGkbHO1H0261obxgSXr/aFAELSrOMxuSmQBZ3Pw/VFVwDnZM9w6RIq8HF+0ExuS/8pIiKz+2eRAKVKFvrEASN8P8Vpiil2B4+GiQitqGhsGJmS6JNOBtlkYdjaY5CSeeNltYURXx0Go1OKzNRM50qWGdvAG4ws5lQ5NUOwI5m9igyrl3sjZa2vUALzWV0II/xrjQKwRbdt/G0hjgXHVbRMJAW+d4aGU6uRAaCa1EkWdoZbecw5nUz2yIzZ6Sl30PNGSjltyIabs8f3hPMjNI8lmXwu4NdCmxvZuehENqLkEdvQZQ+kuX5KWnuZDg5xYUOu+L7Eqwa5k4RjSpfQwdL9r5dE35H3uxDRs9OefNM4IfJfdsEhcQvFj4zGoXuH2xmfw7jr/GCsOagSM2JBIj5w2vLoHqVZVFTRfz5IL3hoQlIaJ4i/D0y/LTbZw9EERNlBZy/HuZ+n8ahH6NV654LddHtnvx68FJeDFxmZqsFQRFT16O0zltLvauAjuuBJXQ8bmZfR/z9FzNbwRtNA6YSORaNI7OhZ3hNlmb0rJYzs70Smifq2HDfZk3Gx/uWe597RMeTNe7bRBtrZovRbAjKS1GA/ELqaU3L2yjoBNtDVOXjWKS9W6xEQ9bqQ4XHI95ERqpY0+ocU62e85EBPt2TDRkFUuSeI2bWhwzEewGnmtm6yLCVl6JzqpnNABwRHCNV5bKO5GRXGueh6ByKNdDSzw4xs/FI5mmRURN6o/FxniICa15byhe/AK4zs3Xd/Zq8wR3SUYtmpHA2dXE0RQlHTEBy/VE16K37nKvgdmArV92eBQOdd1Agd7oiIpczpY5tBIwKhvvrgdPcfZeS78pbT6+4+9Nm9ia6twclUSKzAW96JhWN1i6GE5Asm84bMbBOE8xG+f4wmDzUB3y/5LuhuswQ+b4OvUcgI+Fc6L5VobnbtToNcsrO5hVS8kxpcnMgGXV4+OwHwKPeferbF3JeW4DqUXCxsPwElJY6AUUO3oLOvy+ietNrAfuZItHeRefCCsjYuxqqbfdxmO811L31kvD/1SjF/kH07GN084NIPs6NonI1UfgpcKiZ3ebut1S9pjJMMloNLlZDdWGWR20kAc40sx2QdbkfeYoGwrdLDDCLoy4pKdoJGj9IxuYJGlGYyioX7YSjbLHjmcnH6YkwanShvLv7G6gbzPGmYoc7Jv9fjmpO9cLLWkpzho6tUPTb8eHnTyg3/l5a79vbVD+s8gwDy6PCek8jz0/L50xFYdvxW19FfiuiYXT4rnlpdGVJN/PYleVOb+6mUhXdKLSfIE9dFTyP7seWyGs/HnlofkOxoJFez2zoevN4v2d8n8G8NNI3Ih5DBrUXXEXX4+txjca2uSuhdNQ/oJo46fX9N+e7cnnT3T0YaX9F477t5u5PhSF7mNk+iF92DN/3upmdD5zj7v80s28A2yMj0Ow0P/M+pLiMN7OHgevQ/cymkhXx56HIoJyiDl8sjngg5YtTEN9X2Wd/iOo5tHRejTCzFWis0+URH85tZrdR/1yoi65501XHZ0sUzn6lmX0leAU3ovlewCClygY63g9K9B3IA7iEu49Ba3IxFGKf0pFH8xeRl3K1z3DsRqiex9zJ+P6S+9wLOurct4k5djQ94CHPdKwLBs5e4CN3/0dNWrpuRBDmadoDMgaax1E9nlRJXAn4h7tn9+T5UBrU/IQ9meJzZBakmFyIzoM5UIpgbpqlux9mZveiqIiqUXQdyclmtjVSvoqcePOHayqsRZrQe1y4L4Xo5Nrc/QaTA3EOy+8+3Q0ddcb+juYOuFci3SHFAx3QW+c5V0Gp3FkEd7/VzA5DRpBd0XMvpavCepqZ5lS0lQi85M2paD/OmXvAQJiZ97+o1EhaT3UT4C1rTinM4hRgw+Rz77qKkKffWZcvXkHlZhYuG0tNmaFDHpoBFcXv9RrJ489rEY8caeoW+z6tZ8xiyHm9IDqXs3pJHyrR8yCSUX/t5aV3mhAMTUeRn+o4PTnp4SX4Fcqk+hgwz2l2ZmbfRMbE25GD+irgy169ocJH7n4m2pfXR46Q7ZFc/ZWiD7n7z8xsReBSM1vFq9V8LcUko9UgIng7B7oKmAqf/xwd/qshxj8fdeB7DBWVvNvdz8+Z7ktUV1ijoPHPZOxzZASNKEyZoofS19tt5lkBsNdF2Evh6iR0m5nthqIrdgBuN7On0aGXrRUxWIgC1WwJHdcgw1K2iP3TKK0hxcAhmKLIMIDqgvwyz2AVPleF3/pQ/aFSfiug4QBgS1O+8qwoAuk/yFD1ATp4ZkDC0Xgz+xuqPfKHzEG0ZVDcs5gO3c+dzCxbJLffQ/22cHA+4e5N0UGumj8LhDELAo+5ezYqsGlO5LFZFHg83cALFIK0dttK4f8ig21t5NFsCslexN2fQeHvWePFO+iZTk2zUS3y2gcwIOS/Ckzl7m9mru8RxJ8pcnkzzHW2qS5ay30L738CXAJcEhSjHVF04r6mrn1TofDjc9Eh+i/EQzMipXtdZDxaBfHeT0wFwOM9mQK1mb8Orbtt0bO8Nnw2j4cuNLOD2/EQMgzuhoqvLoqe/QQkqHW0z+bcv7x1eiJaS3XPhc8EwaCyFeKdk4Bt3f2HTOTmBMFwtTnyev8MKRAvoTqJx7ejGXUtOs/dD8jOPbHGuvsPTdGFt2THDzLNVe9bnXvc7dhD0DnXa9xJ9wbUPlRvqlBIr4G5Tc0bUswQfs9vivSYGwaaPADg7kXRo1ejRgnHuPtrppqeo5ESn92TxyGlYzu0J9+KUnvyzpGYcveBu18a6FmY4tR43P0GWlMMC9GpnIzqiBU68Wp8f2V6615b+MylnyUdwYjwJKqzFR3X56DUn4g1aEQ1PoeimNcOZ13usy6jISO3VHYaVXCKleF9xBsb02y87QRXo1pvGwC/zK6nQOvfzOzHtHYeLMNiSLZZI3ktRm/ndWvPYvvw+ykk7zShJn/egdIpp4cBmagnGAyerzu+ZOwiKCJ8SRRBmkVqoDqSZhk16jkHIrl2FiQv7h8Mrft6SYaAmU2F9MQfhbl2RfUrU7xPq65YNN9SiCduQ7XccmubuvtNZrY8Sqv+MrCllxd1/5Ypdf8j5Fge0H3c/U9m1o9qC45BwS8zUVwbbPNA311mdjTFEfiVMMloVY4P0AOpUiy06lh39wvM7LfIM7QhiqBZIvyshQ7oiHcRU55NdYV1QNBIXvuQEkGjBq6m4Q2LBc83pXOB8BPE0HnRHqUIxrVTUdj6suhQORRZsK9BxRNrF3rtIR19qC3v/igdbREzmzVPqMyZs8UwYOr4k9f6uQ15Tfy2AeX8lkfDYmHcz1Da09lI4Pmbu7e0izWzWVEq27pIUH7O1CL6ERSKXHbIf4KElSz6ab5X7SKy+qiwv7n7qxR0kUpwNVrbl8EAz49GBWBXbPcdNZBH8+Q0rnVczvsxTz17UMYDaXIa3ufJyC94Warw5KHifYv59vuZUpm3Rwf/MKT4/R14LXj6QftZzJd/AnWBGYKE0Nim/quottz+Ydw4FP00ARkWV6c7HhqBvJgD12fq6jUo+2ww3vYhwXxEjXMBtGeOQoJ6Nopz0OHurwbv9klmdpxnWo/3AOn1ldHhZnYccJCp0+t44L08AS5Lc5t5J8rYdvdtEOmoc98mylh3f5HWmplZjEdKxJiiAWY2B2qJHpXDUUVja6JXKYc/DT95OCX5ewiN+ov9FHdHPQ/V1PuHmd2OnA4fIMdAFuPQGbwzirbZAe0tfUj5+lUyNp4X2XNkgpnN2IGxKMqz7erpVZGTZwF+WoUGUx2bW3o9ti4Gi466NHsmbSuccbFW5eQ06lnOhM7lumUhBuSW1JlYkbYody6JDAxfC+eko3IgRVEofyE4oszsO8D6OWOqRvKfhwwTo0zROPORs55cqWgLouiwx2mfKrkQauwyNYooXxbtKWtQUGA8B2tT8XkMJi9XRV0aJsJavYt8fjwUGViuRPvhM4lsmuIVYFczOwtFfX0D7U2bApuYurfeSSM9b0YaTthRaB8/BelTQ2jdD59GkadV8D0kJz1Go9tmLtx9jCly29Fa/012jCkiebrwfqxrOznwrplN7u6p/vAPZBQ8DEW0/bTge98zZUedibLFsiU2amGS0aoErs5slUK7K459lsbBHx/aGHfPy+WP844FfmNmp1NdYS0SNHI7NATU2cx/AkxvZpch4egjYAYzSzf0SkzpSmHoWqB09/uB+83sR8B3kBX8YVdnnyL0dUJzdo4SOj5A3qv1kfe4qlAZ58oaBvZCqRR/cfcqh1ZtfsujwcyuR4fsNsDlbSz0uFK5fouMDnsjfrkNRRWchUKSKyMIVMua2cjw0pxknpWZ3Yda2KYCTfZ5pq3PoR7P74m800PQZv0Bih44OI+HIs2BViLt6XMLNG+H0uTGowOu3xTK6znC2RuoFe0byHjzOCqAOSbHuxOFp5lo8NBM5BuH2yk82fvWCZYBlnH3R4JCuQO69j3MbE9Xgd8WuAosX2ZKAR4PLOfuV1DRE9UGkT/S66tjGOxkn411vLZG6ykKTzFarfI6dfdxNGq55Bmt8va3o0xdwkC1HbJjshgDLJYz5jV3PxA5Bg5Ez3Kfknki3kDC1evtBmau73eUOyB+jnh4NxS19nLJ2JTmz8PYfQZx7jr37fMwtm1HsqCgtAjoppSLw5F3fDhSJuJnbms3bx24++t03sho++TvqVCNwRtzxk2FnD/XVaBnTDg3TkHpVA8Au7tSLrN4A9VzeRQpaFeaagLFKNe0++l/0TmZPUeGIuX5guCQOB3V/yl1EkZ5ts3lVJJbzOxmqjvxfofuexV664zNot3+Nlh0dEMzJOeeK/JtFICpJtj2wYA4MG+4zu+gM/kT5Kx5h3y5hTDXlwhyS5Bty/AhUuoXR+fph0jWOdwUMX1szmfeiX+4+xtm9ntTZ+Al0Vk3JfBKkLua4O7LZf4fExT4K5CD7S6K19OhaL+Zm/YpiU+HtXYKMr7eG+ZtKTRfBDM7FT3rxweBLzrVicr4vi4Ng8r3YQ9qMUaZ6imu4BU78IVxq5vZosh4NBLx2jm0dvF+D/HQgcBv3D11dGb3w6uQXjG7t0/f+zoq/bMhzZGTRTS/YGY3IEdw0/eGYINrUcOmnQOvToEMWCeh+rHZ1P2P0bXuS4lM7ioVs4UpTX0ptJY7wiSjVQcw5Whu6+7ZAnylY9097d73PvJ2tWv7HfEGMoA8GhTijVDr6DyFtUjQKIpm+g+NyIVI9/TosPpF+npirb2ehnB0HFJ80zouz9FcuLoWTC1UN/JQDK4qPBQhRYVI0y4dHwNPxOeBLL7PdUlzy31L6TBF224OvOjuY9sIlVUMAzugqINbTPnaT6LDPIt+d9+jA34rouF2FPZa28scDFh7BqVz3uz7CS9v4+5rJq/vgrzzF6MijbfSOAhimmOKZWhjyPCk9Tklzy7nc1EhOBt5Sx5AhW2hmIdSmoeEvyfQvOcug4xaqWe7Dykwp6KunykeRofGGkhpGIci+PqskT4X79Hz6KBcmsYesBStaYBtFZ7MfesUy0Vjp7u/jCK7Dg/X0tZ46O79phoMv676hRkeKps7vb6BfTZ5bXa63GdNYeEbo71n1fC5RxAP/i5EmED9cyEi7m9zImPY98jnzSVorPGhgY6vVZg/W0PinyDDkimdo2rI/gQUJdMCM5vScyI3w+dODmPi9W3t7gsl739oKoJ/ubepLZHS3G5Pmxhjw/+l6RSDSEed+zboY8vGZWEqkHuqu6cF3vdG9/TVzNgb6D6Vu9/dm5RSM8urh9IOd7j7OuHzhq6hqJ7N6VUndUWyZesU5eFhWg1lX0HGgTvQfRwV5nzfVJj3yHDGPIDOkRRDaXRarR3ZnpUBasgthU48M/sJilB7IOzb6RnTRG+dse2uJbu/pXOjfbcndHRA868p7/w8AZi8xryT0Sy3gNZBntyCKdL+jDDHODPbxdVBG/Llzp+hCP8fAme40qTnRUbpo8JZ0S5IYCu0H5yP+Kew0Hcewnpq26nc5XjP1tHMhSm9NW0usSLwdyvPzJsSrc3oDEuN5d3wxccooj0ipnHW1olSvq/LmxNrrZrZCGSUXxHJM9OHz4xB+sD1wHRWUler4NofI6QZBjlvduSATuv8vhzuUSHMbOpwPachJ86lZraGKyCmCHOh5zMrresxO388/x4Bdkj+j9gX7bebA28m71+LHCgnBYNptpN6ZQSDdp16XS2YZLSqCDObGwnL2yCG76e1a0TlsUGY/FENEh5GtYA2Q4X7RiBmnZBVWIOgAVrkcaMbig6lwuLYZjYyClNIwDueRnfClPa7kOciRU9aP5vZykix2wQYEbwiK6Bre9oVyVT02W8BB7h7jGoZG16fG0U2TImEsv5gcOyK5nBY5Xl8suPGht+FQmVFw8Buyd8rhJ889JMRHKrwWxENrlo1XcHVhnigFbGpFsC6KAx2GDA2eDpedXnSR6Jon9TgEL1hX6deHYF4mMyPOn70V312Cf3/QqlnWeTykDWkkE1RWuFmyMCUh350gC6EvBxfoTWqBxRyfCxS7s5AkRRbIe9W2rUNd3/bzP6AhL6rgwF3BwrqJhTxZva+FdDfFp5E55mighZx97+SH2FQNEcTf5q62M2ABN4x6J69TTkPkZkje315Ct0ocgyDiUJXaBgMXtVtkcFqOFIchgAnuHtLVEkH50K8hpFI8Irzv+DupcVKA48+4e7tCrGWwt3/0M3nzWwlGnv+9DnvTxXe2xYZjYegWk1ZOkqFtszYyjR/HsYOMh117ttnPjbBCGB9M5sLyVo702iU8KXM2JfIPy8nQwL5ZZSkG5bgIqQ4gNbeOiiFvsyI+0IH39NL/AE1kjnH3Z8PHvZ9kbF9yZzxMQJrHaSMjUd74Npm9i8KjNDtYIo+HpD1yHHAtdkPy5x466F0lSnN7J029I5Exo0vmtmzvbi2zNz7o8iC/h7SUYtmd28X3TYBPdc680a5ZXKkX0xLjtxiqmt5JioVcTFSik83szvd/ekCuXMD4CJ3H+iW7Mqa2MrMXgQOMbOH3P2qkmu6D8lGPwee9TYZAu1gvUm1O4dW3Qlk6NgR0ZqtDfTd8P60aI32hC9cnRe/mvz/PL3R41IaPkCGmLL1NGh8HxEcmEehe/gpilT+D+LXoSgNdS0U6etmtqO73133wsN+9Uzee2a2BCrs/jpwl4dUO1NJmTNQVCFIT9oXGZofNLO9PFN0P3xuYbQfL4dqHbej99+EZlzhJ+sIGBLePxgZzp6k2SEzBKUhvsVniElGqxKY2XCkdG6LFJn40A5E6U8dja1Jw7xIIFsBefE/QQrV9egwHEK+oPEwEgQuROktP0GKVVkrzRc6pbMiciMqzOzLNIx886AD9K9IoHyKhmeh38yeAL5fsEBnIdQY6uHzqJpC1jGqGgbcvdN0hJ7R0OV3RF7ehub0jn5kUHwItWr9JhI+p07HuPvfwzydFPJbEkWMTU9zXaLBRD9K4eujpIMRDOR9vxv+9oJhs6D7sg6KWlsQ7QdXuPsPYKCIbcQJyIv3GDIMTkNrg4B2aHvfglB6CDIm9iOjzXnuXhQ58S0a3tpKKODPn6IDO12j/RTzUB6y19eJQpc1DF5niiLbGim07yKB/UJUQHg8akHeFcxsFNrfNkIGsTeQt+237n5PxWlK9zczmwylEnXlHQtzzeYhLcTM5qF1L7gjMz57fW9S8frMbM4ims1seOq9bDN2gObBHFs2vs7YAjpGeEFx2Jpjs/dtUMaWIY4N5/sG6Fx/Lvx+F3m03zWlIqU4Aa3NrPwzIzLW7+45EWHBILYXQdkws3WiAhHW+Gga8skEZBy7p0IUSC9wGPndh9vhIpQC+LipQPeCaO9bMt6DnHPkOyh6YQzaK6dAzpXLaBhk9g6K2UPAQ3nKfUYGmBspkDcimexPNa+jqhMvphAW0XtyoHm6MMcFnVxbimR/Wwidu/FctB7R0WuaT/UQzRron79sXhp1Bocm8/67YO6dgUfcPabF3mRmC6FmKYeQL3fOTFKcP4W7H2BmiwDnmrqOFqVKv4+iuJ4I11QwDFwNWdqtp05TMAfmdfcT8waYil7vAByfsw8dFsaUPpPB4uUcFMoMge/vQ3w/Aw0DXRkN27maAw3K9SF58zSUnnc0Mjy2OChM6eWrovTXm81spahztIOpk/SiKIpuSmTYeczd3zGzyRHvpN1zXzdlLD2B0r8/RPw0LIw7Ee25JwJXmdlbKFrzTeRk+QraS/pQ/eY9K5D5vXB/VkQG0u9l3j8UOXwuynwm4pdon76FVh16BL0p2dEWk4xWOTC1ZN8WMc9w9KD/DOztmaKpdcbW+P4RKDJjW8Rg0Tr6X8QYs6OUvDJBYytU6HhTGsx0TYfCVKfCUYo3SWp+mUIh4zWuFF5+GqVdXYq8CyeiOkK/QhEUS6P6Hzeb2QbunhulYYqI6MXzeBOFIk9V83MRVe/bZ2FQmSg0lPDyW2jjOxp5OqZGCkRU5seQtGj+DNALnocM33eJkWGuaZFX5k5kiN4kb7C7P25mayOD9Vjg0ERA6cn1mSTBe9ChdS9ap4sDvzcVU72I1tD/pcNnN0peewDtb2uQj9fJ588TUTRor3ioE4UuNQzOhQSIccix8GO07w6E2JcJz+1gZgsQ0uNQaun76LrPBHb1NiHoyTwroqYI7XhzN+AEM/uBq+VxJzTPiurY/cPM/kljz+9DQtKvgN+7mk2UXd/awLUVDXKPm9neKc1hHz8eeRh/1mZspPk+lJIy2GNbxtcZW4GO0el5WXNs2X0bjLEtSMYOC4bUjZDwDtoDfo9khex9StEf5lg0RqIFZTEvwnRntO5PRsrXO0gZ2cbMzkRG94OQMvSb8N5eSO5oSYMfDHRqGHOlWq2GulbFc+SEPKNdGN9yjiBl8ARXraORKP19LFqjB6Ao+QfcffkSGeAyYBdX1HMn11HZiRf27FJ6UcrR8kF+rHRtme+YmoajtGh/6ykd3dKc3Mvxmf+fRZkaRfOORMba18vmDViF1gjvC5HBt0jufJ3y5iJbIyNLMa0AACAASURBVB680sxW8fw06DWRcr8Zcui0q8XatJ6sR2mjeevUFF3zNS+o5ZmMO1xT+MUVnknP+SIHLfJsO75HhvyqNPT8+sL/dwCjsvKRqWbTWplr/DnSS84I9z/iISSjfiN5bQSKHFyNhp7dh/a4CaYasU+i8+o36IyKpSKuRmfXh8AS7v5OoOmI8F3rIflzG+SgWQqdRR8DL6KzZzdk9Jq+glwZoxKnRkEA2ZpWa6Hu4vcFuX5gjClbaQRwvqtrZtZo9Uhy3YOKSUargPCQorA8OxJSLgo/dwD3R6NHhbELAad0oJx8EYW1z4QOhHfQwrsEhT6eiTbeTgSNt+jQu98Lr6G7v2Vmh5vZ6mhz2wAtXkfhiD8DLvMQDmxmOwG3e6NeBUg5vAR55C41s2VdxeLi84jpAetQ8Ow6oHlXKtY+yqDf3SfK+jKzv/ZgmmlJDuWgJBxT8bMXo9SIg5LX5kLrYD4UUfMEzbw8Bng7G0GQYCxSBOqgyoZZtUFATwxN7v4Wqt9UtBnU2eTnBf7uSqsDwFQstLB4cRjbwh8dXF8RnUeic2QFb0TCDUEGkZNQWkneZ/to1LDpRwLsXeTXtZmABN88fNQjHoopf90qdF9GQsXFwJmu4sFA0zrtA7Y2pcVVwWRIgP8SWqcTkEFsXySIfAj8p6rBKmAeYF13/2LRAFME7OFIqTjSzPZAz/RCL6g9lfn8Aii1Z3sk7K6KBLtn0T59vLvva2bTApub6p6sgM64P2evDwlpfzSzW4AT3f0vJV+/I3BaoPkM5MDYFUUDfKdk7CXIWLYlcDOtdSIGa2w6fh+UvrBMhbFV5k7v26WoQcQ2FcaegYTm3cm/b4M1dgCBNw5AZ/uUaK95Dzk8dkTn7D5BXvhCuBdlWB0ZkmP65AQUrTqwR5nZeshY9a8w5yh3v83kTV8H1chZBPizN6fO32mqcZWte7UDcIGrsUBPENbmnsA+7v5x5r3SrpEZPBl+/9DM+t1934Jx+yED5700ii3HexYjg0919z8HGuYHNjWzi5GsN4xWGWB54IoO5OQsXnT37dIXzOzPCb2xpEQuvWHsM8gA86Wyscm1DaRem+pBRsd10/6GjDJfBJYyFTXvCR0d0jzazK4AdiwyFGbu2xvorIrprwPzouf3BIr2KE1DR3JLtlvkY5Qbd69HqYBH5q0bV2T6BqhRx63ByJw1Yl6HoqDnp1EwPhcF66nrtNGSdbocOhuj0WoMctp/mnx2VyRTv2BKBRt0Xm6HKM+Gzxbx/b9Q9OQzNAyFZTTcAbwU9t3BuL7HUN3QPPloGmRIykNf8l4qo/4xMybiAFTrM3YNXAoZp1ZDpW22T8b+1szORrrlodFgFTAB6a4bBt4/h4IMKTPbjdC5vuAaiq4rTya/CEV1bUySGWKKQPs1uu+xxMv2yNk0jubGIoOO/3mjVdjstkWbyDi00e2BvOPjwpi6Y8eRXyAbpMhPj6IT0tfmQELZxyhN72XUZePYdF53P6TqtaUKaxAWs9feVpgqE44y44Yhi/XN7v5u5r2FkZC8FTLyvYEW4YXu/kAYk/W0zkdOlzl3/8DMNkSb201m9ioSwsehhTYd8KXss6tLc4JtkZHsLqTAVsW0ZvZL2ty3DJo2EjP7NvCg54Q/m4rQHorSoOZAh94ryHiUzpPHb3kYmqFhKLL0V8EdyMC6W/gd26SOR4fY0p505KgopI5DCkMdeGbuPjN7MPw9HG3WdybCYxFeRxt022dXkYfKcA0wxMzSSJy0KG/6LEfQWgQxtqWtjOyaTu5RHtrdt8WQQfwsM3ve3TcOwsHpZvZvZIT6OVJaIzZGAn0qtL6J+BhCx8WA+Wk2utUx8o0DvlBwfV9AvHku5dc3O7By4Kvn3X3j7IDMPrsY2jO+C2wfhN0LkRHro4T+7BlRtE6XQgaryVD60+PAfe4+ELZdtJ664U1T3bHr0X7ybcQHB6NnebKZ/Q2t+xfQs8u2d14dGfA+RXvBMKTsX+ju95oiDj42NWj4NnoeDyK+/K27D/B5vD53P9bMrkHG9BtMtU1uKaDjfSRobY0MEKA0suvR81w4GTsDKjb6beQ86UfK/MPAemb25kQYG+/b24jn5w33bhpkUMheX52530PGv7URP4xDaap/Ar6aGfsISlPYKoydgLy+vwbmDDw12GNnRDLWpsDCaJ2OR/LWBcDVYd/aEcDMvob2k4O8YpphRDiXhoV5+pBx5nBk1FoBONtD50FX+tI1pqLxv6K5y17E88ggR5hzTWSkexEoM7LWxWyoKcdBSGZM8WXk2Yd65Q36kaE4DzcjI9N24bv7gX2CUhhTxfoBzOwY9JxnRcbmM9C6z8oAdeXkIuRF2VSmNxm7Pko5LxuLuz9rZpObOtNFmfa/5Oxvg0hHJzR/DegrMlgV3DeAH5kiUnLnRdExa9PcybGu3JI9149APPxL1HCqBe7+qJmtgdZqXq3bedBeenTe5zPfPZLMenL3daFyWl5Rql3ZOk2v5Qm018XIpZ8jI8kJSL4aNF4miRRrJzOY0jpTXS6P7/8Z7lMVekEy8PLofBiMtfoWrTUOI/5Lo4Nzih+gdM206cR/aKyJ+ZEsMSuqM3u4u2f57AKTA+ojYAEz283dU+PSmSj9LlsD63kUldUUaWhy4JwHHObu8VrrOp8HUvjMLOuwvBvp5Zcip2Ff2OM2DbSsHs7AbI28dvXyeor/eaMVEj7GooP1wDYbetWxvysyLpnZ0cCK7r5e8tqEMO/pSJGsJXhVxBskLWFrCFOVNl2Ug34ZMiBllcTH0fX9ESlvN3j7oogfUNBSOnhZNkJGqtnCdRyIBPhza3g0y2iO33W1qaD1KGCD4GloC1P6ze2E+9ahYWBJ4F9mlnYjex55qO9FG+b9gfbF0KH3CvCt6FVI+a0CDWRoKOLvFuXdJIX2I8FlLDI4noXCeNu2kDWzLdBBF7ES9fcnpxFNOCXyAqYRdi2tjgvQRzWehwo81AaXICHgMBRhuQfNofTp4f4prZFD0TgYUSXtL7umn6BVaExRdt8WQzz5DJmOXe5+ZTj09gWucvc7AYIQEYu/DyCssz4UNh1RZlxaEJjHzNYN/0+P7s876JlEHsq7vmnQemlqo94G7dp04+6PAD8Owspa6NkegJ7L3Wj/W4fMGZF3LoTX49nwG+DIPAN2CTriTVMzjIuR4eeb4Tz6EBlPDgS2QEL+NsjQmNYmG4Pu9VTIs301Mtpd56HwaAabhes7s8r1hYjZ9UxRXNsHOr6LjOzxGUdF/U1k0Do+vPd1ZMTKo/lJJBDeivbVsusbzLFXI+PM/bS/z3XnPhMJ9guFsae3uW8PoP18RWR0nphj+5Bh61kkd12Unr1mdkIy9jaUNnoKzegLnnlopBK2wFQfayNksJofKQU/C/vMkzkfuTV8d1478l8QvOJmtiSKCDurTVRgrzEa7X0PUJA6XgFN50h0ngKYOnj+Cz2bJdBZ0g9cZGYPobSsT1Bq0OgSebaWnFwwbmNgRzN7CRlB8mTGD1BKTBG9DyPnygFonyu7tocRr8yLzs5rKdnfat63unTUGRvXfWmKdw69L6L6ZU3zIlmrLzjYHkSK+yLJVOl5OzlwmZmlxsUYNVnmNHoFWDGRW1vkTnd/wMwWRNGaSyFjUnzvZgp0iCyCvJ4Lr5GWZ/VS7bI0LIQMBD9E92Ybd78oM6bXPPQwcow/Fb6iUGYIjqplac/3d8d1XZHeh4E/uftTg3R9twK7mdmV7v6PlNBghPln5jrnRfx0i7tn3yN8x/LI2LUZiiLMTUt3dfKdDBnmjjOzy9091n6LHaPfyXysD8n6Wd6dEkWtDnTQ9hoZE2Y2AzK8ReyTM2w0MsDuFejYHbgJ6b4dlTvqNSYZrSRkfAeFn3/DzC4CLnZ1quhmbB3sjoTpnYHvmkJ4L3T3W2vOU6iwuvtm8e9BFKaKvHoPogPlW0gReo9M0d0c3I0WaEv3QhhIy7kWKYC7oDzj0mLXNWlOcXCY+ycUeyLboRPDwJLo4E7561XkOZoF+LYnXSVMOfjHoIinvFz5bowTKcqU95SXt0KCzaoVeDl2J4r4Ao12vMMBzCx6PYo6nKzv7k+HsbEz2tZtvrcFQYApTFnJQTfF+n8LbO3uRwaaf0ijNXsfzYfMm7TWeZiNZuWidlqju29V9zMRppow97p7S5vrgEOArwGXm9nK7p7bWSXgn8iQlB6OZcalOZExPo5fEUVqTI/u4xcQD2xlZtPQzDfzoPS42vxBBcNgMBpfC1wbvnsLtC5iOtY6ZvYUitItqyH37fC5bVF6x+3I43uFFxS2zqASb5rZUGTU2RkJztcDW2XC1gm0nkmi/AQP4HCU7jsmiTL4LYpUKetq09H1BT46IHz/FGhdzEDSZtpbUzoHUuGyNOd8ReH1TeSxgzV3nfs20cciZWMWZPwYHn5Sh1Gq4A5BEZVDvDUFZIrwe7Ewbi9gVlNXYpCS+2Vk5LsG2MLdYypTH/lOi7gm8tKNYrTRhsig+GfyI7LaIjnvct8Ovxc3szyj0Dko9WQ0iprIM74VouwccfeXgvL2x6DAfwnJBKchJX4GZMD4Dkqn6lSeLYUpNeZkpLzejc7KImfotiX0LoGiyid39wXbXNsS6BzpR8WV2+1vA6hw3+rSUXfsjNRoNx/o7QeGuPv6mXlHIMPoQUiPXJaGPpmVW8aEz6VG3llRIf6unUauVPXzws8ATBFLByA5ehoSg1YG/ai2EDSvp9OQbPEoDVl0LlOUbpoqGWWBOVDUaLpus+v0amSknxJ1towO6alo7FW/AfZ399fJYLB4iCQ6lGKZYTm0H1bm+zr0AgsO0vUNDa/fa2aXo86uT6DU9I/Dd38x3IM1kDwyBqWGFmEDlAl1eZDb2+FKtEZ2QRky0NDF6mQPdIs+JL++kPP6L0GdfM3sZiQ7t2tkNNHxP2+0cve9g7K/BjrY9gN+GqzKF5C0qa8ztiYNpwKnBubfDnmOtzOzV5DHu7Ble2aetgprnjBVIBzNHT8Sfi9uZh9TnL86Ai2+nUwpeyn+hAwY26H7tpMp3eFiJMzkdUs7FrjNzLZz9/PzvtDd1zW1Mj0F5d0vgIwkd9H8PEaaupRkMV0Jzf3ufkT4ewJa1F9PB9QUKnONbwFj8oRKU3eJM9z9gszr7yBjaVMbVHc/zpRnvjU5RqtujBN5MLOp3b2pPW+Gl/cCdkKF80t5OUubmR2EvBig2i5DaISAd2MkivPXeXaTU8z3w8jnoRkydH6Zil6/TERB+tbjKO3qmuS1lcgx1nap8KTI5c0ElwK7m9nPPEnpinD3flOr6DuAu01FJgdCtU2RWHe6+3XI87NOakgKfJRrXDKze4C/lHjrUx5aGQmMaURHR8JCXcNgaugJXrxt0X54EfCJmd1EAU+7+zUoJWlaGoavc1E9o6uQAAn5e1ze/nYwjULIQ8xsHFL0voD2uXEoOuLcGtf3LkpdjFg0XOOWwLZhr78Q7VnPZD7b7vrann2uyNqXw0+nNH+uxw7G3HXu28Qea2azo4idbZBifHg41y8ELnXVQoue4m+gPTE6bSL63X1UmO86FPn4PvJiRw/6dEhhnB2lZ44ys8cT49fSprbtKeK6WjEoxnHtDkNROEOAK9CZ/xPvvBvvAxTvUfE7by35/BAkGz1JcxRzrxFp/JurlsxxAKYOb1vRoTxbAXuha1vZ2xRzN9XLK6I3jpmCVrSMNZWy2B4Z5Ur3tzboio4Oxr5BZx2+YpmGgXlRhMte7v4VM5vCM9kNGbnldlTTZ4/k/SNQuZNOnEZVsTUyPJyP6u8cXDL27PD71uS1Plo7Uh6BouG/H/7vp9467cv8TlMqxyDD1abAO2Z2aAXHVCd8cT8yoDwVfoYkskOZTnRqoDGe60OQAaQO39eht+74srFDkQFzR7Ru855XH6EbNzIavhg+fzhwlzc3/lqa4lpYeTgN6REHmlns9Bd54I/WHGXYh+SntjAVT18dOKLdHphgAeCS7DMzs+Mrfr4rmNl0WWdoHfzPG61gwCt+A6qTEbsBRK/4yYjB5zKzYcFrWWXsCOBjT7pGVaDDgf3N7AAkiG2DomZ+EuZdzMzm9kxaTRHCpgIyKK2AwifXpVWYKtp0h9C6mZcp3v3kL7ZoANrPzM5DgsZdqBDh/qZQzv50bne/KxhgZjazviLBz91PN7P7US2UZZB39lOan8dKKJwzD58U0YwOqPS7Vs6M6VaoHJiaikKlmU2HvEa3Z16fInznTSi6ZWLgEjO7y5OQ8gh3dzP7BTokovKR8vJwij1foOcS96d/IIV6tfD/nBTkUZty8qsIZnWfXRHf9yNvTZaH+uiBcS2Dq1FR92Pc/TVT3aHRZPg0YGLx5nEo1eg4M/te3jp197dN4fTnokLeAP2msP4fI0/ldRVoqYuUhx5CUT1VopMGEy+hNLhDwz3ZBqXwTENJzbxghDgDdbSZj4ZRaHP0PFdGEW3ZSJO8/S3y5lgU1j4jEu7vRNFqR5rZp1ljeVW46nPsa2b7IQfPNmH+g00RLi1Ka5vrA9WhGgnc0YURYBL+jyDIZNcD15siFTdHfHQmanJzLcH46iqSvh/i218XCMR7onPoLODH7t4USWuqS7MHqiGzg5nF938YfvIQleC8fX4jd6+j1ORhVJef/ypyngzG3joHjVT8j1HNsqaoNFc6STt5dj7gpTpycoJZUR2zKspaFXrHVRkb9rd9Egd22/1tMOioOxYV+l6uhLY8nI0yJKrQUIQ6cktbmNnMyMi9trvfVDL0PlSf9OcohaybhkUzIQfdnYh3z6SRKnk/MoI/i8okvFgwR4oN0J6W7kMfoVILP0D71RZmtpUnjXcCuuWL8ZQ3lyrUidx9qrDXfg/xRhW+r0NvL64vb+w4ZDA6CDknFkb7xzCkL75DKDTuSTqzqVbWT5DjJDVazYSeVRVEXeUr4buvaDN+O1T+5Z9txoH4ZGZ336siLaA6yC+joJvPAv8xNSW6HKWFtji7yzDJaJVBsGyfDZxtZvPQ8IpvA2xiZtcjpru2zdjNUfjnB4gB/4IW9fk0Wk8W0dCPjA83mbq4bYoMY+uieh4PoQd+ZUGUEqbaI9k82/HkC1N5wlE0DKyW814RPnL3vIKIWfS7UnaGo2vbJry+ryk163IU8nlrlS91FXPfMn0t8zzmQ9eefXZ1kKco1RUqhyKvVfa78wqJRkxlzWkPkY5s6PDaqCDlWNQWfF9y+C0addz9v3QBU6ePdcnvbNWEIFhkefkbqEZOfN5ZXv6URrj0u2Ge28J3G4qo+3/svXecZEXV//+eJS1xCZJByQcQJCqgZAkCIsiygmQwEiSJChIkKY8oIhIlR0EkZwkSJQsSRA6So+QMC+zu/P74VM2tvn1jT6/P8/u6n9drXjPTXX371L2nqk4+aTRIvC+xMOfHyIN0EIrmy7clHq5CEFHI84HGRwpeL6K5qXHrNHRI/d2URrUyqtdRFBVTNL/pULTBnwre+xISIj9Bwu19KBqz0oPmajVdu0cEfts4CAHLIWHjShSBdWQ61sxmbsif46huY53y0OcRX3wE/A0JsGc1+I5+Y33gIlO05L2BjuWQQe3OJhdw1Vk4ADjAzFZD++do5Jx4DYWiX5R6G/MwRXEe7SpubshrvlpQIn8OnG6qe7h9jwplPMf+DPw5RKR8g87C6BuaCtVfniqeFfO7EXjNzGrnNwn/7yBEKp6Emj3MT3auD5CdAxejc3Ur2nVSit/xd9Q44Uh0Zt6NeLCujMFChALKSAFaCEVknxw8yqeng83sGrJubJA1QCmi6eYWUyjCcD9fCDObCUXF7gMQjIRLl42vk2fROf0BOnOuoKGcjBwqTbvDzk3oYFdHb9OxPe5vfaejxdjLkIFhbncvqsfWATMbiQpe35C/bpTB6q4RcBqKinvAzG6mWm5pggGku9ZFrr+LUhK75LA83H2yujEheuxkL09F25SQttbgWksAY0vW+EFmdiLSLf9sZnt6Z72+fvBFLxF3hOsMmtltyEE2B/V834beKpqHOzau2b+Hn0qY2axIRr0DGT5TTE9DB6iHroFmth3in8pue6ao0OeBh8wsNUbFbKbRgX9AwRj3hnGD7n4k9bgZ6UmNjFbBQXSIu98ZAmFGBrm/V+yB9I2foYZNt3mIiG6CSUarCrj70yj88SBTe/LoFR+NNqppKsbujxhjOqRAroq6/FxAtZU7T8MHyHh0hpnNQ9a54RdIuSjbbK8iy7WeDiltX6NAmAqeykJhqhfByZSy9467V4aBB4v26UhBmpdMGD0adai6292/WHGJqms/TcNn14bm3He0ujdmthEFinOBQSXFsShV5l1U7+MttHEV5RoPolzlBZEBoojf1kFKcxsa8vP4Iiog/ht3v6bp51ry8gQyoSQWC4/4GNX5SiPfniSrMTKIDvxdkLC0n5ldjpoc/CvQ0neBPsdDRTRTQPNLNN8PYp2IkYiPxyM+eNnK0+pvdfcNAn0G7OjuuxTQHsPC/wfVgBiNBJHLzWzovg0Xrm4ukyGF8CNg04LImVcT/nwgf43kWvnIxzxSHgLN73A0v0K+GC5MHWbncff9KoYNIkF+OTrX6cVtvy/w8c1mtjNKTdoGdb35Dsl6arEnP4E8vOcjpeJqM9vIc2nAPdAZlZRTzezTaK/fGu3/n5jZTaiO1Ym5zzWa3yT8d8Ddn0Jdow4M0VDnoJbr2yIj9UHUG61KlW13f9DUZe18JMMt7rlivDl0nSPBGbcPSgdeBaXbTgjGtbnolLsnAE/knBl1eMnd920xPk/fu7RPjR46R1DNxd1R9OqZIRLup8gIXmkMKZABDkMywDRkEfFN5eRD0T2+yd3/WjP2TpTS14TeNmPjvBrtb6j5wcSgo8nYY5HCeL6ZreP1DZ+OQc/6cYD0ukgWaSS3uOoc/g8yPI9Gcuz5yODQWO7sAeui6JZvoNqXdc2f2qBtmlsRqvahl1Ddy+OB35jZVck+NFF5OZlLrczQkO/XRtFDTWn4j8wvN9d5UbT78+7+dnCuXox4ZnSBjNoLYlmGJtg8/BThO8nfA8i+sAadtdmq8CKwekM6QI7uP6J7PSvwvJmt1asO5e7HErqJByfUym0+P8lo1RCuzle3mdkPUGhnaS62u99mZschRtqarNDsdqiQ9yNmtnteQK9CgaDxITCFmVUV8c0rrGNQamCHMBXG/h0p0B2fL6FlXRR2/kmgIxpUXnS1fF0VeVLaGICeQ0LIoWYW27uOafr5QNchwAWetQON174tCJK3IYX1S8GDPyyaK+g4Cwldf3YViUzRRnH+Bsoxnyn8xL9fprhV9ATU1eYPyBO6HcX81rPybmbfQilel1PcfaIRXF3CfgH8Ijzv/Hq6h+DdCAbIJZPPPkVJMXYzWwrdh2NQzbbZUQj2/shz8WN3LypSX4s2fJ+nGXn8Jrh7UXvdBxuScASd0VnbomKSVYbDpxteG0TfgQDBIz7s+2ZmU6GoOlCxy7XQYXw36khSlMqT8ud2yBN/Ce2NS0M8FFA7vz4odMeiZ9NhtApeOw/0THD3vcLrszCMcyHBauH3KWgPW8nMPkeP+5u7X2TqyHU9isxbrweayq79LDLWHRIM4NugvW4tSrpbhX30DygleU5ykbWT8F+J+9BanQMZrvYEPm+qj1aEAVSHpLKbrbt/ZKrDt1ONwars8++jM/U2pJyPMrPNUPouFCvPKxW8BnIeTocMcmOR86M1TTkUnSNvUV2jZTYzmz+cvXlMjWSBv1DcUbEQ7v68qTDyZsiZszXyvm9Hg/3QVQR5MhSNcid6rjH64bOBlujkS5XFDnrN7BvAPcncSsc2nFe6v+2HIvHWQ/tbX+johWZ3f8/MNkVZH/eZIng66qKG676BjFsxLTAaloauGww1XWUhKhCNRoeic30H1NGtr06jHK5Cqb0Lhe/+GGWQfAE1dfgXLfiVilQ0U3H2DdGzude9OAMmwVl0dkkuw05I1k/T/vvFQ33V4yLfm5mj+702OtcreXNi872pTMkfXBk5HTCztZGuEPWJQVPtvdmR03QjL4/6/7IpwnI2FPFb13AjXx8tGjlXAh5MZOH5a66T4gGk0xeWSynBe1SUZjGzf6JaZwNmFmlOZeLJyOrcDQvhOTZNswQmGa1aw90/QlbHPzYcn449whT2eRwKi1va3Zt2lumLwuruXcKUu49HTL8hWux1m+6BaONPN4xBlL6xFtpke+464O53oU4Pu7b86A+An5oKY16IPPd3ldB8Yz9oTg8rsvu2NCo++oGFdNLAB9DCMODuF7SlBwnwH7jyuLv4DYWzN6IheC6i8j0zSgObBwkrB/TJ+zD0vHOv/RXVPRsOBoJn95RgSDwC+G1YdzuUPLsqHMhE5PtIc9kb8ZlFBMPr/V5SGDzOz5QK1nVgV6HqvrW5DqqXdEXutVhPaX0zu9xVzyjFBLLUgc+iEO2laWk8q+Khsvkx/H227PmNQEbnjjPXVXR/OOdCxIF08+b3qObNSq+fu99jZjugduWre5+7f4XvuB0V6N8VRQI3+cxLqPbQJPx34z3Ucv0j4DxTyvTzqFNxvojws8DawQNfq6i6UmJ/W/Z+OBt/CxzhJa3A3f2aoBTdgtIrFisaVwVTdHaMwBxEe9GDZjZvcPS1Rsk5sjraD6Lc9EhuzMPA90xpzfG9L5jSvcYyzPqNORmg0X5oqm20K4rSWpPONPU8PRMq6D0AWNSylO3BPs5tc2BRZDx7EHWx7AcdPdEcHLirowYel5nZ6+Hzr6H7+FUyhfRJ1GW3X/ei706xGsyHjBGH5V7Pz2HQVCu4bj1VpaItQtYEYtDM/o10quOLrutKea4KOIjjBs3sK8DuE4EvDmTiyLMHkPH8PeFaVTw0sfl+dxSU0SEDmyJqr0TnyAiyusqfRka3XYLxrgwxIIXwvU3S0vM608zofq+HynHgnF/DtAAAIABJREFUDWtWA5jSMOdt8xnUIXqEZR10I2YIv/dH6XsPIgPgIHCYmX0ZGckGqYlyN7PHgHWC876vmGS0qkATwaTtWFctpa0Dw/zWVGR8x4rrzoQEiR+nluI6hbUKeWEKhVS22nRRGOJvyDyBnyLzQnwY/q+FKW/+G6gLWEekl9cXeMxjJhTdsgqKcrvBzFZInkdfaM6h7L5tjg7NVZAxrcvI2UfDQHrNt3P/d/AbOSt+DQ1Tk0W7zYis868CD5UZrMxsa7KDY87ce4W8nLyf5k4PoNpbveZOv4ZSReI8P0Y1tO5FKbLR696G52Hi8FAhzQEHkaX5tkUHb4brDLRReIrum9fk5OfwEhnPzYTqveyPFIwVEO/9xd1jJM8AqkOVetIGw1xq10hbHsrPDzg7nd9w9tk2aHsuBNo+hSLWYtHUNrx5MblmDiV0XWhm600Mg1Xuez5G0alDSOfn7nW1hSbhvwQ57/SGyVv/Rgrq7ejsHYKrgc4NfSRjarTuzkNdXQvh7neZIsA/2/YLTFFEoCirBZAx7mtI6dg9RBAc7D3WnMvhchRR8zVUS+7x1Mjm7kuYmgutgAwbq6B03e+jyO9BtH/NiPbLwsiZOhkg+b4m++HxKHrhV0i+ehFFjURMh+7Z8iiVrYzeryPeWSFcb51e5lYyj/S+rYgKMfeDjp5pDjy5CIpw3Tjco1lQ1NC/UEbCPSiV9eAe70Wl3DJM2fc9VE6iMuLQ3W8gV/cqGIH/ROd62gTwBuupLhVtoqzTAh7qF1+MZCLIswX0rl1Bw/0TcX51a/VgZJhbiqy24Ewoint3FDgxxt0vzX0uyqTp/xPovUPrcAzBVwM7mUp41HXkGwucie7hi3SfW/9AXT5vI8hi4az9CLgU8UPU7y4zs3+h6Nb7UQH7VEZbiIp6jcPBJKNVNRoJJj2Mxd2PNrOxqFvSo+5+VMnQKZEXbOamRDdBiTDVZtP9wN3z3syIsTQvkDkK1XdZj+70xFYIhpQHkSfyArQw5yZ7Hv2iOY/C+4YOgwPqDqteDQNhQ9kQ1bCat+Y7hviN7g5jVTQMGblMkTu7A+eYCqjvnjNeDdAdppq+X8fLae70bAwjdzpEsHQZGtz9DDP7BIVnj6C9oDGxeKiQ5rbGElP65pmJwTed39aorlsTAS1P29B9C/tVo9QAV/px9AI9g4rIn4DmuQ9KB4m1up5HSuePA53pdZqukUIemljz6zdanAsgb9d8ZEVVG/NmUBoaGYS9s9XzsGDqHPUisJ7XF1LPz28SJgEKvNMwtNfsC2Aq7F1rlK1D4NdD3P27BW83VTYOS8eGs3M7d/9O+UcA1WTcBIbS6Z9HysKeKH3uR8A6Zja616irBI976EBlKqVwsJlNkToOgyHpelPa8G6okO8lSAY5CzkWDkfds99DjsjRue9pJc/W7Idro8LGPyn5+OvozLnYzPapohcZQq5z99GmFve9zK1wf4v3Dd27ymu3oaMHmm9DNSRjJP4p4acUvd6LpnJLL7KvK/12/6oxDfCKu19GxXqy3lIwJ9Y6HYUMvev0kS8+gwwt8xfxMi3k2Tzft+H5HA/1dY2Ea3ft08EhsCqqy5t/Jvea2czIOH+BmX3b3aNe8wIlZWvcazM1JgZ+h6JNTzezTTwr99MFd3/fzJ5FxslvunthV1kzmyvKke7+iale7l3e2YDgJ0i3nh8Zv79rZuuj1NJCudLMpkQ896wrOronTDJa1aONFbSVxdTdTzKzhVG7+Nu9Wee9UhQorHXoEKYCTf3YdD+hXc5r7X0z1T36IvL+jEQCyQPA9V7eCbDN86il2dR572s5OqZBxo+RdYdgHQFFirOZLYMU+4XRfA9wFbP+ArKGz5PO18y+7+4nlFz/JDNbD/i6mX2+iN+qlHd3/ydKEbgAFZSfFvh2ePsx5KVoDFPu9N3Iqxe9ro1yp8OzWA+4wbvTyyrh7n8w7cT7oo4b/RI0mvDQJk1pNhUp3APVfCja5F9FIdhx/LrIKPksqlsBZGvaVGtgE+Rdaz2/5L4daur4UZq+GRSfkcCb+YM0/L+/mb2JIsE2DK+/b/KsDxZ4t+JnO/gT1T/piYd6nV8P+2yK2pTafp8LAW335ImJYaUSDRdmNjlKi7jDCyJGzexA4MY6Y3lQau7yBqH5QaC70RXx04TGVuPDZ6ZBZ8Le7l5YJy+cG08EA3nd9RZHntdxDb//uyjN+r6mNIfPDQBzVhhci1CX2voc/ekQOyMq/F9ktGoEV/mFFPOhgtSlRquw9x9MLm0+XO8d1L79ElTm4a+m9N0nK643E52y0zMJ73ecI6gw7m4oJfq68PkT0T57F1k006C7v2Nm14f/93f3a8N3LYcUlGGjYj98C3i46DM5eqPTsoze09E9edvUHWu4c0sNlBOLjl5ovhY5g87M3avoOD4I2LkFvYX3ooHc0oV+OI1M6V7bo1pWC6NIzD+H96ZC62lnFMn9rql0x+6uFKau9cQw00Z7Wacl8zoRGV+/3Ge+uBvV2byp5Kt70uNa8vxMwNnoeSzZYHyb+aV8n8coxAcPlczlXpQBtC/qWvuiu1/nKjx/YYt7MlHh7q+aSjj8EbjJzHZy9649MRjhDkUlIy4sM1gFPG9mL6JnGFMIYw2seGa8hUo0pPUCHaV0/6Dg+9dBtdFmBt40s63d/ermM80wyWj1v4+foi4XJ5rZclWW0hwaKaxVKBCm8u8Xbrr5cWa2OZ2hkSvTJ94K33d0uH7RIfGeKWrkkLr55K7bluYBdHDMEv5+D0UqzIwU43+a2TnAD5retyLkFOdnUcrSeFR0djXgTjP7OsrFvht13nkaFbY8AHUafMLdy3jgLBQSXspvdcq7u18XlKqrzczd/VdBAG5lPELeshVRKuXhtMudng2FeX8e3Zu2OAiFAS9oiUe5jaDRI9+3oXkuJGTtRyj4mcLdv5HQsgxwLnBSxbOPn+uJNwMOAjZAB/lSqeHGVLx4B5S6M314edDM/oE8Yb/1rPU37v4bM/ss6jyziNd3M4qfG+JPVJdhJnrjodr50ds+O2Bm+XbtUfjbApi84P1Bd98o+b/XcyHSOdH25P8HMAtqMjITxXVFNkLexLoIz3MJ6SINvvNyVJD5sYY0th0PEsK/QnW9rztoTvNDLWnYEaVstd2PZwOeM7OZwv77Xw1T1MLVKEX6ZEo6Pblqzn0JpT3+xcy+4O6vJNeZGkVr7YCiD1K8ZWZXAIc2PEfGo6LQx5EZrbY3RSwMKZqBrjdRlEU/UbQfngJsZGbHFBifU3o/DrQV0ovSXtYAlkBRvqVje5jbRKGjF5qtvMPwSCQTntCG3op7USm3lKGNU6wEn0WG4G8RUrhMhd43R4aL5VHq8OrI6ToaNW5Y3t1fyq8n5Nj4kGapaKWRg3XrNA8zm9k7i3+PR3LDCHRe9YuHxgNPufsp4Xv7JTO04qGg56yACp/3fa0Gvl/WzJ5HTQbeRBkIUF5XbAYkkx1uyjA5LcioHVFEpkLsS4fvfNzdXy67KaYu9t91923KxvQCVwmHMagO7ANmdj/SDWOdusWR7jg1ygSrS8GdEz2PFVA9MlD67l4og2EQ1SwDNVWYHEXQjkLO/w6YGuf8KdD0R7Tu/mhmi7Z0VAGThNiJiX8ji38l3H2cme2BhNRFyYpc1n2uJ4W1FxRs5q/mhnwVKXoRUxHmYcr9Tju9zdf0e4Nx5o9oYzkEGWqeIDMWLYuMNvsBq5jZBt7dra8MbWj+HjoE30Yb5VXx0DHlyF+A8vJ3BpYzs1Xd/c2C+3ZAQ9qi4vx7tMmu5Oq0MzU6bG9AnoC1o7Bm8hoti4TTH1OuUE9Ah8oiVPNbqXECwN1vNbODUMTMcU0NDrlrXMDwcqeLjJjPoS5jdd89wcxOQR0MF0TdMtL3uwSNgsv0wvd9jzIJ6+Q0JJg1KuBdwJvfovl92wOtxQWBR02e2j+hLoHvI4NAuk6XQWv0B2a2uXemhf0ItXBvyz+RP7cElnKFMZfyEOKL58LBm8+/L51fD/tsTElesuC9Z5Aw9GHB+x1KV6/nQoJh78lmViRcxYLyqVD9mKuG2NTIM7kMEkB/0WI/rsKSphShOrzk7v8yRe58K6HjtAKldljrMHzHRIvC7mH8xLjufzIibqJ8l5ldC2zv7i+YUhsOL1IaTFFq/wYWcfd/N7j0eLSeG0fCNaR3FeSRfhcpDF+qGu/uL5rSn+8BzjezL7v7eDObG8mfSyLj1wl0y06bAJuZ2c7ufkrVOeKhnlRY418PNE6OImqWQPvXEWZ2O3IWPIAiXd6rmfJw5OTjUETNtWb2K+CfZF2V9w2/RyKl8ooaes9CxtnFkLG6H3PL37flG1y7DR1taa5FD/Q2vhcNUSl31mD98HtPJAMshfj+DhQNtixgwKru/s0g092MMhm+D93rCfiyuzdN7Rwwswu9INUud91LzewTd181P84Uof6qqe5oTNHaMRjzHkHZBf3ii9mBecxsuvD8+qLH9cjzP0J7ar/XSOT7XcNPKgcMUt5FbxWyuqp7oajBvMFqL+Q0jeULBs3sGmAPL66ltSCSV9Pz5w1khGu0Psvg7heb2a0oQnZjAj8HvIvk/GO9pNSDKfp8ExTd/TKSmS8L701A9+BplJI9gBxUA0jPfAC4xd0PLSHv+0gu/ko4m05Djq3v01wnHsIko1U12ggmHWNd3VA2bvIl7h6t70WKycdoYRa23exFYe0FuU13EZJuWu6+VY6m/VBoJWjxX05nR67aFBlTaOepaHNa17NihxEvhp8rTFEVFyEvb8yHr3x2LWmOYajLlBzOg+6+t6mo5HUo3HWD8D3pfdsVKb2VSBTnm1HNhufD6x+a2c+Qx7FDEQv89jUz2x9tMGV4DgmcvyrhtzwNQ8aJgmG/QUXZmxocOnjZmuVOX4sMEQsgz89eZnYcUpwHUS513lo/VKAzHvbuXhRt8wjwibsXza1IgMm/X8hDZnYAWiNbFFw2T/Ocyesnh78/g4x5MX1kKTOL9zgqd9MiheQbiF9PB75doJyXIje//ZHRqcnnbjWzZd09tsI+M3z2V8DPvSBdN3irjkHrdR0Phb2DR3G/ZGgbo+MeSOFZEHi0gof2RAf3MiiKZmsk0DadX5t99suI3+avGNMINecCaG87g4JuaBW8eSpKKV6b3J4c3ksR99LB5Hc01qR8djLywF2F1ugTyCu9UvieXhHn96vku1N6BpLXB1Fh30uQ0X5V5E39PrCGqabNqe6+TnKNU8zsM3R7yecBDjSzmPo8AnVlfTHMcQvEcwPAxmY2X/LZ+9BeNQrx2jyIpweB7cwsX5z4OJR6tjASXj9BHV7Lxk8e5jV/bvwrSEEfBMaY2fJ0drdKsaPJ63tb+P8xpMBMjbygC6Ci3IPA2ma2RO7zK4d5TRfoHheuMR/a29IacjOEax1HcC4BRyHFI60VNcRPJQ6C1929svBy+OwBwF9dRZhBhp9pw9+j6FYaIgbCfEYUvNcFV1ep+c3sODP7ZpPPJFgYmCacY4TvnBJ5xcegKKut3P0tK4+OSWl5wcw2RTW89jazX6DzytBedaLnIjVNqTUzoij2E81sR6TU/wbVzik8R4IM8rfw78lhn10IPf9b0X3cGinyr6B1kqJDBhimnByjXQbo7BxYhlp63X3BcM97mVsV7R8Ctza9dhs6WoxtbBhuQO+saG9dCHjD5LyNiEybyi3TAteY2bK5r/rQVXYifm8TubMMKyBZPNY9e9rU6OlclDL2qCULyt3vNjkuO/gvWU+3oc65P6M+bW0LdFaVGmBz67Rqnyl9TkE2gf7wxaxoP1wNOej6qsf1wvNtxzcc+wySQ2YKPzMmf3fVoTKzT6Po31PDPF5Hxsp0zJbh2vcCJ6LoreXQWX6nqRbv/VX3J1z7E+ojuhshnEn7o0CCKZFc85En2Q0VmBatk7WREzuP14Nh7A607ncDTkL3eGkkH5VhLVROY3ygc3xYd5sxyWjVX0TBpN9jSz5f1jb5TUJtBstyeKdH4ao7I+t4l6CRCEQRMyJPQP71iPmAyQre/7e7HxxoiZvuX6n2AH5Mxlt3UF1b4lV03/Jhld9C89y8wGDVAXe/wcy+A5xrZke7+309PI8ymrdF0Vxb1nmT3P0fZrYV8sqs4e43htfTw+riqmsk17rVVEw2Xy8lhrOW1fF6F6WJlF33PlQHqCkNHcp77v3xJMbLBtcb4uWAJrnTa9FdOH6f8Ptjss5pKQZRZF5Ez1783LOrC2X9GN37SF+Rl3ACnTSnhS6/l/w9gsyIdVP4XRbdMQFYMa+YNEFe4UFdeZp87nEAM1sVeR1/5u6HVIz/p6lj6aXAH8xsAS+IwumBP6dF662Kh9wV3XV6k+uGffZJUwRZ5T47sVF2LoT33iEYlhoot3F/Wwnx1rMFY1bK/R+9hfehBgwvIoPNOSgFJOIDU3j6isDKriYfK6AaC5u4+0XJ2PeQN71wT0kR52cq3B8xgFI8Nqd7b3wFGcyiQD15+P1N5GnMG2WfQbVJtqLTKAa6X1GgnQoZOWdFLeunQmt7BErHSw1zpyFjc7quZw+/OwTf8J1nI+E3rR0S0w2KxkcaBwrGR3yvYEyKFcNPNMqdjITPlOaoXB5dQMMFKLJgObI96TOITwbp7Bq7MjJg7kT2XP4H8V9ZraiYgkDymQvJFKgq7/QaYR797BRYhfUq3psBGcLiuZHW/one6vSZfgR8x93zxuPa88vdbzezY1GE0ctoLe/o7r/PjzWzfVF9n/T6yyFD2Tl131WAKItcGvbZGInY1RymQAZohdx+eDANHKABP0v+bkxvy7HQYn+biHSUjW1cPqOOXiT3xXs/F3J8RUR+vangGhvk/ndyXdfq5M4KFHW6i3T9M3ktXU+PUFBbLqynh5FB66vUp629Hz5XWdg+XPccYBszW7DEEN9GvuiZL0yR49eRyZl5tNHjmvJ92/XUlzXi7kXyTiHC2LxxNY890fmzkmdlaS4Me/BVyDm7nLv/29QFeS4q9LIUpqi2+URKdU24YIT9DHB7qp+6Ghz828wGzGwnJAPNiGSng0t06rJz5npklIPujIBrKa4ZlmJhOvcHUNbMfgVjazHJaPX/ExQIGqBDaBN3v6TgI3lhagrElOvRLUxBVlA8/7mOTShsui8CK1dsuuPC98VIilJLsnd2F0uxFnCTFxSVK7nO+cEz8B0kDBbRVHVoF9JsKsp7jbv/qeKzQ4s9eAPvQoaJG5PXh4RKMzuv5L7lcT+weTDERYNEzEdeH+Un57EO7bxTlehBcGiDJrnT+wFnebOUjTJUCQFtFIJd0Nopwzhgcndv3O3MzFYreHle5LXLe48XQiHRoKiIhVBTgPEoPS+PnwFTmFn0TBe2oO2RNyO2QV0/D6sbGLyo3waeRArrsen7ZrYg8pSNyRk6qtCEh5Yysweb8FAP++z/FTTa39x94V6/IBjG3gTwXO0GU1Hy012REwTD1WnIuDT0LF1RmQe1+d54zRwdf3f3rlpLQUj9CzKSLIDSgs5FUU95HBy85tHbnNat+yD1UJrZ1K4okzuAc939d2Z2MjDCc23azew+1NVnaXd/MniA/wbs4u5nFdB8OlLcVkcez78Dx7t7YW2qYMSrHW9msxR9vgBjA31HIe/n31FU4nloz8unwj6HDG1TI+fVKORxPttzTUBMqQXfQVHGT6DncCHFzyPFVnQaVocizsq806YUvxWBvnT+NLOvoPtRCk8iKk0FqH+AnsW/wh60g7svHt7fj7AfIeU97jOzoP3rS8DPzWycu8eaY7fRMAIW1fhbAJ0bTxQZrAKuIruf0yGD1eYo4moKdz89HWxKefl08tKUyFFyU/h/HLl6lsGw31hR7AXufmDTsWZ2HVm9lTp6V24xNk9T3f7W5tp9HRv2za8EJTrF9IgvR1t3VOUxZBFl6XV7NjzmUNhprEe58y3kWEixfPgdvTr59bQw3Q7ziC+jaJttUb2sqlS0x4FdLUu1q8LxZHJTEepk0n7xxThgfIVBp40eV8X3bdfTxFoj/cTiSL6ezcyW9KxT6AumZlf3oi7ra6FI8a+hCPAmGImK2O+GoriqECPnFyh5P9aQegWlYm8DbBD0jjQCKzp6pzcVbU+xOQwVcx9ATvmO5k2m+q/TJi+lOtcouksKvU55amYl/uuNVkEwWQeFqleG0YWxmyKP2G+9OG81Hd8hxFSM2wrVCfh2BQ2poPEZFNY5E2oTO2Ne0EAejFTQGA9McPf588JUoGEW4LPu3qRN9NJosZRtuhNIwl+D0L44ypctixAiGT8bOmzKPABxXP7ZXYO8Il1w91XMbH5T0fai59FBc4JF6fY2pygSKq8nLPQcolBZdt/y+DWKzLrdVLPqc0jY3w84xNR973BXuOWUaBNdFykafYeZLY0O+Yc8SakzpRbsiISbD9FmuJbXdNVy95eDQWU7lNP+N7pzp/cDfmlmr1KSOx2+/50mXmIzmx7VHzuS3hSCn1aMKeOhIjpKaQ7eE7y7e1mRojYtOkT2MbN5kKc+GjhvQQdVKpQV1nKihjfT++ZJOD9Stq70mg5j1pkWcBuwZTAApJgXPfMF0vFe0Y3Mm+XfN+GhOL9ryNL/pkMK5oaU7LMFCt1M4fVNymiumEuXoc6UKrElql9Xej65+yph/MJIUNkjxz+NebNHLEN3WvK1VBcFbzy/ZPzC6Jl+nvIC4Ze5uyfRZ5dTYlQ11d0ACe+FEb2mKN5tTFGFS5NFB11PdzQU6Cw/z0PzBle311NQzYizwjVndfcoyK0H7BnW7bvBGLYuyb1rOz587+shKuBrwG3J54vmuCZwgWddO58xszNQTZeTw5gBz2ooboicMlMEQf1kdPaekFxzK/SsbgV+i5SajVDqz4/KaAl4Ep0lj3mDumjBO70HikS+sWZ4FVJhe0/KIwCK8CxK7/sY8UXeK31ooHVLdD52GNeC0f7nqH35uqgW1+toH69FeL4bmrqqlkZAu9JWOlJXzGwQKYAnmupqpefI3+k+F26Nym6gcaZgMG4qz6bfvRAygh7iDVJqeoG735783UHvcMb+X6GjxdjNKZZNobyb5SCKpB66rk/kaONg+G+LqVA2yS5oz/8c2nceQGUlzg8OuVvCdyyJ5tzlSIBsPYV/69LWNkHlGvaiPm30TaSLFRrsAkrvb7/4IsoMFeiLzNB2Pf2n1mrQmbZH5+ncyHnzNIrYWww9g8dQKZZ8gMBH6HxaB+nCQ+VHXGU3NkPRvoegffVCsuLvlXD3V0xNMsZQb7RaDDkLuxyWZvYDZK+4DEUpjw1zmhtF0RfxWJGzOJ8K6qiuW4qzkWF3sGD8IN3NkEaUfH8t/uuNVkgwmc3d92w6FnnG3qVYYI1WxwXRg9kGmM/Mzi655uNICB6BvCBjUXhjvk18h6ARlKKrkSGrsaARfncxSy/CUcWQe5ACGHEoyoluKgCORfe4zHockX92T6MFWYa8UJkiT3PETHRbiYdQct+epzNFIo6tvG95w4C7X2pm30OC7M+QtXxrdz838MmvUP7yayineHJkEHi5Qml+3N0fNOX6fx3d6yF+KzJOBMXnbLTxDaD6N8e4+25m9ke0Md6MvAujUQTQlWb2Ra/pBhUUusVR5A10506PQWGtyyCPwnKJl+BFVxroqig8uUlqwzThuy4I8+sXz0PCQ0HpmAWlEX2I9oteaa6i631gPzO7DdUxGWVmm7n7eHffvcV16uY3dN/oDLWfiyxUvgqxZTRkKUX5kGHCmF8m4zoOvArjWYoiHrof8VBZ/n3KFx0Hd2IYbLLPbkeWQlU0tzivrvdMKXYRj7v7gyise3JgdTPrOhfycEV4TAh0pEarwv3NzBZF9+MVz9XOMnXGWafImBbePwo4wN3fDtd4Jrz+CxQROobqWgcgBep94HEz287dLy/4nqmQQ+W+MD+QknBOeH8P4BjPivbmPatPkKXo5TENeh6zhWttgtbmpR7Su5H3dkYkzE5FFhn8NMVn2pJ0p6LeSKidYqp/siNqHjIN2tfuTsbeSxIt3HZ8iuDQOAft3VcUjQlYBtXDSPFnlMoX78vOqO36VGiPX4isnsdrwEpmtliyLqOQPgp5YaN39gk600uL8GMUSVY3LmIGdEZe6jUpFTX4lSktHxT5VOmlN7Pz6UxLGgB2NtXlmheY08zyNUJmRx7todfdfc2gUG8ernkq6s67kbcvcj0H7bpOQmjsggyc+XOkS841s1lNHVB3T4yzcX/7LjBQZ7BK5GRQp7afB+NnEfJyy4woAvAZryjWbWbLoWi5X6Fug0X0ds2tamyyvy3W0Ci3CEqv2g5F//aFjh7G9lK+ZGbgcFM6fyUNw0HBuf4B7ZXaf6AIqN+hqFGQ8XZTZEB4wMzORfv3wmhPfJ2Wkb8BbdPc2uI8M0v3sWniHxOBL8rQITMMg+93RWuwEQ39np+ZXQp87O5jktdmQ/vHEuhZPolkgJXDkGeRzLg0ipjaGtjUVacLtF+uS3GGQ0xx3Rs5kj4iK7XQFP+guPRJHtMjOaQDpqiog5Eu+k13/9jMdiArl/BZmqfnnYbu8V/ROXsw3Y2ENiMrSD9Ap3zyBkG+SjAbnZFejTHJaKWHV2hprxg7PbKwFhqtkKKU1pX4OhJY83UzBlGKzMLh73PC7yuoD5+/GnlBP1eksCKDT1eOdxCUyoSpLrh7kwKX+c/8FTF4xArARXUKV/L5d4Ji8rmaofln9z6Kjii77vggaHU9uwKaI6akRdvegLFkC7gNugwD7n5SEORmBV6NG7K7/8bMbkR1STZEYbzRWxo33kJ+M7M9kQFzObr5rcg4sSPalI4i68pySDiUVkNe4xsBTKGx1yKe349mIbFXo4instzpPZBQG+eyUXj/RpQSVvncC9AXr2keOR46kE6aoYRmU5HyDVFB7Xt7/O5rTDWjbkHenaqIsF5RdN9GkQvJLsE7mcGEAAAgAElEQVQtyBjwGroHm5DV1ImYHSnJx1J+H8qMZxGFPBSMcnX592XevCrDYL5A5+kl154FeduKhK+4Ti9I/o/rNLYUvoBm5wLo/nbUDsnvb6bImuOR4SEaop8CdvKsu+PcSCiLRsMfISE/RlPshM6su5ExJ0bErI+M56/RWaupCPMHOgZRSliX0QrVd7gnoeN+JGzG/ebXyHgYjUz55hsfkHnhV6K49glmNjrM90VgJzNb2xWt9h4687cMdEaF5R2K953ZkZExVRKnJDOcPUnm1Ii0bG5m0Vs6B51GtqLxayXj5wFmN3V7vCc15po6hL5MudEuYk5gwZyzY2Yyo9HL4XsgS8GJkTVroGcwOXC3ma3s7g+Q3ad4j+L/b5HtfXOW0LYccGELA9RP0DndU8pBglXJ0mynpt7o+jadtUreRM/o7fBTVN4gpmMV7pvufpGZPYf2sj9RXTerCNNT3sq9DG8BM7U4R6ZBe8yBBe8tjJScOuTl5LlRjbgqueUROo0vHwRDxL5e3G5+CeCH6EwpozePqrlB2N+aKO4A7v6YmT2E9rcH+0hHq7FeE/lehCCHr4mMhPn3OuQWd+8qat0CHee6u69cM74QpnqUX0UZEg+7+1Xh9bVQp+gd0N4zDmWv7ObNS0/8J1PRpqCzlmu6x/SVL8pQoBP1yvebh882paHf8/sS3SnjxyD9cTfg964mPhei/f5iVOPxYDI59Wgk+0XH7m9RBFOZ4zTqaLMiXXMXCoxLFXiR+jMbStJrw3fOgCKyY3O402EojX5ldz+j6INmdhWSt+5G2S+g536mmc2O9MCOMikFDs/030fRuZpG/65Axb2rwiSjlZSJppt5HDstst6XYV+ChxKFn34PLdxr6fZ2vIOMAh8iA8AMwB/NbAN3v7LiO54hCJQlgkZemEpRJkzlsZKZrehqZz4CGOklIa1mdiUK774zeBymTsZ+is56IU0wSHd+eh5tnl3EU4RnV0NznpY22CP+UXffCtClOIfD8JWC1+9HXt39kaCaYiHK+e07KMW0jN/yNHwbON/d47xuCt7o3wO/TCISQJFp1yNFbzTNjFbPAHO5e2qkfAtF0kW+ORIVwp4SCR2fIlOSP6REEW2LHE/UPrsaHmpK8yJk+8UgUvYHTG2PO3LHq+CqI3QIOoz7Mr8GGEF3ofwi2lYPhpKfIyFjMtRRJPVgL4juw41l0T0BVaHl6yT/5nloWGii0Hl3SicA4bAfRJG3aYpm3TqdHKXO3EKzcwEkOM9ZxpumSMVrkGDyU7Qnzoc8olea2frunq9jhLsfYZk0chzwa3ePHrUPyIwT8yAD3XSUC1URo5AicCcydDfBacDBZrYAUo7PzO1BeYfB1MigMQ0ypuXD1yN2RcrvYWZ2EjLS3RzmMC1aywMode50FCJflD4xJSoLkOJhsppyr5MJpPG1qjpMRePzRoEBdF9+RKcwGNNX9jWlgJ1e4jwaiSKiIwaRtzcaHWM0bxwbxxC+81xUpP86xFObkT37ycLYOH58eG2ATAnMYxYaeKdD5M1hyAByHpnDJkWb83tFDx1tzewNZOwodQC4e0dKlZl9F/idu5fysik98JiqMe5+T/CM/8nMVvfQbbUhyvi7CkOpQE3OkZrvmYkQVWdK29zYsxpdKVI5eQe0ZsZQvh/+Lrz+AqpbtxlSqrcE1jGzNb26FlLtfQn0blIzdh5UdLlqbnmk+1u/6Oh1bFOaI8qu2yG3mNnbKD34+DZyS+57hovJ3X2oXEBEkHF2B3YPZ/Hb3iDtOHeNiZY2WoBN4z4EQxHRaUT7ROELtKbK5Nl4rrfBnWhNt6Hh5hbjm8xvWmCsmW0TDC+To4jS37n7Mcm41YET3P0nptTB3VyF9U8ys5eBi81sf3c/xN2vMLPtqOmO7O77mNn2gcairrhlGEWmK1ThYVQqYQimbsa7IAP/6QWfmZxq289fUG3IHdAznwDsGeSth+k8y5vgGmAXM/uFu79nylz4NvWpj4WYZLSSYNX0PsSx71Dh0XMVrXsDwMyeRQaF58N7XUaWIEze5O63hv9PRaGrVcrJWJLCZ3lBIy9M9QJTmskiaOOZFXV7W6tEMVsP1VK5E4X+pWMH6PZ+N8FMZlalvI4AvhcUSeisLVOG9NlV0ZziEFMKSlMsRbao6+5bY5QZHFJ+S8aOhFJ+GwMc0YLfFkIGqhSxO1M+IuZdpCTei8JQm2AsMK2pGPjx7v5w8LD/NtAHKoxc1r1vLJ2dr4aDlCeaPLtCHgrvtaF5HIqOXBZ5eTYF3FSD7WBXN5AmOIxq4a/t/JpgXjOri4oEKb7fQwafrwH3mNnWXp7m1xplPNQvtFDoyvBKuiYbrNP3UITllQ3PBZBRYCrKefNYJBiukxgN7wMuMkWixgisIiyP9t0r3X2f5PVnkXf7HnTe/Rsw6j3Pb6L9+FkKUqor5jcSGccfo7sDXf4cWBAZ/edDUQOz0B3WPxnyyG4X/v8DunfQGTk7iDyQ+yBDSVFq0ofAtO4+GUAQbn9E6DAVrjdNUAqiQjCYjP8Zna2gC8eThdx/DkWolRlnX0DGrpNRseCtvLvBSTTqRWPBGHQv4rmdGiVTYXoyFCW7GVIgTiKrRRnHfYT2pOhEmwql6I9EgvGMyCCYYnIqIjjNbCNkZFyKLEpjJHKU5HGymb2P5KURwZMccau7lzWReBKwkvdSWhYhi0T5IvCOKT2wDHdSH0WOu19oZuu1NFhFLGNmb7UYn++WdRgwtSn6skhBiTLz5WaWP5umIFsvcyJjapeRJCcnvxQ+UyUnb4HOkIVdTRHeQnvHMiha+xozm4LOhhTTof0qOgoivQNkkYOQpa5OEV4fLJnbINn+Vjg3U528R+i8bzOgyMXh0NEzze4e0zC7aC6hN6LqOU9NJrdsiM6V7yPDUFu5ZVgwsxVROtU30P5eipKIvCbfMZxUu7YYmVt7U6C960m6n0k/+WKAcp0o8n0XKngo8n1KLzma8/Q+lxs/3Pm9gPbbHRDfT4POw9tz46chO0NvJHGiuftlQe7b38xudvdbggFsADlrqnANsIy7fzoYw5pgDaBJ5OJZqPHQOcGpOjtyIE0F7FrCn0uje1IITxq6mNm/ER88hqJWdw5vHY748eco8v1v7v5UySVPRIEcdwcd9ivoLJ5ktOoRT9JAgMiNfY2QJlGEIMTEBx8Luh2HoidSD8AgsjiOoDON4mbqQyON7q4XHQprTphqgnPQQr6HzBiRMv1kkU5TEfC7m4xFC6SuOGEe7yKB4/M14xai85AqMxJEmschq/uK4eUymiNup96qvFyg912kZEKnl7jour2g0OCAaurkCx5PSzm/LYuUrog6fnuTbiU2CvP5HP7HkEfhGRTp0gSRl3dEXTMeDpvvA8i4UYdPaH5/xyN+HAut+bj1+DY0u/vz6Jk6UgCPRMruOmY2uon30nMFGftIb8d9y+FgujvuVWEAeW9eAu41sx+5+3EtPl+FQh5KIoLKUDW/POoMg1U4yFQoNqJunf4TGVN+Tc06TZ71Auh8mpvuZz0/aorxvRKB5gDgb6amCx+G6y4dPrcZMgoM0i2o3YUMrWeh8zF2RLuzjN6Ah8P8/kLNPTWzGQMd30Y8+wCwhXfXtFmDrKYJKF3kYeAz7n5z4AtQh85oSJk1fH88P14EPmVmf0JnaGpg/iFKfb4EmNXMNvfOQq0v0GnsGAyffzr8H9foFGjfyxe8nRkZdSgZP4hqBsVUzRnDd5Z1j3wcPYfrkaB4m5ltnDOGvAQsGI0FpqYFI8kUhPHh9dg9K3q3Z0Ny5IhA29Moyu9wssismE4yU/g9OzJWzOnuZ5jZHHQbrV6j2gk1OVIypgq0fRCuW7R+R6J7HPe5NBKvSom4mmZNTY5C9U0GyZ5jvskEZPfsl+7eKH3b3f/cZFwBdgs/TRDT8dJ06vFBCfwz9fJPHhvTIKogJyfHIr5VcvIo5JCIhtSbgQPd/dHguLwbyRzpPVsE7Qd5Q/8IFJUX5xaNSaNQVkRZ50WQTFJlGBlP931bgtC0ZBh0DIfmKhTR2wTzoRIlz5tKjQyG135CS7mlF5jZvMjBtw1KSYXidRfHj0K8MBfap27wdvXvek61a4lBup9JfMZF+0HPfJHIDKmRuEw+jOd6Ecp4KPJ9PjI4pTlPbz/XKuic3jr+4yo/8xwZz0Q8SeaM/CzdOv5BwEoo+nVV98bpsKcAN5vZd9291lBjSulfl2YlPk4i3DMziw7AyYDDctHn8dobIePdoGXlBSJ+5EppnCzRI15GZ/wVwUg3B5KNzkJ1qpdA6+9jSnR8d3/LzDZAUV8/RBGDX/WGaaZ5TDJaSTDZKShOdUr21aiOx5tISC/DZGTpWnMjQ8YIdMimaVyDyBI9AljZzOZ2dTB6hk7LcgeCd34MWcthoFthpVOYqkIUWC5FRcc3R5bUQeAwM/syUhAGyeqK7I9CCJuMvRH4upntXUBjGR5AHZ3WKBsQLN87AUs2eHagQq0nIMNVPGTLaAbAG+TWm9mm6F6siBTNCShy6PSy65agV4NKym8pyvhtBjojIFJ+K1LeLwG+b6qhdRXa0I9EXtE9zeyMZAO6DCm+Y9F6KUXweN+HDpSb6FZSZqO4lsLmSPGOWJmGe5mrCHpqaGvDx72M75lmd9/XzC5BufR/NaWJtE1164neAlry9y2i54hOdz8lGHB+beoE2sTwlV8jRfn3KQp5qICWsvkVjW26hxVharrXatU6vQgZuhal5lxAz3o19Lzjnp5/1jFN8ZGSazxC5tn8V/j7b8n1zgS2KTB4nYEEsx+gui3bIoVx1Qp6CfM7MvxdpdwMkAmRI1C9kqL0qkHU0nlDsmLU30Qewg1yY2chM1pFY0NMnYvzmxc9s2hQew5Y2tUk41wU5XWGmb3i7rFG5P0o6izFzGQKR/yOgWAceAw5tyIWpzOtMj/+aTqblKyJanotQjE+AaZy9+uDAfJy4FIzW8VV7B/0zPKOiRnJaoxFGkYgg3pM8YsKzQrAQ2SRZ1uT7W/j0VkR6VuKYNwK/xfJJ/eg6I3CYrHufiFZitZRKDLuPoq901u76qsYMgLfTfY8pw0GtlgTMsXvUErRCDMb4eU1OX+M0qR2QHWLforkM6fTmzxATTfNPqEyZaUpQpTM99t+LvDn/mZW1RQHMrllBJKT36JaToYSucXV0GUbJMO6u8co7W2B1d29sFFBAe0GbFY13tSld01U+6YLRffN1Ilzln7S0cvYpvQ2QVCAO7ovuxrv9CK3NHIamerxjEbny+poTT2InLDnAesGp980SKb8sbu/FIya56A9P679F8xsS2/WMT2iXymYA6aGC3lEWewTdx96Jr0844a8HHWXDchKPZTJh/chvv+f/HXKeKgN37edY4vxhyD5d4SZLezqHL83qpN3hbs/FMb9EUUJPhTm0mFgcvdBM/sGMprdbooyqq075SrKfgZwjKnzZpURcSW0r7yA6m7VXXu8ma2DHBSroUyiP7l74d5EFgRyMtlZOYDOuYh3Td0776bbqRN5/xpPmtcFg3AVnfcBn8sZxHrCJKOVBJNdUZvhTSoEkzj2R0gALfVihXSXNYJRZVWUn3xV0VhTF4NBZNg6PzBgDGUvwzFI4KuLTojCVEQUmsqEqUejB9AUZv0REgI+RELoAHCZmf0LCeb3o8PizpqxTyEP+YlkXeJKYWYbI+97nZezzbMDWYVHIWH4uobzu8tDGl0Z3P0CQhHlFvet67q9GlQSfpsc1YYqTcnJ8VvEEL+VKO8/Q8XDLyWLCrgf8fatwD9MaVnPoPs7EikzVXVaQIbDnZEgsUmgq0nu9FfpVECnIijhluW5P4uE4PmqCOjx2V3q7ntVjUfK23Rm9g4ycJfSTFCKzSymaAzR7Kpt8iWUjvkXM/uCu3fVN+vT/J5DNUJurOP55PpNCu5Wff4YM7sVHdTXUCMQFvBnmn8fI4sKecjMvgg8Fq7xv4UfI5qbrtPfoz3zEmQgrDoXLiVLb1uOwKt0PutD0fo9y8xuonsfioaENDVrN2T8WxEp5SPMbMbUURAEs+PIIpwGkPBU1NwixUmoTfhGZGllZfg28uIvAixmZscAexREWt2E7ld0Fl1HcRHUryKh7FVkEBtA0UHPhd9vuvuKZvZZpBiBamL9yJTOtAMq7rse6vb0OVdR3wuBbwYD3pnIiDAj6ggHGY9HQ9m1wOLBoPQpZNBOw/fz4/+KiqbH8dshHkmjZ1NMIBjngpd5XWQYuNjMlgmK5mXAJma2oauD4zJIzomNTiINk7n7/KbOkbuSpf59Cz2bWYF33X1OM1sCGbImR88kRudtj5wfK5XQC0rfPMdqvNOB9u3NbC7UYCXfATHFOBThtUPJ+2+QRKu5+6tm9lMkZ9xkZjt5d1ol6FntiNbGhe7+S1ME9DOeS7s2ecMnKtz9hvpR/UNQvl9291jH7VgUjXc+WTpJFxK55RTE85t4Ujco9x0xFTaNvO+Qk111Zn6JOkC+6u6FnXkL6G0zN5ByewZaI7UIxrvRaK/rJx3DHtsGba7bVm6pcxqZ2erIUDUaPfOn0H74a3f/cRizPjovn0Ey10qoA+dX0DN7AJ1/LyAnwUHAFWEPfCJco9dUycoUzBw+RAagfN22iPvojLQtxXD5IsqHwQAUHVZl8uGbqM7xju5+fIPv6+L7trzZD75397fN7JuoLujDZnZd+PtSlLJ2ASoWPit6xr9Hz6DLYRKutSqSVaIDokmE4ncJkaJm9m0UdXQPil6bBjmqRqOUxLdQJNL7xZfqoulj1B31Vw2G3wFMcPeOkgqmOosRa6JI2RVQ7eMB1Dn7W4HmQWCOYIAbDDQ0acY0XIcvMMloFQWTHdCmViqYmFpIHkTmkfuJmT1TMfZQVL9lwLMOFrMgAfdd4OrAbJHht0aL6D7kee5aCKZuHb9GOaFHlx3wydweyr8WhKYyYWq65LOfaB/jLu8MC9wz0L8yUjS2dvelasYugw6KHczsFdQmvbBNcbBkn4I20JPCa5OhFpsLohSDKdGm+gqymB9N/bOLz+PC5HnU0bwRei5LFd7g7PpzeahdlNy3e939tILrro82p9rr9mBQeR4pgLE2ShW/zULWzanSe+Tub5jZ55GwvygyBpzmqiuxCjJGHkzmwXoCCSAXmNmeXlA4OvDyGii66ii04T5Hd+70WcjAM87kFfqbu2+Vu9Z+qJYBKGT1NDJjReXcSp5dFU+MITy7mvG7oWiJoTVSQfPiaC++J/yfT9V4MShBjwH3m1InmobyT0Nn1MYAMIe7jy6Y36nIYDaaGt7sJ9z9ATNbHimqayAn2qeaGJe8M/9+bkp4yOQ5+gryrv3Gy/Pv/xNYEO1vTdbpeMRDt6K1P2BmMwRlnfD5ESii9nAUBfmTcE+hmzf3QsXw56J4f9s+0HEPmcByFBlPxjV+l5mt4UnNNnffxcyuRetkS2DVYMh5kHJMi4xLA8BoM3sAOCudX/LduyKD1U9Q9NdpwNKmwvHp+F2RoWg1JASujQwaRWsmvvYRilbaCDmFNg7/Q6cCcQoySt2B0glORcrJg+G9DciMpUehmmoDwEvunq//F+/lGcjTGSMFHyWrf1U0/lIUkh/H3+Tu55tZldFqKJrS3ceaHEMPorNzW+R4GkQRWG8jAfsNz6LH8jQcg+7zJeG198N92IesYHBMvZkcpf/dhRTNxaivFfU3dF+aeqeXRWulqDB+nPcTtG/YcS26f0sCD5jZ/cgDnSobqyHHw3mUG8SGDWvglGp4nbap2CsjuWt8+PkYPdsn3H00io4ZioxyFdvdFBmLS2uS5uTZgSjPVuyHg8BGZraCu99Fwdnu7j81RQCdbWZHIkPlgKnG0v3uflZKr5n9Dsk0nyC5aiCM3zo/NsE5iPePrrpp4dpLoP1wJDB3P+jokeZaFFz3XWSo6KK3CRK55R7kkN8POcYbOY3MbCG0z22N5MS3UUTlWahsx3g6I7N+jPbeFYJsOhXiweOQrrC2u48LYx81s+vRXrsPWSfjXlMlGyOs3+WbjE2eyZTIWXQaJc+kF75I5d8EVfLv54Dfmdlfi871hIbBMMeRyHlbSEOO5sno/1qNeAXt45shnvopWfRmarD5J5IrjvaS1FGXs25TU3fgZWnQsTbou5uYGnX8FO0dKY8NIN67ANjLlXH1vwJ3v5NQ1iHoGhsCR6Azb01E6+nIAPcwMgbf7qE7YcAZNOsq3hr/9UYrGCp4OQYJoE0Ek0uQNbZu7JWE6AqT1/EmspzTB4LF9l3EBP9E4a7nIU/VgCn1JV43bTt7PzBlD8IHyLp/T8l7PzC1vL47/EC2IOMCc3e/1lQU+EVkqd67aixi8N2CEPETYBsz+wPFlublUQ2ODYDZzOxApNxPT3HNk0HkKV+e+ucxAHzRVNy9cn4kXRfC4bctKrI6iCLVzvEsV/95M3sxd99OITOepPftFGB7b9C9pQeDypcJQnsNv41ASlksUj0DNS2y3f095HHOv/4KsLGpSOUCwGvu/oSZrYB4+TIzex2lN6bPJCothwM/dYXeQnfu9Mno3s+GjLlFudMfk+1ldxAi0pDCUYeiZ1fKE6bmBC/W8RDiyevcPS2oXEazI+F6rZKxuPsLQZmcCx28+QNhBmR0zgsg86HD8CMyJTLm7Ret6Z834c08zOzTga4vUWxc/icSIC/0gm6FwTC6NjJ2PomM3E3WyFC4cbhHUMxD45AitAUyHBfm3/e4p6aISvHrdHrWYy2IhcjqWC0b6DgRPbuic2GUuz8SjHqXIKHx9WCojutpkXDNEchLt1LFnvxPFDn5S+SE+U2Y99QosnVvVEB3bLiXE9C+l2JaFGF0g5l90ZPaBB46N5nZiSgq6S5TRNQZqUPBFDkxGglwcyGjzTeQMPfb3PwWDXNbCNgxGjDMbGUUtXaVqVjsWGSkesbdfxf22tI1lcNYxCdHmtKMliHrEDwuGfc8MvJ9EbjWQ30dM9uJ0HkRGe0HkTK+DHr2W5q6vA6QOIcCPkT3eWeyZi8HV4z/KDc+rae1jpnlxy9IriC+K2VmD5TaeAKKMhpEaRHLIEfB6mYWnSN5wfyNQMM5KMJx+fD3V8mMxePCNd9w92fCvdkNCblViusLSDFp650+DHUp+pVndY/6hYUD7RvTmQbzLoomOdZr6k+F/XVxJNfMUTU2waPufnj4u8PY3QSmTlKDwPOeebnXKxg6JVrX4+k+R+YM3/kJ4oUR4SdGZX5AVmwZAHe/zRQdcyFStl+hXAY4mZBmXiO3gPatdczsbsrllnfQ+TsdWf2yTZDh46wcvZ9He/ZTYf4xfWyjgrFxboPBMHZXmNuvKN7fvorOs8nRvrsAimAYLh2taW6I/HXnC/8X0dsI4UzeFEW23IKiQpuc67ehSKlPUJmJH6Jz/eNkTP5jSwJDa9/dPwo6x4WoK2y6j+Pu75rZmSRGC+8xVXIiIj6TWL94ScqfSS98EeXfGGUF1fLv/1BxrqNn9hm0NqcKtKyN5MEiGlKaRwUa+rZW83D3S5AcFWXWWZFh7X3gaW9WZgYzu5PEQWJmTXlmEOngy4afWdB5/ixwi7u/2vA6/ynENeNBpj4XnQ1fR3Uwlw4/65HozO6+/cQiaJLRKsDdLzalqTQSTEyFByvHopSE9cPrR6Kw/i2QkP5nVPjsAFPR0wXd/SZTccpjkQC/FBlTT01W7HtmOgWPMoW1CDNUvHcUUgJWIBP2f2tme5F5YpcysweRwLJCk7GulAncfQ8zuxqF8O9Jp6dsAAmeh6NIgNmRUWBm4Aqk8DpSgD9CQtYsSPBZBxXHfAltQGXP4+9taTbl6t6EnsU4tLmNIigV7v7LknsxYGbPFNy3ymLDObQ1qMQQX6jmN8g6T4GE4bQQY2uEzfbV5P+7Ai9vg9ZIfoM+FgmqqwBHBCE0RZzfLcjoeL27H2TFudPjyNJf3gjzc2/WEa8tHzcaT+Y5KcMQzYRUzTp63X0uU1rOd4DPh8gBAML37+Duad0sTEWnV0h+1gQWLuHNnmDK7d8rzOcVFOnkdK7TNVH6zBFm9n137/LAu9J7n7HQRtpUvPE6r+5AlObfl/JQMModgNJWLq24XpFCF9Fkn50v+Tvf1Q4y7/wAUsDTWkpGwbkAPOfuT5lq7xyA9sJl0Br+CKV63YicJEY9b56FhMIDgZ+Z2WtIGByBzrhfJPQOhKiGDphSLv6BDHOb5t8PRpHlkJd7D5Sy+SEydkyDhNgBZATawN2vAY4ypT5/PTe/u5FD5zOujmPxO54zszVQCtoRwM7ufmny/vtUP+uIQdTV8RpTvcgVgd8m14qC2xvAuOApzxuBrg6K1n7IyP6xu18HXGdmW6E1kBZWTaPpJoTxJwA0GD8+HZ8bs1r4iRhAz3pcbizufnbgjQNR5MiAu8fo5m1R1N0ZufuUYgA5MuL9XxF1tz0tvB+NVmPD991A1nW2FO6epgk19k6j57MnkrnatmYvwyfAs67okP1RraYpkVzykbu/GQy+U5hS0yMmB6bKvfYl5HiciuoC8ClKI8eqYEqH+TVZMfwPzOwcYH9370pLCs/7VORU7DhHzOwOqh0waXfNIQQZYF3EH3dRLAMcj/g/RrrUycnXeWggYGZVcssJ4TOjkOE/Xa95es+Nc4sylLtvWjI2zu0lyxy8ZfvbCGRA2yzsb3kMh47WNDfEuS2fc6086+63m8pH7Eqn3FmFLyI+OQc40esbqYDudz799p+533k81YKmIdhESsEswbnonD3Tu2v8Dpcvojy7HjIuDVIh/zY416Nz7jnguwV8X0TDuWGtRnrn6+P8SlF0jrfA5ahW1lNI5m0MV0rd3yiuwfp/DeORgzxmRsXz98OwJpusy75iktEqQZVg0mZsULqmIHiSguDyZWDeIEj/y8wORgLCAejBr4/C/D8xs2lRJE9pPYAUFQrr1GSKccSldAtTIGbrvisAACAASURBVF74IHrKw+cnIGHwabShDSCh/JfIQPEAUgjXqhobhI049lDgWjP7FJkXOgox9wfFleABmQz4grvHNI0i3AKcZGbLoO5I5yHhqOzZNZpfQvP0KLrhB8Dv3X2cqV7OwcAvzGykux9UcN1BFD2Qv28DqCbKp8O9qEJjgwo6NKYM31/Hb9CZErQ+1Y0FWiMxOJxCd+eQOOYPZLnT8V505U4Dq3p17nS++xaoXXeVgTbiQ2SUvCn8/xbN+HjfMIcyHpoemN9U1+GWgmed0nwbuYKmFTgUeWxfyr1eGM7uau/cdE0PAHub2cI0y48Hpdzug5TEQ7wiFcxUG+hAQu0+7049yuNy1D7+ynD9q707giLNvy/loWgIQ0LNYAVvFKZFumoBFe6zuTluWzOnydC6jk0kjkfC31vuXnouhM+uj4y3VbX+nOb7913ICP9I+P9yd38gudZLyHDR/SXqCLMbFTXjgtdyi2As3Jju/f5G4DJPPOBFhg1TutAuqcEqGf+8qe7QYvn3ahD54UMUNf1KuF6+ix1orQ4An/PuVIoUx6G04X+RCM/ufjZwdtmHehh/DcWK9Ar518xsWq+ujXEMMgj+iyxyBlQuoUvR9ixKMnaWe9uV+rBrwbXjfWtieClVft39RDM7iQbeaVOzkL4ZrVwFpOfPvfYxofW7KQr7Rrq7HA8g4+HudOMor+keaCo4/anwd2xQMmfu/4hxkS/DWtkeOf+eRvvMm6jG3XbAV8xsTS8vjN1LWtRHdHbX7KAN1fvZMP/GcOTkcIlauSXIC3mZoYrePKrGvovu16IU72/rAOeXGKz6ScdwxrZB/rpt5ZZdad5Remlk/N8C1ax7HDlbzvHy1P6n6G4mEeX/8QXrBvTs3sq9Nw5FHMdmGlMgR9XL5NLW0nWaoOk6XQz4R5F+mYcrqyNvsIJh8kWUD03F67+L9q0m8m/Zuf4FVMpgC89FtvVA77Dnl8OAme3q7l0ZIz3gMBTlOwWwSslcGyHowtsgB+VrqGbufX2gsS1mKuDZaYA/uvu54f93kaMqr3/8xzDJaFWCAsFkBbTB5NtgdowN2JXOFs6fAV73zjzVv5MVHvwDcLKp68r0qG5OXdelFGWCxkXo4ExRJUwVtYt93RWFdgeKYBqD0hOXQQfLHL2MDUa/6yrmtDpwZI3Bagjufn/w5mzr7nvR8Nk1oHl/4Gx3Pzb5rieBrczsWeAAM7s/GPvyNBVd92UUiTJHA6NKY4MKmdA/SD2/DQJrmdmeKHJkDBJma4083lk7pgq1BgdPcqdhSMlumzsNMk4ckXvtOOobFZShDc/3Mr6D5sCXtR1sgncvCkhXWGd4/Lyo1XydIWiggt6XkaC2L83a7UJQSN19TN1Ad/8HMMbMrkEpalW0To3W7UrI63okcKap4HKKR8LP6eH/tyjhofD38eGnrXI2WZPPuPsZZe8FI088FwZRXY7X3f2oZFjrcyEIwDE1Ny/Q1/KmJ11gcnN5h85Im/z7F5S9lxv3OMPrmjYBGRoXdfdHC65fWxQ2hzeQAvBecJLUdR/6NzC714Tuu/t5dKbq/a+jxmAF8t7HAvgxBQVXqmVpJy93f5fqqESQIXSF9LoleBsZWrrShpPva+qdvpFhRg23xDzIYHUszT3nXbVGCzCGzvICESOQcp7iGWABM9ssfGbq8Ll93P2PcZCpSPlVwN9NZRTSSOA5wrW/T/c5sjiSVzo6Kbv7muHPcWRdJGthZjORpbnvm7zVRk4eRQM5OURjfNndU1mgDb21Y8v2t7DnVp0ZfaWjx7Ft0HHdpnJLGPuqmQ0CkzV0Jj6N0tcPRrLuGCSTHGRmt6MIrDz+hLpc75MYEeLeMj9y2BetJ+hcU8+gPWs+FIUVu+q9Tnfa2nDW6VTAh2a2lSttrRdMDL5oJM8W8X34zKMVRpy2vNnv+X0N1eT6EpIpN6g714vg7hNMNSSvQsa+Sl3DlBr/C5Rm/gDwQ3e/w8y+jtJlY2r2ZMB+Zna4u5fVqBwuyhxERXL/AEmDnOC0KrId/McwyWjVDPMgYWgMcJGpa8/CwEOpEG1mOyIBeCGkPD2Oaj28Dowysyk8K0A+GxKecfdzTXnfscXlheRSUHIKKyjMfG6UolGmsM4EXS2gqzq65YWp68k8FUObcljk19JZM6jN2C6YQr0fA8a4UocmI9yfFngJ5Sin6Hh2ufdqaTZ1gLyTAriKfn4WONXMlnb358Nb/0CCXtd1g6Fh4/BSLy2Kiw6Uj1CKzmJIUa/kt4ApyQw9g1QbEFM0rafxRZTiuiRKOz2T7tosAJjZamR1UNxb5E6HD/wVpRSkuIKs41cbrEA7Pu6J70torsPbdEdOpu8VdbbK4xVK6A28eTnt7tveNKsdluISFAlQhTIhoEn3rTIeuhMJjh9QXiB4NAVRLGFvbWoYHFLoTA0MHgpGgBuRQ2MOJBy0PRceQG2D73P3j00NJo4PNMeUygeBb7v73xjmnvx/CDMjI+dDqHDusBDudZPU4Th+PEnq8/9L8OrU235cu6x+ZjpuLBXG0SKUeafdPe+8uJkKY1iI0psbRfIN5t6LxtyvozSvotTGWFdlerLUmEF3P7LBHBZFe8Er7v5I7u2bgW+GvweQweZ/0H67Zfj/h2h/ez94yE9DStRXUV3AU8zstmgEcvd/mLpTP4hk1DS1I6bdP0z3OTIOyRgxYmkZVJcrptbMQCJnhj1vBs91MTTVpvolisaI+Ait66Zy8o7IQAja084xFac+Iu8UC1gRFfPfO3mtg94cDkF1qgrn1hSmeoUzA58xs6lc9ZVOQg0z+k1HX2jOoyW9TdGTM9Hdo7Frc1SYPV5jAzN7FMl7RyNH0EiykgtjUd2++ciM53E9nYwMYuejrvBD6wkZzD6Fuhqfg6IUv0zWNT6mog1nncbrnm1mFyN+2ajI4GNqxHQR2u9SObrffNGTzGBmM6JAg9lRc5Tl3f3eHnhoIKG3bnyj+ZkaWMT5fC4Ym/ZGesl7ybiiaOE6vIZkk1KeNrMvoOj3F5BhdQlUD/RbSJf5Q7jGc6g+6WHAj83sgeAI6yfuI+PXFD9B9oIiPFHyOkEGvQBlIrWKvvKCyPkm+K83WiWCSRWiYPI1UweMpcPrg2Z2jLvvZmZ/RIaDm1HByUXRgTmAFsbLKB0ketV3oTO0+X5UfHwKVIhuE1Oo+w9crYHzCusodKDfTrnC2pVKVRUJUDA2jdJ6C9WLKAwrrxobDvA6zIvu1QJhvAPfM7MTvKRNZsGz+z4K9U1fj89uw3BwQRAqG87vZbQRl2Fr9OwuNrPVgiX612TtzYuu22+Dys3AzcGr+Iira0sdv12GIgjGI2GxbwhrZF8663bcbmaLBV7OYz6keD9Ow9zpEMF1iLvfaUozmNo7C3xf6D0UFM+hkueh3RppQHPZ2BHASHf/To/zKEMRva3um6n+zj9qB3ZibgpaOpuiIqM3/3p6y5ffjBIeCka5n1XNz1QguazDWFPDYIo7kaf3TOQ93gLVnvppw3X6LZQS9RlkAD4B+JYp/fYWtL8dHK69GNoDbzC1GG/MmxMDwbsYm1c8BlyUj/wxdacBRV4siVLO8pgG7eH7mFlMVxx09436SOtIYFnPdeQN63Ql4O5UmTAVmd7c3ftWtLeIBjP7IfCp4Xpdw7W3AOZ0958Pj9KO645A0XpdaZOmqMiX8sagFtfdAkUW9+yd9u4aMHnsgRyAB9JtmPw14t0YjVEWWTaIUpnS/0uNVma2JjI2L0So62lmTwE7uepT4u5PozUdP/MHJFv+xN3PC/9f6e6PhfcPRWv7G2itH4v2gu+RlQTA3d3Uofli4C/ufnT4/LbAqe7+9QJ6O2pambptL5kMWYGQlmNmiyOF/CUzu4nQPMhU2+pypOyfiGoMTY6i1DZF93gsFXKyKTpiRbQPXxfuz7Jo/9vUlHJeVl8mTRcdohcZHtYNSjfobBpMxufnFtf7dIGWEWb2C2Q0e91UOuJcZIQbgXh3HTP7DspkGFKSe6VjGDRD1sypCUrpLbtuidySyji9yr4x8vdElP6/AFpz/x975x0mWVG9/88sOSqSk0Q9gIAkAUkioATJkmFRsiSRpCArS5QFSQKSJQtKlKQgSVZyTgKHBVkQRYJITgs7vz/equnbt+umnp794s99n2eememurq57b4UT37MNSqX+GMkMV3qCG7RgPR3r7juH//enfT2djmTtzUJUzTUo6i+up4/CtaX6rbVOc/2uj/S76Uk766dDFCHv005k39N5UaHH7QBM5+4nZtpEw/9Boe9hKKrtOyYH2tUUrL0whnkzY47j7vVa3RMZ3oeh+7gHsKR3pkhvgAxv0Ix7uOp8OxTJP8u6ClpF+puLgBu9nbTcTY7Ke5CDs6dGK3d/GaX+51/v1oHpSF7uZk3XLiiSxf+80YqWYALlE7UfefZim/FoQR9uIpz+BrCGu98WP2BmuyMv+Qg0cU83Ec3Ohg795UK776OD9y6klEQOgt2Au81szbzCWiZk9AqmdLvT3P0JV/nPE7ts+wD10nH6aUWC9YWfW00VBEcnjFfZZxcFy346Q7WTQmXN6/sjSgU8MuP9G4CL62ZDdFD92VRFYtvM+6l+J4RBpXC+9XAMA8gYHDZEUVNlcznJQ+HuX878W5U7vTbafO9BxtuXTBXEakdQFFxH7TnfRfsmY862nTm2RfejieD5D8+kWzS9vhr4Lao6eqsXc3dgilhcFSmHeyDDTfb9ldAhHo3Xq6NU0EMbjudnmb8b598P1jAYFMJsdEn2TJkKeXSfybxWtU5HIqP5RkjgXxR5hh9Ce96i3s7pc2Z4b6SZvUnFs7ZWauEYz1TOMbO1USRojGS5CpG0d+yBiT6nCGON6ZkRJ5vZHi7Opoh10X4cSfuzynBElFPmoRVJ2w33ThzfPO6eTyGbB3FxTGKKgHk+3LOpw+tz0x79vAByLvWy0tTAGDKvLYiE8170fTZ6lj0zWiGl/El032YPQjEmXs6/03nfOmBm03tn2vnGKA3nRYbWO/1NFBWUiqQ7HCkO/WjtpBx+86IIyl3JcIAVKe+mqOIb0B7xU5RCNG/4nuvNbB0XgX8eVfN9NURjMN7MHkdn8a9RJHYbsba7X21mZwPHm9l0SNmfL4x7WToxLZlS8u5+TvZNU+RCrMA2KxlHYXjtRSST/RNY3kORm8znL0ZOtCMo3w8PQfN3qWwfpmIMl6GU+ZUT4+93970LxjsZWhtZMu4XYvvEta2H1ucc4fcnSA7bLBjp/4xknu2AHyODxleQYr1i9t4NYhzdjDmLWuTTNZ5zqt+k3JKRcXoidwaDw0h0zq2CZO4tw/efU/bZgOR6MhH3fwUFBdzngWPX3T81VaON66koFa32Os31uxXKMklGn7gKDC2EHHADhtlez4sK+XAEMsgOwORUOQIZlk9Ee9q9KFX6x8gpsIKLGiI1hhmQoSmO+YUer1WQ/Dc+/EwZxnejme3nmcItKADhr4irrZcpcEsDR0eDVcAvkME1ZUAab2aXk9u3P6MYjnTkB8nJ9EOFiUarlmAyDi24lMAwLxJM/oGiavYEcJVxfh8RuR6dNVgF3Bx+f9fdFzCzT9Dm9BKwt7dIi/dCD33ljFfyejM7A02Ea0zRR9PQUljLhIyINoU1tK/yhGSxK1rgT5iqkD0KrO/pSh5lbUcj7oHXUVpQSkCcFYXV/goZuUCC6mboPn5gKoP+L6TgTIqex5xIQPoofP7cXL/zkhAqG1zf4UiAPomCdD53f9wUdn8lrYpg/QA17ltt1DQ49IUxnV0y35p+bzQ4rO8J0sicwSFe+00Z5bRjLufnZR6ey502s6dQ5M39tOZHVkCYhN7wODSZ86Xtm4y5QdtfonDrKuGoj5YROJun3vT6qnAI8jhfb2Z3ogPsSdrX6RfC945Da/BFFEEBDKQGX4eEkr3RvL4b8cU94O5dHYb5OVQXwQnRrWHwYGChYDCKxvplzex2FEkQjTh11+m6qBJWFK4eNbO90f3aL69su6oMno2E+JkpedZmdhRKXZgE+NDMRrj7CaYS7vui/fp1pDiujCJfj6GzKuadaE+Pac+bIKPj9WjvPhsJbiNRqsbU7n5maLsactgsH+7Vwq6UDsIYJ0WKwm9Q+sfozHt5PhtHaVxfQ2tlcTIGRHePnz3LzO5Fho6VEl7G7dC5sk34v4nXNYlgxFndE9yHn1WYCswslD83TKkq88XoAVr3Z3czm9Hdd829nvpMFheY2W3ezu0WUzW+MpTeaW8v155/b6SZnYD2z4OQMrtPzgkQZejXsobQYPRNOR1+hRxc387Ieg8h2olraEVg5VE1Bxekxal1OjJY3YoMeinMjfbmI2k3YuZ5TaPzsIxAexzB0Orut5nZ28DBHnikwtx/B9grb7AKeAat/Y3cfbeS/XA54Ph8H+E710H3tY4TZmC8aL+4wosr5rVdGyqucg7a61Z3canOjPa6+5FMuoy7f2BKZXwI7cWPIYfKBqm+m4yjmzEXtGuK1L3Iyy13MTRyWSHCvj7axBV1t5nN4eUFMyC9nlZHa/0EZNwY6MOU5rY+MJMpHa0oba3JOo14CDgo4UhpQ8H7PZ0XJl7ZIplhNjJRZQH7IUfLasEA9yPgX+5+RjBG343O2fVTYzBx65VVJu3Z9Zkqqv7I3Tc2sz2Bc81saQ88oK7I958jPfIoz0VdDwKTUzwvxpe83rVjrluY2XAkgxch7tMvArgqLgMYXfKDNcX/vNEqJ5j8CvGtFAkmMyFC6ezmEfP2H6ATbyCDyQrhu84jx8cTsBA65Nsmqbu/YkoDeRBZuN+jpbBGYSJFnl6ksEKJJ8TM/oAOn/tIk4rOQisMuHZbd1/VFBJ/JKo0NgIpYgPXGxTXUcBtLk6r+PpPkeK2Okp/mQdFLHyCFON7kFfkG+H9T4qESiQQ3g/cZ2YflY05wlWdan5gajPryz+j3L34YRjfiejwLuy3S1QZHN6gFVZfNt+aYmvgsQKDVd7g8AskoLUZHPJz2cxWjd6mRJ9/ArbLGbZ+hhTbLZDhsx84yuSRfTT8Hw+331CSh537rtrzuIv2TcZct+2P0TqJ6ENebEeh8/nXNzOzcTXHW/u+Rbi4OtZAZJS70FKAUsSk7yIi8qM8E9WDlKzpgLXd/U9mdiIq8TwORbI0NloVzKG619e1YdDdFzVFLyyHnue3aUXkvBLarwX8wcy+5O5jKtbpnKiyWxaR12ls9sXM3JyaFkdNFtn9e0vEY3B1+PkqqhC0ELA9ioY7hfZUyYWQMhzPH8LfOyHDVbyG+N53gHWCMWK0mX0LGbBOMbMn3f0OV/n6VczsOBSx8LSZ7ZUx0n0OPbc+ZNyKyD6b+BziOP5MK60rthsPTBqezUoocmxuZGTNh6mvQLvzqh95ZrNRZl9A1XayVX6epzOKsB85bOYK3zmJmf0NKbzPw0B0XLzWvsz/ACsC05jSVWJ/cyIHVv5evJX57stojwyalsC9ZGZZPreXkGPmjFx/2yDS4YfDmG8FtnXxNs5PiK7Kff9ytEcZZp9R/jOEa58CRTvdQTu+giJkhsQ7beLi+IG7/7ysXdinfhwMZqcDT5kqUJ2Xa3qSmW1AudNhPsR1uUtKjghjf9DEj/mImS2MDMZPoIpkWRliPRRlFvE5WhUwLzSzudGaLiK9jufIRiilelY0P35L5zlyEe2FhvL4lHZd4q9ozkeel3HoXhSl7r2BDGxVcvIkReMITqI90Tz+HWl5PDXeq9G8rNM2YjUUdfpw+O7XTOlltwGneItb62pE1/CGiXdrtx6No5sx10E3/TaRcWrDzLYF7vDiKpcpfBXNm+fDXnAmcLcH3r7Eeno1yNHrI0faccAIdz/ezI6lnQvvbmR82BpFzWVT0dZFz/YNdD5unflc4TrN4HWK1+mQzouG8uzb2XGaotJmRQUfoiNrYAzu/k5woGWj5fNjmJDzfjkCP7G7n2xmF3hnNfJfIQfFCFSdtDGCjHE0cJKL8/o+YHszO9VbASLRabsZiijOYyO6TKMdJN6gZYydDtkLLs28vxmdFRr7kXxxAHJ2Din+541W0EgweY9OL1gs4TV37vV4mN1Li5S7CB+iqITU2F4JXsTbkfAeORrWRErHwxQrrE0jVG5FB9D2tPKF9wlGmyfC//1dtMVV3v7rZrYLqqKwg5kN9zTHUfb6xyFh/6qydma2KOXPrvGYM2N4B3kKi5DvdzwwrSmtMd/vkBlUgpW7zEoe0dQ4MTudEWwReYPDoWgTfoecwSE3l0chwTmFNWhXymKlssthwGv/ETrEPkAhqn0oimsMWhNfN7Nh7v6XimuLz+4H6H6Op3xO1J5DXYz5YWTUvaeoLTJgxLb3uvtfzOw/KEy6Lc0wvP4WUgDrjHd4xb3qgIlnZAd33x5VeZwJGY9np2VcfhOt3329FWETP78mMkhfkol4ifPzBurN5xRSc6ju9WUNg4si48sslOyzue95B0UY3Wwq2X4Acoash9bGPEjYczN7F3kav1swlueRApitkBerdi1NO6F8nJtroT29bC7vjSJWBtLLzexl5BU93d1PNbMstwRIIF8DRZ1mCa/fCtfUj4w5ryIj3mgyRSyCYWFnlFJ2cVDOYzrEY2G8FwOXBS/tHmjubILW0YHIINWHUkDuCGOKeI4WGfZGaM4thYwF8Vpi9NRlmbYDMHGaLU/73tSHhOVCQu+Al5FiswRyMk0RxpFX2ualnZ/y2+jeTRa+61u59v20k9nOSqJYQMBGof0d6FnE5x3b30M74erbyMi5IXK0RJ6hfMGHVUO7JEw8IyvRXuilToTaJqHffHRUUcEJgPFm9gGdZ/WkwGSm6HeAce7+uVzbfmR8nRoZ60qNVhEhImulYJw43RTZk00lvgRdb5nyPmv4XaR4PRn6mAvx3CxLqzLZc2TukXdGn/aTkefd/edBJtqx4Hpi0Z3bgR+Z0oSvJn2OPEWn4TyL8bTrEqehKIZvuftNrqIRf0bGgZTB8TVT1H9VkYWn0Nw8PfWmK2p1JTSnzky1yY/X3UeVtGtrm8HMdBrPonNkwCCR6/sVOtdPV+PocsyV6KbfhjLOWBR1/HwNuexcFPHaZrQyRbU5yl5py2xx97+Z0m83RhHWt6EI4vvDd8+CzsZ+pMu9h57lB8jYdXzOSDYs0/c5ZnYfsLm7723tqWgr0uK7+wSdhzESpXSdZr4n6SCbAPOiiU50NzonoszzDnreA/t8Ygz5s69tDBNy3rv7j8xsksz/Kc7n902cfR36fANMjRy4v0d72uHoPj9p4qleNPwMR0W8zgAOc/d/mNl8tCLPU4TpXcPMNq7Z9LLwe040ry/LvLc54vjMR0xfS4vre0gx0WiVQQ3B5F5UUvU2RDb5FRRK+hJa6Odno1HMbHYkNKTIZbO4H02OkwrGdY8pd/gk4Dl3P9JapOJlCis08IS4+7GZz8+JPATPoAUWq7tdGLzLDyMhan9EgljV9mHgQVfY6FVI2XjAzPb39nLEXaHGs+vm+uKYn6/47qb9zm5m81X1S3ODSi10YZwYhoxw5wTjBFBocIhzOWlwyM5lM3vLa5ICW3vIdzSy3uuqEjcbCuXeBx2kS6Iw/OHI+1aI+OwscMShA7hqTlzhSsOqetZjUOj0g6F92ZhXimN2969WtK19faGPn4Zr7Nmcz2BBxBe3fbifr4drboOZ/RMZsvL4Odo/Brio4vw0kWl2GBZSyBnP6rSfFkUBXZp/L6PQEfbZNdFaLNtn4/9nIiPzvbQI6vtd3HcxXfxnwcA7AzI8zVMy1HOAX5jZP5BgsDjikLgRKZt/dPc7wriPDWtyPRTlsCvFz/qrKC0ruw9diYx1fw79xWpL8dpuRN7HdxPvxXv3lpm9gdZonqcId//ExPv1EPBbM1s746XFVZH1GhTd8ShKE3o0vD3GAx+emb0HvOQ5frygfPcTvIXu/qiZfRjemxoZEE9x99dD2zx2Bx5x93wE895enXKCmUXj3XbIaFTJOenu84bPxkIapek8puikKLvNiQTj2ZAS1ke47+6+auYzse8OYvLMmFcLYy5N3S7ADmh93FzZsvW9kyLj5nneqrwb8RiwoimVNOWdHoWudV9U0eqxMIaZ0Xy5gVbqxRTIqPQukscWo5WWXadITBbXoej6i8P3xEj2uz1EiJco70egs/TCYMS5N6e8x/0xKlNfQs/0FHTOjkCReKmCJm/QWTl5VmpWYHaRiKeq79XBBWS4btz9omA8uMaUTnwKWg83mVKSD/MQjWRmSyKl7huhTRnOA44xs1HuXmRE2wndxxtNXEH5qICO8Ta5toCnUfT/rzKvxXW+CsGIk8OKdPKPDnYcvWjbBB39ZuUydx9XQ25ZCqWaV8ktfaH//Lk+DDlqk0ZtVwTjFcAVZvYlZGxfARkhvoT2hLEoYmhWZFz6rrvnI/M+odPImF1P2bS1p2lxzG6JHDuvFKzT94ENwp4bsRjwfgOjAsDbYa8d1LxoqLu8CqxrZse7+z7BCXUBsJMpaqmNNiA4Mn5Ae0GdpnOzp/M+P8aCNkWVpZsga8j7i5mth2TdzZHutqa7jzZFb58H7GhmsahIHzAqJZsOEql9qQp9uc/1IVk9z+/4Y0+n/vccE41WCbj7L8wsJZj8DoW5X402v2FIyVsFKWp/NfEOvYA2yF3R5npItn/rTF05HqWLrOvu1xWM6ZQgZB9uZluRqAxY8LkmnpBHkDIRIzgArssdQGejDX1JlKv/sYuvq1ZbYAEXkeB6ZrYHcKyZrUV76kfXKHl2mNkkcdMKVu3aYy77zqHqt0uDSofBITHfmuJlNJ83IBgnAjoMDoS5jCoBpiIZpkeesLHAESaP1aeoCs9ceeXFzKJXemET18XNyBjQRysFKhruPBjPzqt7Ydlnl0HdeVz1rEei5/ShqWoMRWM28WT8E6WuHlDWtsn10X549mxuuTd/oQAAIABJREFUdoFbgS1NBQ0+ATAVqlgS+KWn0wDmpL16EeFz0yMvVhazoTlycMkcAt3LdZAycwntoc+9wKcoVeBUdB/7ge1MHr4BIxZAcHAMKPkF6/REJOjvg4zAfSjSYA/kAftzUIDHojW6EorYOACdP0XPejWk/K9G61nPEX4XGQpnpJPPKoVbkZMkH6lFuO6XTfwjN6CzJ+9cuMfMlkDREqNR5EYv+B0iV0mZoXwvVIY8j6+bWVE0HMB/3H333GtDxUlxJvCmq2rxe+F73o3GnWhANLOlUVVWkDGqz8TZEfG2d3qvux3zASjyuwkORsrkzxLvnYoU/aR3Gs3lw5BHezSq1jYnOgPv9s4CDlvSShm9Nrw2jPZ0xjpwd1/EzL6GIkIvCv3OkGlQpLzvh+beHKSdDtsh5T6OaV80X39C+3O518zWd6XWRjyN5NAsb+fyKDppSOEJ2gB338kU4XIoksHGIKV3f+R4exEZ2aZD++QBniPoTuyHp6KshV3NbF9PpFiGe/8dZCDcAxke+nNtOsbb5NqQEe7XphS06EjYE+2tPzCzu919QHk2RZduRm6e92Acg27bBAX9vmRySGUrPPdCboloc4o1QTBsjkFUA1GO/oW7LxD+XzmM6dbEenqR9urX0L6e8qlo49z9XBRhGPtNrdMZ0DzIz928caAKTwOLDHZedKG7vIWcZUujIIqfI6PzbaYsi6fRuv4mkllmohXd3HhuDsW8D86r5dH5MjeSa6ZBASD/RvLTaC/hO2wKV5GijkJF7n6pie90W2RbeB1VwHy4V9+dQVNuu/mRfDp/5rXnSctHEwwTjVYFcPeHEoLJuyg8eXsUYv4EcK6LdHFlJEweRktRfAx5CZ7Ndd+WuuIiM9sCmMsKeJNCu0NN6Yb7IQ99JRp6Qs5CqTAfm/gBsohjGh2U7PeRgeuRMPbCtpmxtPGsBEPcX1Aaxw30SMgveHYA7wQDT/aAbTTmAgxJv4MxqOQ+05Eq1RC3orDq7NiSBofMXN6WhMEBGXvfQgbFeZERNVYmSqWfLIQO84eQ4jGWwH0BnGhm+6GUl37gq2b2mKfJXosQn927dKazdDy7MO8fNbPjqXjWZnYayqNfBT2DwjEj7/By4aes7TN0es8nBaYIxpz86/uFvanXc74pjkFG8VvM7DL0XHdB3ucRBZ9ZDZJkp3EOgZS/W5ARHsrn0NtIMRwyYlgPJNRmNhVSpG9Hz2FvpHT3A8eZ2V1oDTyK+OLeJZ3S+CmwtZmNQmmXf/VWJZ5NEY/ejkgAmwIZmEejfTyL/NycD0ULxKi2GRFn0DuoGuSvPVMp0BSZ9n3SazqPI9Bcy58h2esabWYboWjdF8ilX4f7sVWY/0fV+M4q9KFInA08kRaAFK1hiEcl5WmdilYkzIzoWUQeppmRUShvtKoNU1W8onWQx9vUE0AXoJViEDmt4v9TI8WrKuWiCpOh+/Y3ilPIO2CqmPxTYOeC/fpBtM7foMQ7Hb77hPCZUaSrT4Lm+SsoKmsLtFbOp5VqWxfvw0AK8Pqm9N/hiNz/UMqV96eQI+NoZMw5Hgb2ij2Q4e8wbxUiGIWMqDH1CPQcj0CV8tZw95h+eyOwm5kdHuTR6RDP4CmpiwjfmY9WKTtHGsPdzzSz88L4V0f731PIEPceMuLfCVxc4FDLy8nj6eSFSn3vJ8ABZnYwWqc9Pc/c/VwzWxDJ4RsjGeZn7n60KVrtN6biNWOR0WVutCf/opfj+IygrtzSVC4bMphSUUFzbxnkZM2vp7PQepqqYD0VpqIFh//SiC8x3+8otF+shubNNGhPOp/ylNY8Kqv41kQ3usvyaK+6BEUGxQihbEGTPrS+t/SCauETGuGZ/AgVdpkcZUi9gAxVr6NzfQFkJJ3azF5ChrmzvLO6bewzVfm2EVxR60O+N3gF0X8eZjZl/nPBflDETThBMNFoVYKEYPJeEKY70vhc0UMbmnKu5wded/favEGeCQW0gtSVIGjchQ7KiKspFzRqe0LM7GnEo7AcEowAzgwC9f2h/Wxm1oc23VptoxEupSy40jeWQVEDA6kLZrZ44jbVgrs/lnp23YwZmCd6rkuwExKWF0N8CiAhttG9SKCRQQW6MzgUzbcMjkHekmGm6LhSg0PwHuxBwuAQ1s9G4XvHA19392fC30UYEdpshRSUPuTR2Q8Jht8Kr41AZNKvIWPAaHc/It3lAOKc2IIWoXPZnGgyh15BPFTXZK43OWZUKCCOeY2Stsdkxh7TQ/tQekWqUt6FyOA3qHU6WLj706a0sHNQegDoerd09/fy7YOAsRIJzpnEHNod5dmfVzKEOIcqPbY5hS6mlzRS6FzpLzFa9exgaF4QRUr+BT2z4eh5vkp11OXjZvY8ihL7a3htPIrEOjGMe3nq798jUNrjaDP7O4pU+1f47O3A/WZ2MjI+f4iUv1mQ0n1rxVifMrPFkFE7WXE1tLvRdIN2QdFkHXuXK+XRkbD/dTN7ypVycSHpKJIvhN9fC/dkU1oRaj/ywDFiZnOh/bovGAR3CJ8rSp1+GxG0gozmh2b+XwYJ8U2wpIn/LWIB0qlMKbxHMXHvQP8o1SPyrmwI7O8h9dDELZikIyjBLCYOtllCH1vRIj7fvMDZNo+ZzUGr2vFaSCnYDDjZ3c8Jr09Du8F2JgB370jfy3mnD0GpuFcjw1ZRNeX7kYJCaD9V6Ov2gvZ1cQyKKn4cGSdKlXc0b78Yxj3SzF5H1zoMkXtn97uxqLBMPgX2PsQvc7mp+tUrSMneD7jdxEW3OTLMFSnCVyIutSzKzpFUwZ9KuEiwY7GHnqJKbgnf/WjqvcHC3Q8yFY9YEHjWAzefK/rxNmRQXQCtwRPRs+2VoeEzgyYyTkO5DNoLfqTeK4UpPe1UJLPFNdZH2uDzFM3WU2kqmru/aaoonl+nv0Bz4yIUibw5kiGOGQq5qwa60ePuQbruF5DO9hXkuInG6LHAne7eNIp1SBDmwa+Qw+YelLL4Z3cfW9A+8jquh6JcDzCzXQqcWa+Z2U3IKXpN2Ac+RQ6SJE914vsmC9+1ANIDbhgKA284N2Zr8JFJkc73Yua1OjyVQ4qJRqsacJXYrFWVBkW6HA+MSyjisfrOAKxZ6ko3gkYTT8g9ZIhzw/iPQ1bo1cJ3nYfSNZ5AB9BN7r51WVszi23v8gRBuqu6ytphrJEr5Rqak+FFo0OW/C8KlU+6+9/rXl9mzBvTTlxbdxyToRSmRvcihzoGlXlNlZ0GkDGyDXa+AQMGh1OR1zcqOl0ZHBKoE11X1Obf7n6Vmd2NDqJNUXrIkogUsHKDjnPezN5Ca6SPevN4a6g9h7LPusmYU22nQ6HNX0RKflW+/+PuPlDhbDDrtAB7oIOtLg/AHUjhHgesVaDogowE36Se0jGYOZRCdp/to7XHdq3QBWPXuaGvFVEEyYdoHXcYPJqs06C8bYwqr56Ueb1q/74ZCfPjkdPgWHd/1cxWQRFQZ9EupPwL8UhVCqPuPtbEvVTV7lWUXlCGu5DRbGGUWnQnMkKOTrRdBSknkXPhdwTjrrtno072QulXfbTS2sa7+78LxpAtBBLnxB2h727SCC7O/R/7HB+E4K8iWSL+jMv8PSfyEjftP4tuopqzBp5hKJIZdN/GFnzmztx3/zHz/dm0g0NQxHctuIp6nIcU4m8g7prY78t1++kBZkXrehN3v4r6Dop7kYL3ZPj/WnevZWBxVeXaEEWungFsGGSoDdEzGRX6vh+lK6W6mRadO1n00xmZdWx4fVvrjKhvgufcfaDAgKVTvCPqyi3fQvLQxuG1l5DRuapgQkSZfDmO8oqJWTxHpniCu//eVJG8H63VHwI/LHF+NhlHz8acex7P05tMhz56IJcFRE7UYSaeQ2hFSR9mndkgoH1+g/D3Fsg4fgoySi0dXkt97k6K19NRyEG7fjQseY1UtBrrtKPfLBo+k17Ni7ry73nBQHNF+MmPt2y+V405Nd7BXN8XUTbKyyjw5LyyQbkiNe8G7jYFPewCnGdmM3mukBAq2LIi0nXONLPbw7pq4281cfeNRBQOjwIHu/uzZrYsMnjNlWn+oZnt4+7JghODwNWkq9hvhRw6d+ZenwFllWWLZ+zH/zEmGq0CrEWK248IX18safsNYHd33yzx9heRJ/ZeZHC4BUXKrE9x6sr7SLhZmPLUlePorLJThsd74AnxECVwCUpH2wgt/iXCz9q0IhyatM1jbhSFsAlSEDZHi+i2htecx4BQSXvp2YiqMT+MlOcm4zgLOMfdT+jyXsSB1TGonI6UzrfRJvNXlMdfNt+6SZV6OHzPcuGzY3pkcKhjuS9qEwWHgXG4KhFlySXrlo3NbuZN53Hd9jcXjRmFVmfDq4vaDggJg0DReK9E3p7NzKyuAjlv+L0KrRS9OugvmT8DfBSm0u1vVvRVaw6FudCH9sI+JAyn5se06L6A1tAMlJMEP17y3kpImYprdBziQMmeC6nra7JOy/a4qrk5mbtvnv8AigRaHbgJGRP+Fn5fEITu73mLILsNZjZ3cBDUhqlwxgporj+DeB3yBvEtkJFtBPKAHwv8JEScRdyO7vVwFNWyA1J+FjOzbb3Fm3MGIb0fpVhvAUwXBNPXE0M8Aylgcc72Z/5ejPpKQcT3CRWmAtZBkUOzhHHfgVIYJkcOkMkzP1VRVrH/RRGH0MA6M5G9guZ/0zEfhObObEjhug2t+0mtnTA9iyNoVbndDK29lVGkU5aE/FLaq8fNTnup9DaEyKwHwnVcEH5A172Nmf0loWA0gpnViUT7XBjDjmYWI8Xj/a5U3t29tqEui6DwjETE5Gu7+x/d/U7kxDoNKVqL0XxPbiPYNdEslCnOP0Cpic8n3psJ7WOzAl8zFWj4EJ1rY1B0xj+Qg6COnJzdD/8IGLr3q6I1PxPSaf6DztLUOs6O9xsl1/Y+iqAsurYsUuvoFuRg+pBEQYpBjGOoxnx9Sb/58ZZhLerLOGV4EZ2704b/s2m/L6A9KGX8yl7Dc2hOHewqhPI9ZDjKk0gDULKevhCMTSuaCj3NgRxI/0YybmFV1dQ6RQaR+YHPe6t6bgpNnkmv5sXu1JRnzWxypLdNg+Z5lqaharyUjPl9tLf36vqWQIZDaHjmuVK1f2lmVyP9PP/+L4FfApiI/1fKtzFZ7+5Ae9Qz4VruMdEjXI8yoLahZQM4FPiVmT3n7jc1GW/FtSS5PE0VV28OwTn5cW/n7vtnXtu3V+PpFhONVoCZjUAC2eSZ124D9vRM9QdrVXdYFfiupas9zIYW12hktPo9WvAbJNpGTI0IJvtQWe+zU428QWWeCtT1hDxLK5Q2bhgfuHsq/7mwrSkV42Zou4d5zIau/+um9BXQJrgysKMn8nGLhMrc60mh0t33qnt9ZnY6UiiS40h8/0/C2Dv6NbOzM+16bVA5A1Vw2sjK0+0WRx77YVQr8G1j8M4qKx1oaHDoFuPdPRLqxsotkVvrDZp7Df+NhJw5qT/nocEacfdslGR+zHTbtiHK1umzNL9vb6B97ml37ziwu0HGuDQLMHPw8BUhGqEKBccMooCYnZOpyJqO14oE3RoYEwR2CDxTYW3u7jXSYgmRbLTScPsS+16R4lz2rHcFzvTOKnlZREHvrjCfrzGz3VC6y81mto67p9b3C+EZVhoNQjTWdbSM8BEnm9ke7n5R5rWxrtSwD9EZuS+woJlt7koFgpbC9CAM8M/chTztvzazV9z9xqBMTILOgp3N7EJ0Zl9MZzQz4VrKjMW1UgEyuNcz1XZMqaMfhjFfUPgptT0KCb6l/Yef+B2zIgPSzpk2dSNSIq4Mc9aAn7v76ma2PvLgnkUrFTGL0939n+Ezm7r7hqb02/OBQ8zsVnd/0BW9NxDBF9ofama/J+2dvgEptf0o3XBzYB93/56ZvYwqbl7ooUpdwMpojv2ekFpqZpNn5k4ee9BaN2WG8X7aeaf6aeagKMLblCuZpyCD7AhaEWygaNDVgNcGuye7+x5l75vZjmgfuSbz2rAwts3QuhiDUmYWRXvv0yhd9Mu0DE97u/sTNfbDd5EhOhqvj3D32cL3TokcsUciI/BKnqkEWzTekmv7oKitKbp1RzQ3X4vzyJQydRoqgJDltt3R3R/s9TgG0zaLbp5zDbTJLQ3kXWgZ+iZBsl5TEmlQGvtlwIsmLtApUYp/Pr29391Xp3g9LWlmp6D5mtoHPgLeMLNJPRSZySHf7zeRgeV1M3swjPM3nksJ6+UzqTsvTNWHC+XZcF7vGsa9OJJNsngTRUZfgqqKZx0mjeZQD9fq11F03W+AP5rZaR64R3PtbkVV+zr2Zlck8diyMXiL+D+PI5HseVz4mRY5iG9BxrlvZe7Ti6bU90dQFFfPjFZdYFU+A+mAefzPG61MhKCHoYV2OhI0lkaEj3eb2Zre4hS4nFaedR/F1R76UTRTH3Ay9RTBHyGL7XeRANZnZl/1miHjDVBbmHL3L2c+9w5KDUuG3le0jfcNqoW//XL/f4oIW3dJtB+MULlXg+s7HIVJFo2jDRX9DplBJRjXUulLebxFS2GpUuDzY6iEqTrHgUhgGQwBfBn6zGxRd3/C3T8i8PoAeKbU+yBROufDd9VeI6bKoqelxjzIttcDh7uqrg0DpiyIeigdb7f3zcQb9Fsz2yZnZMi3+wJKy1oGzcFbUSGLfLGByZBSM0VoVzYvQXP4ZSrSid191aAUbYv2iyfd/Ztln+kB/mVm33OVgZ+GFmdS3ZTGKLhuTevcSQmzHXucu2fTpPNzczmU8vM0MshcWOH1BcDdTzVxHFwJXBbOxwFF05TmDXoWp6B1un6J4HkwImk+GvFOxPN3JHB+2EvyxqJPw/XujjhLzqXTYDJ/GM8i4e9+JLReYGZf9s50jFeRJ3RlMxvu7hfm3v8C5cVP3qVFzP5Zwce0CO5jxEKW8L5JFE4RHN23zc3sYg+cYaUfELHxFshYeamZLRL2uCzmQwrRaoiTL++d/jh8fndy3ml0Xu+HvN5ZoT/Ku/9BVAnDgH+GvfboxJ4ZyfGnR+fZrz0XHWotnrpNvLhUeldOB1e64VUl739kZvkU3vj6CGrsyVk0OUdyyO9l+yJn6PHIqPRm6H8R9Oz+4u7fNXHN7Ih4fs4NymXV98Tou83QXjbAjeSKirjWVD36DrQ3rJzvJDHeJtcWOXLuQUaMWEV8B1PVwtGI0PkwWpETP0AFSJb19rLwgxpHj9o2QWW/FXLLYGTfbrAtktsdOXjHkS7sAqTXk4n772K0hkei+fsckp+/gLgYt0E6282maKoPqvpFc+ZKlAY+CjgqOKJ/6s2qfPd0XpTJh2He34yu+V60vj5FBV0mDf/Pgfbdi4ADzWwjby9E1vT59+L6RiHZYjdkuCw6x1eluwqXVfg6Ldkmnn8jEafoufkzxd0/NLPfMOFS8Z4j0PIE+W1LZIxfDslvF9IeYf5/iv95oxVSoh4EVs5MnuvN7Ay0QV1jZkuFjeRClP/5ARICUwrPXKHdSHTADkfpIbdVjONNNCG+iTyHewIPmcjTTgV+7yIXb0NTQaPbCI7QZx2DSKptvG//QfflycTHsvcty1WyDkq5TKFXQmXp9blKwZ5QMo5C5PudAAaVOpbx4d6K8qilwEeDQ5hvhQYHMxuLDq7JgPcrvGt9aH19XHPc+c8uBTxhZrMiT/z6wYDXEzSZ8zXb74oO+zpjbtJ2bZR3fg9KuXjJVLGmlGS46fWV9HOZiZR2XySsdCBcwz3APEjBH4ZSsjY1Rex8GiIoTkHedwcOdPci3pPY73jEgVIVtTQo1N1nwzU8kone6KPljZwWCS/x9Sr0oT3uHLTmjkPVxbLGqFp7XGIfWsTMVkRFJI4ERpnZVahSTulZ5e7XmQotnI7OuFjKvQ+dmX208wD+3szGoHPsfG+PztoSuMrdD8y8NtrMvoWiqU6hgL/J3U83VVH9mZnd4+4nZ8ZxHbrvj9PiA9wdpQSOpJg/6SRghJldlDtLFkFnDEhumppWNMBk4e9TE/1FDrOZEu91iz4kTE5OK210cjP7hPZ5tTqh3DstZ1s2xf1l4FrSmBtFZ9XFuWguVBqtQEUETOk6f0UpjHli5jhXF3H3l0zRWVnv9OQoAvBFct5pd/+Wmb1aMv6d0DN7Eu2bP0FRit/zTDS7K0rvAuSoOia02c0zHIEUCPF1nQ4mEl68gqTbzAxY3d3zc+ywvMwT+qvckxNInSOv0CpukMIUyHid3XunRMac3VAFNtx9and/0hSFfq6ZnRP2gWPN7BgUtbFXxfj6aBUh+ieJPTTsM3OiCJ3JQwRG9v5kxztlqo+ADwquDTR3JkWG00+RUnopMq4OQxFld4VxxHFPCTwZZJ3BjKPbMbfB3dsikzP3rQi1+g3jS8otPZR96+Ij4E13X6TBZwbWk4ky5mwUGbimu+dl7VdRxOcNwSh1Ncp22Las34B+VBjkYzObBel8+6MMnj3D3tPkmfR8XiTkw6PQObi+u18XXzSzn6L7cDAtm8LHiKD9GVNkdH68lIz5g0T7wVzfFCgboJ8hrBxdgukRx2AWUXbo0Okzr+eruw4J3H2bzL/LosCZqZHBOGbxRDxJ86jynmKi0Uq58gcnrJ2vBM/Jg8AlZraqK/T8cOSxXRYZVA7zDPeGmcUqUH8Nv+8PClXd8byDFJvd0aH/AxRK/7GZ/Rl53m7LeGwaKax1hancZ/6EclsrPQCptpn79nNU/e2XlNy33NgLFe/BCJVNr8/df1L03mD67Ra9MjjUQUODwxfR4fJPWqkpZXiTGh5/M/sDLULslNEz8qbUginMeaXwmfs8x8HT9Nml2ocx34/SBB9MfGxgzA3bPhXa3Y8UOGif55NQcTh3OzdL7tuqlN//w5EAtoUrxasP8ZecC2xnSrc4FgmCu6KKe/kIrCFHyfXV3WdvAqY0s8dpPZv5goEBGhpnwx73a2RM2R+l8S7VZI8retYuzo47TYS22yAD2S1m9jdk7CgMy3eVs18H2D94BZ9F3jlQiPyPaUWJzBXGfjxwpJn9Dt3L29CcOC7R/3gz2zn0WZZmeCiKmjkyGN1eRClCcyFj34CTxt3fC+fQqUFRTuF4tK/GtLeIKz0QuZvZusDF7j5D+D9fia8PGWF2DX//Ib5hZm9T/bx+jgT+KWjxWGX/XgAJtHHf7KM9GjH2fwGtaPDt0Nk7Q2i/PvJAZ8e8L3KyDSNDLh8cD1Xn6FFIQVnd3W+paAsM8A8ehUiVT8kZM5dE0YIvhbZt3mlUDfFLmb4GvNNhL5mV4tLc12Y+t3uYC2ej1JGD3P2YzPufovlyBbp/94Tnc5i3c6nlUep0MKXxHo0cL5jZC+G6jvNcpEbA8ihqv81olTJYZbAqJXtyzXPkOpoT28c0qNQ59gDiM1uMduLfa9AeVIZpaaWEFuFUpCR+Dq3ji2nnjstieYrPyTKHzw+RU+VGAFcF7L3RvdovzOs4johvo6iaVGn7JuPodsxVyI+3LrZGst5LaJ7kOW8ayWURVkwjUomM4+Z2YKyZXY4i794hPXf63f3c8Nns+zuiObdFwmCV/87bTelsvzOzkzxHo1G2Tl3FSH5h4qI7CaWxf41mz6Sn86JAZtgQ6Y7XZduGvfcQ5FA4gZYhZhqkwz6OjFp1x5wa72CubzpkRH8P3dMyqp6hwCNIXzoj81qsYr0Oaa7kb9PO8dgTmKrLZ52eUyGdbXlkrFoBybg/cfe/dPZQ2f9JKFrw3ZI2UyCby0FFbcow0WglHomk5TAYrjZBi2IU8uI9Gw6kZZDXZ0sz+767l5YB7wbufgZwRjAIbIv4i9YE+oPHJoa6NlFYm0RwRKxB/TSvZFtXiOhmppzpU+jRfRuEUFk55h6gq36rDCoTArkxbEwzg8MO6KD4dpkHOXhFhrv7mBoevFuR4eAwWh70fcxsfqRg9YcfgmK6KprXHVVeTMSDF6Fogj7gUzM7wt2zxL9Nn12q/a3oMNge3b/+ojE3bPuz0HYLZKztR+Hlq6P13E/7wVRrvIO5b+5eFa25DkpBuxQGhLirzewgZHiYBRkZ9vVERGliLHF+guZDpYE0XF8fmpsdh2ru+oahffaPtKrb1dlnP4887bFiKyhC5wBaz2YYIgYvLPaRwMUodfsOmu9xpXM53O/TUIWgpVAkygForUWewfsTgvfeaE0e7u6bEtI4goPmVXePaR3PIeL0hdD+sA0izH4HCZNrmNn9wGOuFJ84rk/MbDPEt5iNWMuOvd/Es/UwMNLdd0KGNwP6EgaUi9E5sRWtqLBsf6+Y+CzXod1olUX+PmT/fxlFXnweGZVmz7WNSkCKJDri8+h5fUyLvD9bSXBSNP86jH0Z/CvsvW8BmNn7AB7SIs0s6/l9DUW8DUMGjFfau2IsMkBkUyrz9+1vpqqO69Hic8wjZbA9G0X6bUa7cTI1X7Pe6etQlM5RLi6R+PpkyOP/Ji2i9/PD2GNa6QNo3t0Xxv6CqTz9ESjicEp3Pyx3fa8AW5mqpJ4BfNvMsimpB5nZV6nndFgRGTzeQeko/0HGq8OATczs20GRHRRq7Ml1zpGrXeTRlTCzmZDB+GXgqdx5GjFf6DfP/fM4IvEuw1m09s/zaXFxpmTI6CRYGpjXxVmUHK+7X1LxvW1tTdFiF7r7aZkmUcEcC+DuJ+Q+/xqwdOqedDuOXrbNj7duv2EfWR45E6vkljp9x3M9S8WSRxklSFb2WQgZv5ekFaGXQj+SZfNYAwUIpJykHXD3y038mzvSMgLXRlD0tzdxDZ8GnOfuO9b57BDMi5TM8HnknErh7+h5XJt15JlZP4oAb5v3YQzP1BlvgzHXamtmvwvy05LIKBgjmvoQl2bWoZWsqJ5D5EguwrHIgTczipC+AhnORgCHB+fBMcH5PzmKBF+TNA3EYPEEyoRJ4RHEA3jXIPrfAZ1he7v77/JvmtkaaG7Pj3jEG2Oi0UpC2tq0e0oH4Eo8hl/6AAAgAElEQVQH2Rc4ycze8nYG/sWQ4HijKX2sq4dQBW9xFu2JQtnXRZ7YxZHwVaiwWoMIjm4RjBbrRIW0Anei8tYr0MP7VkOo7BoNr6+qrwHDAFJG2vqtaVAZLPYys8VLxpgfQx/wcF2Dg4nQ+yakoJ6U63va0DbiJDMr8oANwN1jGsF16DDdEhkqFkVRiQAXmtlDSGkcg+Z1m/HFFNF3HTqo9kapsZsAB5vZA16DkyVzHaVzwt2zVQy/hIzMRWN+GHlc9keK6d8r2t6DIjJfQkb3q5GSPJxW2uWY0PZhRPxc5TnZGhkO/pO/vh7ct9lIC3I3h+v4jbvvHL6rynj2LUSmPFW41ttNJdGrhOO4H/yAnMCbuL7ZkQK+DkqzqmUYDGvj8fBztpntgCJBH0T79rKh6SW01tZBKD2gCv8O37sVPdzjss/aFcG1q6l65HAkQJ0A7GuK+DrXQ2Vdd3/ezH6L9t3ZPEckm4e7P432nh+je7spUiY2RPvhp2SKoYTPvGxKI7se3f+O63X3x0wl0bcxRcq8itbFRom2Hwaj1AxFbZCTKqtA9wPrBWUVNO+mMUWkgULpx4f+P0ZOIQiRGE3h7ruVvW+BiN3df1XRbh1avBhzhNeigj9z5vvep1XWuo4S8QqtcvRZRMdCRHY9Jj8Tzovbaa8OBjICLG1mwzKG2ax3egcUPXaXyct/L1oXH6Joj51jxJK7bwcDTpJ+YCfPka+HdXuQmb0LHGFmL3qiNHpQTO9F0fYPIYNbXPNfoZ7T4RBktFwqu2ZM0VeXAdeZ2creyfPVU7j75YRIPFOa4mDPkfmR3HAW2kMu9gwnq4mf7ghkQHw499lp6TRk5dFX4+/8a0ljd3a8ZnZtWWRAvi0ix18FKV8Rq4XfS6M01jyWoGWw7sk4ety2CbL9ZmWcOSmXW6ZDadJbeIKrNyd3gtbL+eEnYkY0Z39CujDOANz9ljCvu8Wi1CgmksMN6GzrGu5+limt9QJTBbmjanxsQsyLvyED5WkJ+Tem3+V5MZ8jbSRpOoZeXt826Fw8DxnY4/myDJqj02Xa1jIcmVkhV1rAJUjWiXQBw4PR90MUffkzM/snihCfHJHYn1bYW/fYm3Zj5LQog2YF9GwvNrMjEdVO3aCP22lxJC+EAnwuNrPtgd3c/blgSDwByeCPIJm6K0w0Wikd4A9mtq7nwh4j3P0UM5sRWUW3Ingcg1d4d5M3/teIj+rAVB+9QBCsRoWfuoLGp8gLUiZMHW1mByS+clsP4fnh+6anPVS8HylwkwBfI2eVDopktu06KDf5AnefpNv7ZsoBfwltmm0VFRNC5bHhnhxq4mEpvL6KMV+Svb5wL65HG9CjtBtHyvqNVaKmz/ebUZynQ5v9B8ggdIgpXLqKkLoPkRd/EP4eRdrDtD5pA2aRceIaYAkz+07OONFhcIABYcFRGH3eGDyMVvTBnWjTnBZxQKS42F4BPjFV+noVKf4R17kqKc6GQtTPRoLvmogX6WaUSpPF6ej+Po6U5Yi30L1bIvHsnqZdkIpzfjkzu6vmHBpG4NopGPOSKJryY3dfwBStUtT264m29+baPh++fxVUtW4SUzRL2dycFynj89A55+N9W9tb1VWuM7MvIiNQh9EqKCkxRWMYnXn90IqeyJJtDxjPEn0ugBS7KcM1fogE4a+glOzCOYTm3bu05lA2miF1fQcGJf99WpE3pQodIv69D0VIxmsb76qM9TpKke5HSsyUyJCXJwUvRWKPe530Htf1/hYU/jOBM81sYeQ93h3xPd0c3rsGKW43VhmscuP/CCkel5vZouh+3Y0iflLtbzSl6v8WlTtPReKdDjwQDFa4Us+LIqV+GA1vuTZR0b2cFvdYfP15dL+LUBkdWIF/o712nkH2k8V7tBTld9CeGP//B11WdnWl8f0y81K8b9fSHrHQV/KZLH6K9tQsfo0MAHcFOWFxMt5pVP1vTWS8PYmWAfhdYIeUwakO3P2oIBudamYPeq76XGjz92Bg+iWtCKVrPKQl1VDeV0Hzbqpcv7cFQ+PtwIlhb4lYBnnpi7jYyvBvD9VPc3vyx+7+z/Dd4wrOkX3Q3FkS3f/hKM0thTfQMzgNGXHuM7PLkAFyViSLzI6eT75i47JIHl2x5Dp2Qg7Yfiq4OMO5NBZVAB+dfz833hlJRN6WtD0HpXP9A835xZEx7kbgR2b2R3cfKMpgyi74HsVUHN2Oo5dtm2CgXzP7wEMav4v7FYrllv3D564kJ5cVyJ2boPt2RZQ7TdkhAI96BWdnGNMAxUBYO8n0fFNEUB4zA4sm1tzAesr0G7EAogMoW6dfCuPYy8yyFAgD/boKt3wJpU7fVeNamzzrWDn8RjPLG8bLZIYZUfGWMUgGuwQV0lgGBW+MSeyXs5OWb5rOzV7O+/uQTHgc8GycI6b08+97RfXe0DZv0Dml6jMB44HZgy6Pux9vcqLtiIxtd6P5Xsrl2i2CoyIJM5sDcWkfD+xhKuLRcf4l+vxm5u+/A1ub0gRPQBldF6K9/2N0nR3k803wP2+0cvcbTJVs5jKzvqKb6e6HBkVhP3LVB1zEtEujEMBrafcwNn04RSGxgCZWQ0Hji8D07j53iTC1MBJgZ0Xlef+FwkPzZeTHh9f+QYsg8H1aXqY8FkIKwNvIK9qWTlNx38rQh+Zu0oOWEypjas97KHrjFrSRrU/n9VWOOYPx6B73ISGubr9fRkaaVL9Rcb6flgL3IjJSzBr+XghFCRSVqv+AlnGgiCtqZmS0Wp/O+dahvIc59jSdxomUwSFiKXJREwBBkU9V9EnC3WcPY3gfKej3hZ+LM83ivBnt7n8yswORgNQWnhqEx9XRgRvHtgF6dv9Eho/Us/tyeP8TWkplVFLLnvXGyLg1EhnJssiPOV7fI2E/Kms7Poznrxlj8+dybV9DRpl4fXXmpqG50TY3M/ftEu8sB3wD6agL0Dw6nDRfSh5Zg9bspMP1IW1cihEk7+UFLmibQ8NQNGCb9zR1fZl9Nnt9dRS6+PrnTRGHMUrn77QXvBjnIiaGegJP2zrN7HGnAtFg/BV6t78NwN2fQpFWB6A5vWPoY6S7H4Gi/rpCMOYtgsie89EX2XY3mm7WLmhv+Vz+fWpGNmUMVlm8SCis4q10M9Ae+k1E+t1RCrtXcPffm9mNtCLxynAzxWka2T5vJ/B9mIjMl62j6DXEy2ge4e08ax+G1+tUpEw9998gR9i6aP98lYR3mlZVsMkJUQ6eLjvfBHsiR9/ZZrZ8SiYMis4eptLv25JxKNVQ3r+N5KsOp4q7x4j6M+iUA/uQE64pnqYVrZLdk28weffjmQqd54iHeX9eje+JZ+InyGt/NEr73Cq8/gSwh6sqYh6XowI8j1T0/yaKoC6Vk1HkXj8t503ZeKctaZNqeyLag/ZBZ0MfOpf2QLLFn038s2ORgWIlxMOZLzYw2HH0sm0TZPt9Jxhis3MoIi+3/AQ5bVJZLY2dYlUwVbs7FeknM1FOmZCSTfoQz893c69n1xN0rsk667QPrY+yfg9FkatnmNniCUNvFk2edTQifYDuTROZYQeUxrwbSs19HOmP79LuBI7YkLSu0nRu9nLev4N02CdhQL8BPZPzzGxA9vRc0ZsMFq4xjiTy50k4/3YvaD7BEOTdA4PB6VTkdNjZOysp1+nrXlMq4B+QvDgWWKGJc7MI//NGKwCvmfbl7jeQJpTDVeFmJaRsbUmLkLBO+tNwJMCACGzLDuOXmggaZjZJDU/IsUjQGIkie6ZNjcHd3w0eidVo5fDvHv4uur4RLiL67VNvZu7bWVQTcdZGQqg8GAnwu3t1pbHSMYf+3zWz7WhFntXqFym3Hca2nOK8de69HwN7u/t6ptSQFd19vfBeNt2uH0XefYCMakUphcNo8ZYMzLcK48RjSJBPoSOCJkRq9KKkesRqSKFbjpbwd6Yp/Sp6X2cz8W29jLwZeQ/Pz5G1/0APfB/hee2Orq0sFHy18Hz70X19gXKixBHIY3EXEpgiaX7RmJtc3+y0OJPWCG1PNLP9kAGhH6XPXYjmW925uSzpCpnxvv0s8d5/kEerCNl95Egz2z/3fjyDzjCl5oAMKbuY2aaIL+CrMCjjWcTLdHIMQfr64j77Kq1UqtoKXfCSLo+E0EWRdzl+vg8J5K9Q31DfcS6EPW4XM7sH7XHfoEf7WwoujqTfIbLZeelRRTx3H0vggqlo9yotJ0RPEfarDoOOK0S+14aeRmNItKtFdN5N3130+zbtilZ8/dPU6w373T7sdzMDr/XAO/0BMk5WpaJ/aGY/RAL3yrRXM863PRdVw3u/gfK+LoosS0ZjuPvZQSbaBFjX3f9sSpE9p0SJaoK4j9Q5R75qZo/VVDYiH92U7v4GsJOZ7YJkyg+y57F10gR8B0WgVe2H16Dom0MokC9MvDAjUORlGR/owHgrvrOtbZjbW5vZKKS8/tXd/xq+e1MUYb4jihp7HRHoH+LFXI1djaPHbZsg228TuWUY8EpeLuvBuV6ELZDR9BQUmflhUUPPRE5lxjUe+F6V0u7uA/J8nXVq4o08DvEuFRrYXcVIfoi4+Zam2FENzZ71G+i5/AQ9o6Yyw/4oBXJ2pDeeigpIvJD43Fqko52azs1ezvs1URXEzZBzN0a7/QWleyd1/CzcvSod8L8WrqIDG5nZwehseyjub3VgZpOiqNgRSJY/DNk4HjKzA7xGJFsZJhqtegh3/8jMfkArlahu+tPdLgLYbPpTERFnU0GjiSfkYCQ4vEqOC6jgc3VQ2daVLrIt6VKxg0IUKmHAol5n7N2ELtbt92V6axjoJt3u0/CZ/HwrG8O3gBlMlaQiUgaHLAYMDg2RzZEGxC1HJqIjHLDHIaFwNYKXBKUmvAfsbWZ/d/dzQvvdUUTML72ToLaf8tLCsU3q78L2Lj48UHRmHzJyFY35CaTI3OTuW1dcX2x7l7sfFNruhxT/b4W2I5Anrw84x8yqDuJ+xEmzHfJIjofK+wa6b3XCu0dTfN/yxM8foeiJfDpskzXSMYfQ9W1pZkdGYbHk+uI+u19m3LUVuhCtM8bMzkdpur9HJOqLoWc6M0rHHIYiTb+S6yKmNELnOs1/V1ScI2dPFfrNLBo+Jkf3uhHKDE1ZIX4iJmIwCIaq1Jxv7J12EczOV7PtDWa2sRenluXRRHk/D6UVjqI4NXgntAfdaOKSmxIGokUbwQu4SVw8oNeEH8rOEROR+KNIViyKGIr7yACPUPjulMGrK5oA5HzcFtgcRUy0zY1g7BuFUvY60garxtukrSt1pi2COlzvidSoyt2rcfSobRMM9NtQLgPY2cw+9vb03cE4xcrwHJJNDnb3t8PaK0oPLFpXewdDZF3MVdEfZDh9su1S6zTIkMu7e5LOI4PBzIumOtG1KJXzSXdfsuxDYY+pM4Yq9HLe/wFF0y6IdKFsBNtU5KK4e4VggNwGRYQ/gyoSpygzMLPNgZPdfZahGEsduPthZnZfQ4PVNsipPy/Suw9w99dNfMRHIV1kV5S23bhYAUw0WpXCxFt0IrIilz64XNvG6U/h79mqxtCFoPE4rdS/KmEKVHHprUzIZAplkWCDaTshUGc83Yy5br89NQx4F+l2ZnYOigacK6e8n1wwhtEoLW56Og0JRYdSB+quJ09wVBQ39QvM7BIUMbgRMgquhYTbUSYOj4VQWtHf0NrII0Y6laGv4O867euMeYnwszatyJ0mbf/t7leZKs/8AJFcP4yez10o/apqvMeguXk+8jb1oedVdN9A963S6+Tuq1a1iQjzcwUynsima6RgDh2DBMZbTFwrhfMi7rPBSPUALQPWWLpQ6ILQHCtrbe2tNMSZUQpJvn3puRA+OxNyRHzPW+TIdefmN2ntR2fV+MwER8H1TcRETBDUiNzKtm2ivD+B0tZONrO1PZ1+OM6UNjsZKmgS0djATHUl2SyKzpEl0ZmT3IsCotJdFmUyaDnZxKFzGVKMpjSzZ8J3z4FIhiPfaSlRd53xdtm2KYZqHEM15qp+i+SWE1CEyzoEuaWHTrEUbkXz5MUwRxannO4jjz5a1QezGJv7f24670XP1mkNgxUMbl4MlU7UZAy9bF/Vdl5ksEoR3O9DKwK2v873mdncRRGdZjY7igwdQYsAfZnw+2Qz28PdL0p8dEq6N9Z2BVMxm9TrpYVhclgPORJWcPdYkAZXsZe9TIV7fo3Oyq7sTxONVuWYCk243yKS31617fUYKgUNd98HKoWpPkQ2X6vE8f8h3kVhnM9VNZxA42hS/bCWYcBEst/nymOvZRhoOIZayjvI4GBmo1EZ9boGpRR6uUaepSUYRKH/A29V2nwEpR9E/oRHgS0LPBtfQbwTEwKFY861K72+XNubaUVGDihA7v5aMD6fHUK7f0QJ3P1pU/rjgmge9CEFK3nfTHx0KyFPaSmsvQpYFRrNz4DKNRKubzM0L6LCVDgvcte3HN0pdNvQ4mpKKaevUUBAXgOTIAFsqop2ZbgTpR4OM3HB/doDmflQoKEhqhfXNxH/xTARk6+A1s4E9U6bWZWhvwpVTocZUwarDEag6KNJ0N4yFZJ59kF7XbJw0CCQPEcQJ9UO8Z9ctHUWfeFzZVEmg5YB3P0hM1sIcQ2tRohuQdG1f0YRXCdXOF7jeEEFWFLRXfm2bddmZjOgtK1+RELdxpVnZnvRum/TICU0xafXdBxdj7kMufF222+h3BIc5Y8As5oKhvTkXC/BtqgAlaP1B2md98soNazWevJc1VZTSmCeP6mPHqzThs8EhmBe1EHmXL+W6gjH7Bg2M7M6VfJ6dn2u9PpBX3twiB+InvM0mdenQHv991A2VJxzdxDSltG+MRJdz9Se41kdSpjZiYgiJZ9ePT31s4ymQ3t5XlZ8BmWO3dv5EXD3u81sCRRU0BUmGq2qMRRRRanUlW77LVRYgT+FnzyKhKl7UAj22onPfGYQhNafmdkXuhAsP9cDYTQ/jtpGqwaGgXWAK018aJ8DbjWzuZCBMWkRL0HbfOtCeV+GmsaJGuiJx8bdv5z59x1knHo58/41psIDiyECyTElCsK76KC9rRdjK8F4d48l5TvGnEXV9eXafjvz75voEE15LetiZSRQXorKshfdt7fRfesoXx3G9YqZTebun5rZA2b2fXd/ourLS+bnTSgl6Jhs+ybGs4bzInt9y9J8n8XdL878/WrYe4oIVZueC4NF5LU4HfgjEqJGmtmVwGlDFN000RA1EZUIgv91tBxrERPSO+1UR6gWoUx53xU4093LOGqSPDsAZrY1cH9eea6D7J6ceK/oHJmegmrDCTxAdfT1oOVkF7/eb8NPG8xsE+qP9zW0r79d1ZDMtZnZCOSsHCg2Y+JZ29NVuAJE9hzHsQBKTS0aV5NxdDXmGsiOt6t+y+SWJnKnifdpYXSunxP+h9b6XtBUjbcD3ioI8RHwprsvUnYhwQnV1XoK39fzdZpBfCbzI4NnWZGJoZoXdRDP9bdpNoeeRftLHfTk+kx8ej9FzsbpaU8jjA6CadC9PgBVu/s018e2SN6cA2UyYGYrIkPVpkhni5QbC6MiPllC/9Eh8v5s4BQze9IzFUeHGKsCjwcn5RXRmVwnG8JUYXB/5LQd7iXVCIsQAjGKjNSVmGi0+j/AIKNV8n01VVjLhCmAQ0NURpM87lKY2cOEEvHh97ASb10WVZxIKaEyWtlT6GMQla4aYImQVlSGOoaBflS1Y6nQ/vnw/4FNBpOabw2V93ORx6qrMqwh9XQ/ZJ3vOULoaUcUkYsrrU7e9Athzvd8bEUoGnM3bc3sV8jI8ES45iZ8GimMQ4bUjkonuXGNAcYUvR/axMP+fuD+kPp3GvCGhyqoBZ+L83NxVD1zW0ScuUmieanxLNF3rXmRu76eGAbd/c2S93p2LjTEWLTXzIdIhLcHNjcRxV+N1v3ohGduIiZiqHAw4n05GvgVUlYmtHd6ODLm3k/D6mXuni2Cknc6LIdKxz+Nin9c6CIuHxRMfKrfAdav2Lc7DFZmNiXal49LnCPPIrljgqLb/TAoUkM2XjP7PiIXvgsZ/OPc3A2428zWdPd7s+MI0Tgruvt2QzWuwaLX9y0ltzSQOx9AZ1I/ykzI37eTE5+Jsn9M6bodGGtml6Mol6KCWDMnXkuuJ1NFwi+iKntvAn/z8qp+tfotQnwmZvYpsLC7P9Pku2qMpZfdAfzFh7DKbo8wHOkj56E9OWYATIO4BD+HHIt9aH/e1MzWCc7XZRGx/zJI/9wF0euMQYbFd1HRnYuQk/VuxBN9a34QLqL9nRE9xMVmtkQvzoEaWAYVsrgIODbI5LcB96Tmsqlg2zdQdclNULTvKu5+v5nNA7zr7nnamCHDRKPVfzmaKqxNIjh6iItROPzktMIJezHJhyNSvb+gTeGrqMTqYQXtRyIB+N/h76HCvFSH9NYxDIx39x0BzGxG4PsoMuJJM/vRYIX2BkadO5BA+zUz+2Xdg9NEMvldNOaZgJ3DW9eGQ3iwcOR92c7d/9GD/iYIzOxP1Bxzzba7AvcCT5jZrMh4s75Xc3pMMLj7riGC5zjkpRlmZiPR2h2L0pXfR0bomdBa/gaKOJwNpdPu76HykJl9QEIA7UIIc68gEw399tow+JmDq2rMgaaCHBshQ+F2aN2OD4LZw56rbjoREzEE2BK4yt2zDpoJ6p12kbEDGPCdEFXZTT9tyru7LxK88jsheoFRZnYVcJa714n2vYNM5doQlXYIOmfPodxxV4TNkXxxG5/hc+Qzgr1QNMnKGdntejM7Axk3rzGzpf6bZJJeo0xuqSl39sK4txAtTqqNK9qWridTpfDdkVySjRT82MzuBE7xTg68Xq7Tzxo38H8z7kNRWMcBz0YjvpmdiQxXW7j7pcHZvj5y2m8XIrSORTrsBYjn9zT0DG9CjpbfR+deRhZ9gwJyd3f/JEQfPgT81sRx2AvdqBAuntgRZnYKsAc6h0aiufwKnbL4TOga7wa2Rin60dB3DTL+nTCUY85iotGqHJ+i0vZ1PMxN2vZyDF0rrAURHE2FnTrtj0UpPeORMeexXkQVBKHyd4h4exOk4G6Q83IOICjJJ7v7mPB3HfRT78Do5r7VPoiCJfu4sLGeCpwWLPNNSPK6Qs7gsIuZ3YGMhI0MDigM9wUkGL/Qg6HFctLTZF8MnoO66AN+bmZvU/951OVmisg/6zXIjbkEHW3N7A/I+38f6VDsWYDP576/EuG+9dFKs+ureS/73b2Sd8HdbwIWN7Oj0XzYGQlxRVGGjyLh4LREVNbRBZ8rwwaJ1z6scY3R21u4z2bSF5rgnRDNRfA+n+bu6zf4/AdobWUVg0HvQyH15lLgUhNx8jpoHq6Mot0mlNEqdX0T8b+BOdF504bBeKfNbDpEFJvHeORZfx9V83sDnS2xNPy0KE1k36YXUaS8u/udwJ1mtifivdsBcfj9DRVGON8TVUnDZ/cPffchZfwYxOO0j7vXNqbnzpGUUpU/R3qBoZKTJyQWQhXp2vZaV+rld9CZfImZrer1eRz/f0MTGacDXpBy17CPW0zcsHXafppaT8hgcTNKqXoRGcyfRg7/aRGx/FrAFWZ2LbBV0KvK1mlMjTog52Qr2oeGjGMyYEh1l88g3kEyxZPQZlwahq7tEhN1Du4+iYn+5VC0H56DzoG3gA9RJNYhXs4DeiuwhZkdlQpQcPeXTXyMNyCD906Dv8RqhPNlBDJgLQisiBw0C6JU+xdRNORY4DF9pKNYwj9oVYGdIJhotCqBu79O/RLJtdsOZgxdKKxJRGEKLb6s0naSiUcpFcUwLS3icMLfN9a4hn4Tj9MC9L5S1UikSB2AFlYbwphrXV8Bfkxig+6234xhIJIzFhkGvghMknmv3913cPd3gOFmdh9wopn1ufuuic9XjaEb3I8O8hh9cQjNDQ49XSNmlgoT/34Yw4uIO2c6Og1NU2b+3pDq+XCimcUqNufSrDpMcg4VIcytddz90oImtwLLozSuOcNr+5jZ/Ch6rx84yMx2DO/VnfPfD7+/jc6GPpSfX4V+6pGFRjyJ5vNcIbx4bsRVMQ1KtdgV7Uvj0PUdUTOCqtR4FgzVcV5MiebGJChVIY+pkIIVf/LI77MxnaEJbqdVtXJalDJQG66KhHsizo/4ck/2t+x3kOGOMbNaXFRm9vmCVMjahqjw3YPyuIf9sa7RtmjMn8m2QzyOJvdtKNoOhXd6DpQSkUdeCYvj+zT8fS2KFO8Gpcp7OM9PQ06opZDX+wDgsCDr3Uh74Y2pkGywPDLCz4UqpP3M3Z9tOLY650hMi1oLnQuHu/t/En21wczmQ2XlT4uG+XC9QyInJ76/9nhD200QB9KJ2fEW4GNgbTP7fb5tMFxtgvb2UWZ2axhHVZ+NxtF0zEXPo6DfQT/ngrZZuXNSNHfHVn0HmoOnA4+7+4c12g8gvy+Y2aJkeMgI68nMOtYTSoMajeg5dgLOSe1dpoyCQ9BZeoOp4E3hOkUyx1NAlsdrGC2ZNLUXQQ3upzrzIqG7/MnMnmJwMsPAud7FHPoeoiXY2SsqJfZo3q+JjI2boUyNOEduRxFD+Yi5m1GGzm/cfefQ76nh87sAK5nZhcDFBdGVR6A9/BAKMnzcfbSZbYTkrBeQYW2CIZwdzwbj2U/Cy/l5+EtalRUj3qB73seuMNFoNQSwgtSVLpBKXckLGv0UCBoViMLUO7QspXci5WlalK+fJ8EchhTJmUPb5dBm/AktkuIsXqFFHPgqUkyXpYeeAxcXUUw/TPFkDaP+9aXGvG7m77r9pnLcY7/fD/8vQGtTSBkGJg3fEd9rMwy4+8lm9iFwhqkqSxlBYx5R8cwL6+MpJ4KORoGbAQoMDv8Gng4K56AQojyKeLS2dfeXcu2fDH++gQwKc6BqQmu4+ySZdtNTzFGSuv5X0ZyfDs3/WcPr4/LtQ9/jgPPC8xmH0qxAXrN822xqbjT2TQJ8DUW7pDOYNH4AACAASURBVK4vtl0JCUajUdWORVEIO4gH6l1U/ntetM6r5vwxSCCZDnmR3nD3IS276+4vkIu6M7PrSRuXqlBlPDsG2BHNi+tQSH8yHcfESbc82uPq7LPZyNE+JPyMQcJOxJ9yn/m6tSrhRK6/OkTs2XNhMPvb2xTvb0VfXDdC4tWgsF0OXB1Tq3phiGqIl02pV1cAt1UYN5Jj/gy3Hcq+m9y3oWh7K3Comc2dajtI73SWw2YJpGytgNbNNMAMSBCfEdEn/Nh7zCUTkXVQuAikdzWzfVC63g7IoAVpue4RYC13f5ou4O7HZsaxF3JG5s+RC83sIRRd1IcimysVUbR3b4pkoQNSDYZYTt4HmMVD1ewK7IOcEDOiczI53gzuRVGnO6Tauvs9ZrYvmjsbIeNEHb7FJuNoOubK55Htt+y+JeSyFYDvmtlzlMtlC4fff0fn+sxIRqlCP5KbtwMuCN//U5Q10WEkMFFpzI/4st7MvL424huKxqH8mmpbT6aUwBWBdd39D0WDC9Gf2yFj2MrIuZtFvl9DsvQAx2swWF/l7vOYqtJl96FTUYpjHZm6zrzIywzLIn2ja50oe66b2QnUX3ugyO3F0PysInHvxbz/AzJkLYgMVlFfG4b2uLyzJN73K+IL7r5HME6ui8jXDweOMrPbkbM+2/YpM1sM+EKZ08bdbwxzYxdkKE06bSYAPkCZMhF9wC8K2r6L5ukEw/+80WqIPDIxdeXzSOm5HynSRVgQGTFuR8piREd1DHc/NmM9vpK0whoFjYfDz4Pu/nzqi8Nms3L+9ShMkVGcQ9vJ822L4O6zZ/6eLXjpJ/fAS9MruPtwGLDY599LXl9JX21jLmlX2G/BOGYP70XFeTpKFGcz2wC4LHuwJfo8y8y+hDbyC2mV9a3CGmhTnALNnXsJaX7eoNJJgcFhLeAQM+uFp248irgBeatuQZvk+ogIM4+FkEIWD9AjEe/ZMDN7BAncv+liThTOgwTGo0MxNeb8d45H1/EPWp7u92lF3+QRr+8dJMRNQUtwuM5VEXQ2NA+OQYLGkuhZT+7uC6Q6zcz5A8zsUHQI7wkslLtvjbycg0Bt41ITuHv++m42s8dJXF9OoZsTCdq191kzexN4yd1vz/RzFMVK2oz8P/bOO0yyomrjv9klZwQRlCjKQXIOJoKAonyCEkWioCSVLEGQJDlJkAwCS85BQGRhXXJSBJZwBMk5w+IuaXe+P96607fv1L237kw3u+i+zzPPzHRXV5+qW+Hko/wChxdeXwEloz+X1t3Qdy8U13I4Dy4Gdi4KD6F9dg5tiZKmDqbKZBV2Rgz/fsiL5HaPhISb2c6IaV098bzIj29kXXt0Ln4DGXneN7NrvDwZchLNE1HbbvbdZN660fb3SNhYq6ztAK3TvZ5LGmtmLwFTu/tzscYW9+TN3huoUQV0DnwfCdAX0s5njUV5Qs42s42Q4mMNxDP8Ewl2GX92v5kdBxze1FBkZkNzisBMuC/eI2ege2QVZIAZjnjVqn4znvrG8LtMsGzKJ5chVkVuYbTWUpC1nZ5qejMcA6yOZIFoW3c/MShP9g/0bdNhOhrR7Ap/u6ZBv1Uo8mUvIgF7Jar5so/RXTY7ShGxWhl/a/KkvC93n+Y95adG6QVuoeCxG+7YXZGR6wMz28fdjzWzI8PrLyMlzJwolcUjKMRrBeTp3Lef0L00vEphlcP6iB87AZ1Dh6CcR1+P9BvDGIInlSu8cAzyAsKUjiAVtesiwjP8EVjR3aM8capMFKGhCc0Pl9Fb0vdg1v28SOY+tNC8B8lSmbKtl3ZjaVuFS1duqKuAq0xVoTdG8safkKKxF/iiqVrrMyR4FbrCDA+qa9dljPeCx1vgZ2MYi/j0Tw3/80orumCRcff9QUwBWqi3ekmepdDur8A03p50tKztUNq1x9Cf0Tg3vL8sITTKzLKqeQNmpgaLwIwlWeqDMNgUHXdT7DQdTQTnROyN3F2XA5b2tBwKBwQFYkbDZujSOMHMphqkcqLJfgJ5Zm0JrG2K/Z8RrZFnkUJ2d3d/MjAtO7g866rGuE9o8zMkzFyMwtFeQczJYWZ2OnBSTKgfLNz9fSRkUEezu79vCptdlVbCzh3C32XKjX2Q4DIEnT8PF97PPner56q4mFmS1Sbs0VOAU4LwsRMV82ZmTXIwZajM/9R0jwQF+5bAmohBLq6hMz2EzqSOLy/QufuLMoCVCnRLoj30ERUCXXYvxBAsbDsU7wkzuwflAEyqGOrK1zceKTVLlTpeyBliZssygPCLGIqKqKCY/mZJ840QM3izmdUqolLHl2uf5RWZCnkfltFBUNj/MbSvonmiaNtlOprMW8fbuqzTC6C79NFiWzPbONd8L1RpcF5gmsJ7ecyBwvHz70/FwKvaDtaoMmXdF7j7RSgEcnKUF2fr8LMf8vTZHPgtShS8pctan3omX2ryjvlXhJa2e8TM9kRhIxck9JvxyecRzyGWjW1/SOeTG2IW0vNmZm2nJV6dtg2uXKrnEXgWL/ecOMCUD+cNWl5GnaKjEc0BTzfotxQRHud8tJ6rwtcyvmw8UkjHjIn5u+d3yGj2Dq3Q++VMniwfEE/Z8RO0Rq8OP4sDh5vZgkjxvWV27wVecyeUN29Gd98knEl9+wnt4aJio2xO7g79Xozu8cyT/6RIv/tGuhiLFNExzEK6R2K31kUTA9MswLMNDEyzoKrulXddvm8GMT53vxnxz20Ia/MFWgp8TFXuMz3JqdZKEZJHVuX+RFQgZEH0vDdG6249U76zy4G/fIrG308DH9GeaqXrmKS06qJFpsPWjQyjUS6HN5ELeR7ZwXY7SlQKYqZGIuZqoMzUSKrDxgbatgpjaO46/h/kEdEUVTQPho5PYv2mCM5IyVJr4XHl99gZ5d1YkJBcMOFzjZQTDZC8ls1sRRTnPxPy4LsMKQNmRgLIzsDOZpYlrkx5DmUM5PfCZbIjip/fzRSmcrwrKW4RTddxWfsB01zRdlXkyj0rrUIKp5nCRO8LbWbPM9Te37uxdnzu/heUo6Fq3q6iWWLOrG2vmc1deO+dnLfAUshzaeEa5VK2hr6IPBBuo2QNec57KmF8a5vZ/SgXQbGoxYAUg2Z2LvBbd29yRs2HQqCaYATt+bFS1vLdJIZfJGAj4PWMsQ3W8qinLxrfyYHeLUhQRNF/fLUIjOKI8JPSvormia5tt/puMm+dbluwThfbxnJTpbzXU3j/CZQ7spGxxsxmRefC5u5+2wCNKslwFUe4GLjYzOYFZg30nmpm5wCHoQp2+yFLfeqZvCCt0D8ouUfQ+TFZ5B6JIeMB3iMhxKUBn9wEY0iXb7K2SfQG3AasX6awyuF9dFeVeuwNkI6B0Nyk3yZ4P6Hf/DzVGhPdfRFT4YTlkRfUGkhpuy3ylOpFuV1nQhVtn0B3/Y3u/qPsi8zsZaR4OiVvqAnP7Vgz+yYqhHBwZD/tGL6/CV6lYLSO9Hsq/ffmB0iJN7X3D8EfQ3qES6fWRYxnaLvX62hoYGAag5QfKfR2a92DquN9TJwffzXxu3CFge5lZnsjY8pmSMn7UyQb5sNC2+6R1O8YCEypAeowGzL8FNsuCixtZksAz7n7FuH1T4icF2a2PIpKmJ6IghAp+gZUcXCS0qqLFpmAjlg3clgVedVsgfIJQX9GYybgx64E6OOBbQbDTHmDSn9N2kKfi/0fgKPd/ZFcPyla96p+kw+DKpoHS0cdygRn4ErK44iLfdxiZsu5e5LCKpUGM7sRubrWlSeGlsJhFiQELOvuxdj+PpjZnMANiHG5FFVd2bzQ5gvI4pa5VKcw4aVtwmWynZnthdz1t0dWkH+iJIMXuftHoW2jdVzRflA0x9q6cmaA1kkP8sw6Gll0Vw2vnY1CgEahfBp3uvvZCfT2Q828HYGEyVhOtZWRdbHIBGT/F4Xmg4HfmSpVroMUW2e5+8+Jr8+/oLCVh1Elv35ekfk1ZGavufu5ieObHOULG4KU/dBMMXgTuTPdzPZA98CRNFOsz4isf03wHLmKLrFnbYXwC9rXYGn4Re7zcyImLMaYLAE8Y2ZXu3usYmMe2fiaKKL6xmdm06IQsjoGaccamvNt154Y2obxdYuOJvM2wdtGXp8v8lodvozC276ce20qdAdlefxSMRQpxfOFCTptoIiioMzLhOKdzOwBVOhmawZWnfcmSu4RRPf2ZjY6f4+UIONn50PG1RQkeXs0wFOoUu19yBh2hZen83gKha29QTq9qWPL+k5BEzq6RXMTejPMGfqtqiIW5XESjInDkaf1gUiheRXy3hsGLID4j7mDB8zU9K+GfgVSFP2thK6/Ubh3cvtpU+CHZrZwXjapway0vC+LY836fRkp6fL9jkVzNAP9o1GeApZO/P6OrIsS/jDVgJZfQyn3+lPIE7HJfmo8PjNbBzlzPOTuNwKY2ZTAgYjvmx7xsTcAO4VzdsAIfGG2fqdB0U+bFprF7pFuocoBYzIUseOhzX8K73+CFHr/oV2ZOZ6cHsmU5/gadKdXyTW9KO9rY0xSWnXfIvMhSsB2PSWhK01oCG6od5uSPB+PNPBVAmsP0vKWxVJn6ERCzIEgC1O7CMWXDwpmNkVQPHyah0EVHUloolAp+fwj4XuTQ6VqaPgjcm/Nki7GEsHmcTBSDgxBuQN2ySkcYtgBeQ2uEb6n335y91eBHcKYNiu+P1C4knMebspz8BM01j8hBqhJ/qqJCe4KXbsQeRr9COVvWCL8rInOhcF8QWzelgC28EiuAzP7F0panseXgKPC53vC33chweIRM1sXlZDeAjFwx5jZBe4+IrJH9kYu9VMDi5jZqOIeKayhfVDodJPxLU/ILUEDxaC7H5Kbh63R/vi5uz8cXivu05mRpfUO2vfp2zRPyDmO+tCjxuEXufGsgjw7pwlt36C9wuIUSHCNVWUsIhtfm6KtBuOAKc1sMcREf6GKXqT8vKqG5nzbuvF1vS0kzfNA6Wgyb2dO6LZIoO1DMEiNoKF12hSmk+VizF6bInz/9LT2+UDRaQNFI7j7OWb2d3cvnrlJCIaQsnvkdygX5g+pv0fGIKX/uihfZgpq+eQyvqUENyAe6jakDDnEzB4BLvf+IYhZ27dT6DWFM0bHFjHC3oCUfbt7feXOJnR0jOZYv4n0Zvhu6HedxPZtKOF91zez55AX1tGhaa+rYu7w8P++rtDVmZFS53JaRXIyZPl2ygrKzEJ5MvgRwEINFFYgfvmBmjZXAYcU+s0UVdPT36vnBjS+lDDmbq0LSDeg9a0h0u71v6AQ75TcYQMZ33qIH7qclpf/tchz7K/AMrTyIi6I5mNZM1vG3V+Odlz9nf1Chl15ys4JPxME7r5W2Xsmj8W3kDJ4T3f/v8L7VyIl4YHh/yxKYkba8379ESmsDkX5aF8jzocMGJOUVt2zhGThTwejef48JaEriFlqat3ItONzUC2wLgd8m3qlVdeYqQQM+rtNJWs3R2VIu1rxrJt0DEahYoMIlSrSYMphcS2tpLlTIy37dFQrHIYiJvMycgqHyNcsiXIEvW/Kr1K1n4YhpVXHFJBmthxKfL1eGMs5SDn4WcXH4Xd2WY5191ho26DQZN5cYXAXFz5vyNtoHnc/whTO8rC7XxzePxA4NfOICvvpp+RCg3J7ZBV0ti5D/R4ZBmxiZtO6e9GKlDK+B2ioGDTljTsc2A7Yxd3/FF6P7dMPUFnt0bSHxY5Ce7B0v0awKCUeUhl8YOEXGY5C620N4OYig2ZmrwBHVZ0xOWTju4mEHD8B2fhOQGfbNgQGyUty+pnZ36tontjaBlTO8yDoGEn6vE3wthEMRfzPdWbWpGruEKQY7kv27e6fM+UVrC0n/1nAIBRWX0R3cPQeMRVueBLN35CaZ/UUMjrMT3/Pl9h3J/HJdXxLAccjZRUoImE+xAfHPOePR56ln6OgIC3BfpSPrWiEzeg428x+XDNvTejoJM3FflPpBd2RcyMj5ICUVhkKvO9fkaf2wSgHVi/K2zaUlnE783B+G3mzXIUMVJe5+0OmRPhHojv1V2Z2pivMFugzHG2B0qnEcA5wtZnt6O61vKGZbYFy7zU2sLr7x6ZImJhi6nhkcDvMzL7bwTUE6esC0g1ofWuItHt9KnQ2z5pwtgx0fONRrr0s19kpSHaZB1jK3R83pYPYAnkAjQyf3TbWqZl9BPzM3c/LvdaDDKmrm9nPKzw7J0bk+YU+ebyggPsZ/Ss/96DUEhlWRvz7PnQJk5RWXbKEWCv8aXJUrrlfRTBrha5sB2yUat0oaMcXoUJgNbNT0KX/XwdTOexN0SWR5fC667NOx0AUKtYebjfgUKkc5kAJ+TMazkYWoitzCoaYwuE+JFSug4ThNoVDDh8C0ydaerKLvImA0g+mZLYbouTey6B8CoegfAexCkSfFYx39wvD36PRxd7YQlSGTsxb8HL4ETrrhiBLzBGRpsshhiLD9Si5arG/5YCFkOLnY+r3SLaGPi6+kTI+M3uS6nN2buArZrZq+K4VEAM0GQrVvjb0E92nQZm3dQiXyIfFnofuhgU9obR9UDJtQK7kchncfTTNwi9ucvd10bwf5u7D4z03UrRdgZjED6hRtEG/8W2CwkjOSPieOpontrbd7HtZ0udtYmgbQy9aq/8uvP4lFB53NP09KLIKncVzYiwDT8beGKb8TT0o7A6kCLom4aNZaOd1qNr13WY2BJgqWPKb0pGdyZuj3CtDyu4Rd3/dlDriYuBvZrZ9TEFmqqIFMkpd5TWV1xryySl8CzF6ge2D0eBPEXoPCN/fC+xhZs9WjO33SNF6ecXY+oS+hvPWhI5O0zwQen8f/r3R3a/XFTY45Hjfr6P79nzEP56F7tKdkczTCxxtZnciL+cH0Z39XeAfZvY8MmC9ggwzI4H7gkLsWcSn/ya0mcXMVijuJ3e/1syuDt8zG9pz/UKIA/+wG3omt7r7+eH1pvt0LBHleXgmvSgVQifXUPK6CEi61wtraDlKPFgLNNyJnlM3xjcauDineHwmnH0XIm+9jK+6L/ychfiLUs8ktBaHhO8agmSYPVBOqC8hJflEqbSyiuIRwEPoPsDMVgOuQ0rHo5AiPoa8DDAW7cWuYZLSqnuWkB3Q5TUFJZvcW6Ers6B411TrRp92vHDYDFRg7QEeDAdjD61FN8TMiodslbdLL+l5Idzdl2xGJphig9dFG2tlRO9DyL30Io+UrjazsXQm/LGP5kDHO8jqm+Xi6EWKlXHAUpG5K+0XHe55wfkdxJTfiJ7r/GYWq0z2pLs/hNbwOOR98M8S4itDpeqE9yBYV3nFLYeYijOQkutSxBjEMBJdQMdRYenJMQQQUTikwswOQp4ss6GLaRyy5O4N7J3AcJWt+6o1329fmVmt4mEwCEzRTmY2NnzvYNBDKz9DNm+bApe4yv3WwpTodHNkoRmCQqvvRbmuQIoZD22HImVpXhD9NyF3X2R9vo+e48ruXqr0zK2hOzwXPmjyLtiO9nURHZ+7L5D7N3bObkr/UsWfABtmCquALCx2Q+DDwAyDcmFk35XfpysiF/urzGwVj7irF863KdE8b2pmm8RnBNC9NA5ZILP1eaDLk6ws/GKe8PqrVJemvwIluU1RtJ2Owok3oKYyWXiO5yHG/jjEVD5T03+GOpontrbd7Psd0udtYmhbhvM8VwgBwMyWRlX1jnSVD8+/F63QSYmwWIOxSFE+kEIFmTCzBK2woJRQ2myPr4kEwruRZ9ILZraa11TezJA7k9dH434X8QKZwqrvHsl/zt0vN7P1kVD3oCmH1r1IaJkGKU5XQnflxyi3ZZ3nRBM+uYxvOQ3lZH2t8Lkm9F6E+K1TE9smJ9LvMh0dp7khvVDO4yUh0Wh0FnBGuJ++gipe3obWzqbIuPIauqd2RWFelyKP39fM7NthDobRuu9eQ7LEtchAE9tPP0GKs72AbYJy+SHEx0yP9u1aiH8YSaiqGBDdp2F8MdQpz3+NPM86sS7WDH2OA9ZKlFUmAyYv8BtROS6soc0JRZmsVdSmam2uSXf2yDr0D9nM8u0+lqN5O1M+1aNRMYkeM/sdWmfPhP7H0Eq0v7zJS/T7SPl5DlqH/6qdyRYGc480hikn66FoveYxBvHCd+cM0W+h5z29x4tVxXAdmu9TO0FvDP/zSqsuWkJ+ig6gyxK02GcgBmKtBBpKteMxRqMBTkfu4fuFv0EWj2JY4cqUK4DG0DoM6pBtjHHI8lFMPtgGM1sZMVrrokT4TyPh7Ch3j12a+cPg8Aqam+CNAh2TIa+7mZGl4KYB9Dk9OiCfpyU434IsnxuFnwzFikC9wB/NbBe0JmYgeGagqpFlaAuVqhPezexOM9sQXfK75/qJKRz+gS6gi5GQO28JDRciBnQHpGRrOxRNrrbrIKXSQtTn1IphaeT9NgRZQa4AjnP3u8xs/4b9rVzSvmrN74dyMrxFa185UiyWoQlNbevBzP6KyjoPds3PjaxeCyJlymWEeUv5sKm61WbhJ0uYPAR5qZ6J9s1vzWxftO4zhdO0YTzv5bp7D5guonTcFLl63wtca2aHAmd5Lhl6ZA2tFF7/FmKQ1w7f17cuUsZXcs6ejOYJFEK7GLoDLjOzYcB2rqpAS6JwqFtoTwjdQ//nNQx5Ey2HwiUeCut2mLeqLIIYpS+jnDNfCG3vrBnGWsgiOBs6g3uREm0LSsIvcp89E+UgGeZxz+DTkfK6VNFWwPOB/h+Y2Q7F8QVL5neRILM4sIe7P2JmlwCbmcI+6vIH1tE8sbXtZt9N5m1iaFsKM1sWWNHdj69pdyDt50oejT2twvoshkqkYi8UqvIcuqsfdffSxPJm9hg65+4zhUtD+1kxlJoQnJIz+X60p24oKPPz90gb3P1KM7sNGW3XoT18ZjRwM0ppMB1pPHUTPrksxHsrpPB6rfiBVHq9lZj5ltS2TdBNOrpBc4PnfAPymm+CPr6l5F6vM4qNDr+vzpTW4a6fK6zZXSLjcWBJM1sGKTyyfGNZWorofgqeVeua2Y8Rz7Ax8qDOj+VBZITbDTjOlPz//tz7/fotQZ3yfDg6NzuxLv6F+K6ip2oVhiCZcDwySr9Pu5dNH4Ii8ieItzgDheXWrc2u7BEz+zcyEOSxTEZq/kV3vwkVcLgc5Vb9BbA//XmznvCd/0RK9JPd/SWTV2gyBnmPdAyusNmiouk9NO7P0dpzddgFuNlUxOsglFqiNB3HQPA/r7SCrllCpkHa2ZT45oxh+gkSchtbTaoYjQT0Aie6qgfuB5yINmXMKln8f1AIWt0owxYsKpuhi2xuZBG8ADEvd6IDMerlUjgMBpXgPUfHbhV03BKZq6o+SwXnwMwVmeivIGG0OFfvoUt/qvD+8ags9g/c/bqSr8/6Xs7MtovRUGi/AjC1uz9vZieb2cHoEooqHHL76Wxghhory4tIEH3DlAvnJVT9cs7w/mhkqVoFON7MRlOjjAnWhB5kIfswtJ8vvzfcff+qPiJIerbBGnxW7qUF0Bjye+yEXNselLiV8HcT5vI3tCsxV0PPYSDjy+btV8h6+CZSfJ2UcqaEsayPFLrfQuMdgS6uLCTjZnf/yJTUcTVkmVwRuMPMFqUlVGYM7bcQMzg5BaVj7ntXQgL70cARJWvo8fB9i5vZGbnxHZU6vtz3Rc9Zd3+Ldk+XvwN/CpbVc1DxjNUJYbHo2dV5d2T79GHEZJ2HFJ5/MLMnaO2nBdBzH4OUYylWrgPCeKYOfY9E3jpV4RcPufv7yHAyB/CYmf0RWTGLTM2B6B6JKtoiiqhD0ZnQZHx7Ijf+v5vZ4SV0ZEiheaJp6+63dpGOJvM2wdt6f+/pvEFqZaRAPj733r/IhZKb2fbIQHISCsstolPhgUlGgnAG9iLFdl11TYB90R28EVJQ9wKHmtl30L7spT0ZLpB0Jt/o7ldHvq/vHimh/41A076mRPafAz4Myu3896fw1El8simcZ6bwb9HjujInaiq9TduWoNQI2y06OkBzFGX9ovk/CykLIZEvy+EYZKjtZ0ys+Mw3aSUB/4RChT5XuFO/KIvImO43s53QfloP3T+1+8ndrwCuCOvwy2gtjgGezebZzN4lbZ++TzzpeO05NKHXhZldjDyPtkDKnGGF92MGpiPDe7U0dGl8FwK/MbOHkVfdYojnfhBVq7zE3fuUd4EX/S5wrsv7ah7k7T8LOhffRh5F27n7abWT9hmAmb0GbOTut+RezipaTpfaj7u/FXQIFyGeEotHsfS6+4D0T5OUVgFdsIS8jLTyc1PhLmjtoSuXmtmIVBoKqGI0mnpcFD16PnWY2e1IoP0YWUR2RYm78xbBzxwdEcVAP8E5IgBnTFtb5aPce+sjL6+VQt9noXCbfkqrsN6OQAfS8DIaKnApCQqHsJ9eRUnZp6TaEmLIqrEArZK/zyHBf28UOnAHOjynQ4rCmDvzq4ihyTwFs7CED4CDEp5Tr7tvVdeoBkNoVUupo3kIWlefD22XR4qWT9DFWEQ2PpBVea3c37UIQsz33f2Skiano73/XKBnDurn7YtIoTo7EkBGIYH0fHd/KXxvXx6RoIhaE1jH3a8J63p4+MyOiOnf2sw2QHvkPTRvC5RY/t8A1q5YQ7d5CJsxVeZrOj5oXxeVAl2EvuEmF/Ib0J65ACmsDnT31HvhI+RZ+o3AAP8IeWzNhoSIkUgYPTucHclweX/dFuYgJfwiC1F+FyVlPZD4/ZJ5jt1NA0VUk/G5+wemcI1jqa/KM1kDmieGtpnQ1PG+3X1o6rxNDG3pL0D2GaRMns/59x5F5dOz8+5oZNQp88gGCZAxT6CdaZWh74eIgeIMU2XGVH5rDJF8fUW4+2UEL85wLnyIvEzHor3ZA1wT9tcDSCieF+WfqT2TmyJ/j4SzKRrulMhT1/LJ4Wx/lFYahrdMVU9PdveDI+3nRl5AS6H5+KWH8vVV9EboT26b+0ypEXagfXeb5qb9miokpvI4Wbo/UAAAIABJREFUEPiWwPuOQ3zLeLROF0zkO59w99cDLW8CM5u8qwYylvx+2hApNar20wPAPe5+m8vzKqb4Tt6nKDz4ATPbLes3dHEG5Unh+50pE2JduPujJm+1xga0pjR0cHwHoyIMx9PKZ/gXpLS8GSnVL6SV62wDJBcdEPp+NrzXh8Avfc3Mflj4rpnQs1ohk9lQxdWVUF6+/7h7Zf5CM/sq8lLd2RNDvjuA6emvD8qMA5MHumodY8xsU+SsMBbJny8xiLQuMUxSWuXQSS1vWLDfBG63BqErndCOR5ip401xyKkoenAMCmb2PVTV6KCUcZiqyX0DHfrnAae5Eh7HsLWZHZvY70AOg68HOs6voSMVKYqBGVBIUB6ToRjr/IHXi5LOLoWSJ8+HLr3raLm/Av3W21cQ05AqvPegktFTUa9wmJmWEqUHeNvdF61ay+7uhDDDCG4oI6oId58jjPU5+l/yqyR0MegQ0iBQfatB2ylS2gZG8TEkGEE749TPSm1m+fd7Udx9lnyyTGmVn7dvpNCFhKNexHCd6MqvVoVVgcezizsoHv6AzobxpgSqWbWg5xAj8hU6o3QcyPigwbqIKQbd/bkgXD+MFJPP0fBeyPV1M2K0uonS8Ivw+mFIoXYvUmKXMiYur8smiqjk8QWm/3DkcXNVFR1NaJ5I2nat7ybzNjG0bQozWxB5GP0K3Zubea7KUxHuXlaoJgvNLwsrLBoohoTve51qowrojhxCK7dOKczsi5myyVVlDCTsnmtms6O52wXt2yVR7pvomRzukavC925qym+VYTN3bytpn7tHpghjWxPxDm33SDgftkPRAjMhBcaBQcAZLJ+8Wpirj5Ay6jWknO1315g8R4eH90eF+bjJzBYLCvoYvbOhyog7eaTiV83YKhEUbvMAd7q8VKv6bkJHV2hOpDfLlZjUb44vexKty2fQfvmIxHsd2MLMNnf388xsWkIYIc1yBGZj+KK3QrkuRHshtp8WQWk6vhy+b/Gafr+OzuCD3P2BhH26dr5fL6mMGZ5JD1IKxd7/VNZyBnevM6CNQuGR0aiBCA2PIOXetR3eI33jQx65a6GUF6M8hCKbPOEPQZFL06Hz+XpgR3evU5jtSHlu6/1zf2ey9PmUeMXm4e5PmCpJbkHwVppAyIz+WcXIFIPtfsj48C3vUnGrSUqrEgxWyxuEseTQFXe/nwKyfs1sBpNnVwz9GA10YGQCxljk1pgxSHXM1OtI0zwl0Gtmb4Y+nkVeM2e6+5PQJ6BtiRiZBdHijrXdBZjN3fvFmpfguUDTc8APUKnbJ5Er6vnh0CQbT6pCLxwGoCo0b9XQnGEJ5F6/cQUdoIR1v0qYixTBeXL0zIoYSbv7cC9ScM2ADvJsvW2OFFzPE19vr9AKq0wV3pdHB1adwuFrtBRQCyIPka5ZAGNw93mbtM+vYzN7ipo10WDddxLjabnEr40E+/eRFSfGzCyIrH6ZV8JWaH0MKdvTTecNwFRmek10wc5pyt90lbuPDfvhaNrzNc1F/zwKT9A6r+5EjElWcWZxJMwOWulYN76cQBd7b84KgS777lLFoCt34rZIyXce6SGN05jZbF5IMlwxhoGuzSbhF1siwfB7Xl6FJv/ZUkWUmX3bzB5PHV8BO6E8KN/2mrxIJvf3JJrN7OQJ3TYgeZ4b0vEC6fM2QdqavJx+Cqxe8vmnEY8yDTBtONNmQOdkxteeA+zlSuQ9EMwX+oiGHcUMFKbqZD+I8GR9wnv4e/YGdLxgZi8hhWRmNMsEiexZe1Awn20KZ4meybTfI/MiviHlHvk2ypdXtrYuQp4LryFF5GboPl3S5RkzWD4ZVHCjLu/gFshw9jQydiyN8s5sicJDY/ROjzwsFs3TWzG2LYCfmNkS7v5UDT1nISXQpWZ2UkTQHigdTWnu9zwq6J2T9nyLnegXmhmNpkBKLWhFfmSedtMh5eVTKCVGU+T3040oFKzffkKK75fdPckIiQzG41Aagszbv3SfNqD3LLQfoh5eDH5dfN/MTkT8YTLPUHavmzzaNyZ9Da0f/p+D/hVfOzG+NYElg9zS5uXkrfykOwUl5rseqRAZQfReKsFlKCyxzqM4jxFI9p2QyPbdEiQozwLv+SVUFKNr1dj/55VWZjYOubwVK5JMhzS0p3gI42jSFtJDV8xsnJlV9XsuzQTWBWgXWDdBi+/RKmbKFMaShSv9HR2SLyEmYF6U72RnM9sHWUouReFBf0ehJGVtF6YQ+1wFdx9nSoS3ItoEa6LDZ2/gAFOelfND8yb5aFZEB950SLFXSnNm9QhWyl3NbPcaOnYI/VbORRPFgJlNBnzRIxURc21mQ4fL+64S9mub2ZrokLyGklCphO/OFA4gRvc7yAOvmGiwqHC4wsy2CGt5PUKC9bI90gGMJK6ITUJYE0nr2N2Patq+AzSPRIrZ9wmVaYIVZgdXfqyqykz7IOXnVuHvR9BaOa0hvaVw93VMOdg2RnvjfOB9UxWWu1DS4SNzH3kPCRN5TE/Lu+csZCW7LLy+NbCC13twdQKDVQxWJkN297xCLDWkcVzou3g3fA4pKbZ397vDa4NZm03CL4aiEOmoAGuq1JSqiBqROr4IpgcurFOQpNA8EbbtZt9N5m1Ctd0IeL3CIHUZ4l8XR5b+05Ay4V2k8F4eCUPvmNl+4W5sihlReG5qRWTQ/p2jtlUOpmTyD1d8zxxoPMsjRTYoLGc3FH7biwTlh9z9lZozeRjwYyRc95B+j2R7cDwFL/zAK6yP+I0N0Dm2F+IXdgt/D4ZPfgY4J0FhBTq3z0OGu7Pd/RUzOxWd4SeV0PsKOjf/L09vrK0rH9ntKHfRz/NtS/A1JKyuhzxR9qyYt2Q6BkCzIV6srW0JvWe7+7jiGw377cfjNOR930UGoIcRr/4LYD6Ttx4MLhIkv5+WD6/120+A0Uo1kdrvaWht1O7TBv1mzySm3B/sutgQpSw4jBqZCCn5Uu71pmvoHcQ77UJhbXZ73Zs8Mz+fe2k2q/b8e8fd33P3m83sG8BH7l5ZfMxUaf62oORLReN7pAvIUkHEQufLDLb53INdwf+80oryw29a5Pr3F1qx9k3a9sG9MvwpqV93byywhjZJZW7NbE4UivUo8EN3/0ekzRdQXO7hyFPnwcS2WXLKJngaWM9VLvk64DqTJ8RGyKU2s5rNa2YbI4a9zI0/P77XURjRslU0m9lreSViDR2ZFWgf5I7/Xmq/NZgfPY+hoZ9ZkOJsNK2KP5mQkl9DzwLj3H2HxO+J4XZ0yPfQqiCZonD4KbChyVV6dVo5Oyr3yEDh7rUeOGZ2HfIGu9uUKHIqdx/TdM2b2ccozj21ffRZp9Cc0DZFOJ0NVaoDCSqPIcV1/qIvpbds3iI0voWSbp9oZl+j5Zm4KWIyemlZSZ8Afm5mM3orDGQNwvno7reYvBV2R+fGnt1SWEXGN77b52weCfcClN8NkyML2AyB3qZrubg2X7H08IvrqA6VaKKIShpfCUYiL4YU1NE8sbXtZt9N5m1CtZ0P3RVRuPvuAKZqk/O6+17ByPMDd/+Wmc2KDEk7AxuZ2SbenmQ2BW/T8pRIxTjaldcpBoq7Cfsl8BZ7Ayd4CNlxeYr1eQmE82g3pMxZHe2hfdC+fh3xZbe6+++pPpPzHrBV6EX3fL+2YU8fiLw0fxIExZ7wHcOQt0B23wyIT7YaKbKAhVGunV+i+QEJrT+roHd6lLfonTy9sbahv/lC+/zYyjA94mWvQffcnp2goynN7u4mj7s6mqfPzVsfmvbbhMcpwUwoPC+vWNoLzV+W1HyNoPB4qIliucF+mgH4tZktR2s/VfZrykn8DXdfreE+rULyM2m4huZEBcVeRUbvSpko0L8F9fd6ozWEzoXbKayhT2nd/xB5xqeehwcDvwsGgHVQNNJZ7v7zis904h7pJKY2OWHkea8hwAZmlq+y+N3wO2bwWRAZQ95F4ZgZreOBzc3sJlcxmY5jktKqGk20+R3LAZXQbyqjUYUiM7UDWpxreCSuGPoO+x1MlvQFE9tOhzy9mq619yhs9KAMOg04zcy+jHIaTIssax+Z2XDgCnc/q9hZbnwnoIOnjuZ9KBzOJXScjJjBN1Eunt8V6ajqN0Ex0BPaLQL8LczJUJQ88NthTD3h9UxZNgPleTj6oYSGLAElZnZEaJqicAAp1j6hv8IhG8tSqbTVYKy7P5bQbk2Uy+xuZFV5wRTL/j3S1/x0KF67SfvSNdQBpJw3myB6Z0DKjH6fqaE3Om9e4a0XnseeZrYX8s7bHF3u0yFX/svR2XSpqdz1wqi4wZa5PvYMiqtx7v5ObH2i82ewWBO5v5eNrxPn7KeFJuf3dMDvzeyiHOPYJPxiR+BGM9sXOMb7lzQejCKqCX6Jyis/4O51nrx1NE9sbbvZd5N5m1BtZ6QVrpqKPuu0y3vnADM7DeV2utHMdnH3Exr0NwqFMTXxQF2UnPd3THg3FZm4z9vTHGSYGinsb6Hai/xNV6Lzu1CC8/XRfb0k2mN94Yc1Z/JNpiTEVcjSSsQqm+2J9vMunssZFfAv5I1U7KubmBUJ4Xke6uXwOsTpzdoW6S0b2yyIfy4mYY4h6/tp5G1V1XcTOprSHGtbRW8Rg+23H6p4X5fH6MPh5wxTEvdtkAfxWijn63oob90QM3NUnXhHM/s+ykXbG2i7ouw8NHka9RDfTxcgr56nye2nGnxAe96f5H1agSbPpMm6yHiGo5Hs0g8FnqGswmfxXm+6hsagcL6i0qyT6367sEamQXLUb9z9ZSRLjaZ1tvXQKmjyk/D/UShq4DLgETNbF8kOW4TvPMbMLnD3ESXjHvQ90mFMS8sRIY+i4bVOiXeQy2C7feEzDwIjzOweZCiP7b1edy/LB1aJSUqrzyZSLv7KNhFmaknkrRQVeAr4AG32FIFtGDrsmioq5kOKoCjc/SkzuxsdOMeG71gPCaIxpdWSyOtkAeoPg2HAJmY2bYJgMR9wgas06rdr6Ij1W6cYyOb4WGQx3BiF/9wI7O7uvwtWm/mB50Pb+Wnm2ZaqnDgfJS0sVTgEen8Z5uSdku+7n84I+46SVbfBzB5Drsz3he/K6MowFFkGmqz5bB1f3qB96hrqFhZCa36bhLbDgM3M7Hx0QVfNWy0C0zkcGB48d0Yj4WGn0GQ1JED1oJwJxRxQ+b3fb32Sfv7kMST3mcyy9mtaF3hxfIM+Zz9FDGQtjzaVgc6edWr4xUjEqO4P7GPKT5Rf4z1IKbaruzfxLGqKE5FHx9mmJM5OCYOEzukqmvNteyZ02zBvdfM8UDqeJX3eeiZQ216UZ2Qtd1870kce2VrtZ50OgskPgnHpGDO73nPlzWtwBXCsmS3o7o/XNTazmVAIy+U1TX8HLBi8RLK7cDkzG4l4q7ozZTit6rJ9Z6ArvPevlOT5qTiTs8I7I1A6hhhGIUVAH8xsXnTXP0o8R89kdEHGMLMHEO+RoXhHfYjozYTgT4ChFfRmbe/N6K0Z2xi011LGlvV9G8EI2yE6mtIMac8jP290sN8YSvlOM9ubkMPNW5EL4919lJm9gfjQX6A1uyi6/+Yxs5tQsZf8HjrBzH7p8WIMWYW3fvsJnUkzuvsRpMOQ0hQGuE8jaPJMmqyLTCYaR/3zy3iGlMJBTdfQKHQ/T5bQfiDrfjF0L0wB3IPSztxgKhB2IvAPpLR7EYU2HoY8/e5393+b2X4ofPvi8H0HIl7yD6H/3tBfmbJuSpSb9B1kiI3lK+5Dg3ukMdz9TJQ/sBJmdgJySFjII2GeATH+u4dWLq4Vwk/ZZycprSYWDNCTZJ7I56LVIrqED4lb0mLIwmVSqv1kbuU/NLOZKhQZfTCzocC66ICpwhVImbOXu29tZr9EFsQYPkSVa1aj/jDI5iFlfH3zFtwhb62gY3p02J0StNClioEgPE4BfQmivwPMFRQgT4SDcw/EADtKEp9d7j8F/l2xDi9Hh/8jSBMOMLcpjOAtSpQT7v6emW2NcjT8jRKFA3I1rnrOg3Udz1B2SeyLDsuNgCPQ/B5qqnaSuZZnzG3qms/a1VXPKLbvaLnXhviIZuMbjxiuunlrBHf/T/DA2xzlKdks/GwPPO+FHGeJSsfdc++lYiWkyFsIKa8nByYzs7MZxPjCeUXot8qbsOgd9jwtQf3zKCwoVsmseDeMpX/YXtO1PB7tkaVpHn7xVni/Ki/H+xEaO43FaFWZhPLEr1mbOpozZBbGCdkW0uZ5IH03mbchE6htL8qpMjXVGIbyN0K1dXp74KYGCitQPpudgavMbJWgAIvCVOL+PGR5P66sHYC7L2IKc1ke7cE1UPj2tuj87UWV/WYCHvBC8m53XyP37zsoF0xdQvAiDcUz+VlaxVliGIaUVt9CoTygsJopgV97PJfaElQYCBvwyfMU2l+JlBXQMjxkGI3O0mEon9D5yOv8/Qp6hyEB9PPAi9aqKlc2tqdI94TI+p4CeLOm7yZ0NKUZap5Hvl8zO9/d/9LBfpsYE0HrbBdgJmtVHfw/U7GfbK33uvvHSOnwDzM7GPHJhyNP4bfR/bYfcI6ZTePup0VIG+/u2RmS30/XoKqXX/K0SpFTIU+qv0Fn9mlAk2fSZF1kPEPK88t4izIFxkDpzdqfSKii2oV1vw7ihRdyFQiaErgJpXZ5DVjd3bNCZI+b2bPIo28vlFO1iOWQA8FL4f95kRL9OqQEXRd5ymb3RQ/yyswMA6Voco90CyaP3G2BVSsUVhA3rox398Y8dBNMUloJS5tZ0UI9EzoovxFcIzNsYGaZleeekraX0cwLoAflytm/8HrGwBRpWN0ULtZJjETu9AsUhcg8wqaaDQk981KRnyi03Q3N00LIqvpjV36oKuyHcicdVtMuxlReVNL2ttBfLxWHQY7mO1wx1JsBt3t5lZh+8xYEvDY6cv0+Rr1i4McoP02GeZCbcf5i+SetBOjfRJf8puH/HvR88u7oRcyD3KwzHBToO4AK4d1Vwv4W5DnXT+EQULmf0DhjfV9RfM3MxlKxlywt3cUQdKm9geaoBzEkbwKzBK+E69z9tpLvyJ7dU4hxqtsjY2lZpN6pobFKKOslLkj0oPDQ3tzfMU+A+5AFqhKFNb9L7rUPUSniseTmzcyeQC7uD6CSztF5K2AV4LmwNw6mJEQ3IEXp+GjEE7AOfe1z47uM+Ph6gJ+ZQhjqMFNonynDh6C5L2JI4f/iORj7XA/K1XBA7rW3keDWC2xvZmuhxKlrmvJovEOJ+3XhWWfPsFH4hbuvHJuE3HeMBw7z9Nx9m5jZMoXXpimMr4heH0C1y88S6ub5vxmmkINjUYLXUgQvjPfqrNNBmOl3v9T0/bGZrY14h4fMbH9gWM7zA1NY03eR58fiwB7u/khC36NpeT0diJTFV6EEw8OQUv0IZEx6Hync1g3f+UfgZHcf5e4f0rL4Dwju/ry1wvrLcDpwMkqL8B46q5YHDi0Ji8nOj1Fm9uPw2mD45LIzNXsvw7/Rczge3R/XofN9mgp6T0ehQN9Fwm3myVs2tr+i53V1At2nBzo2SOi7CR2NaA6C+g+pEZpz9F5nZlkunn79FviyqYFxFZ4mGYYivn4TWs/szJhRzN3XDN/zVcQLnINyXF1B6274jZktHT77YJiPKz2XsxMZkVdHIcInmtmj7n477egxs0WK+ynss52BS8xsjQSP+RNReHKW8L9T+zTpmeTapq6LkYiv+BidRVHkeAZIU1o1oRf0bI8HZjd50XVqfNm6/wIwykPYoLt/aGbHorvit5nCylRYa0MUDnoLMiaAlKAe2gxFz3ilzABiZsujHMObmtnsSGl1hKtKZEbHQugeWcmUh7Ej90gnYWZ7IiXdXMAvEvn6Tx2TlFbCr8JPDPvm/s5c3zL3t+KFW2xLrt2qFd+ftxrlkcU7F/s9Ifd3p3ASqjJ2u8ld/yxv5S3ClFxzHeQNMBuyzKW0XQh5OMyDXIH/Zmbbu3usIsHnkJtmFs70SaTN59EBsq67j2jAVG6CDrf/IA+CFxJoBvgTCn9rU1rl6NgIWYuT58Ld7w/vlSkGtkIWgDeQBn9+YEYzmzxYlgjPIPNkWAUJtllp3ktoL+9chaHowro6zE1MOXEKOsgypdzblJSwD6jbT9F1a0piWUSWNDaGc0pezyeHBylBr3f33cKl8hKyen2AFJm7IMv2QjXPbnV0adY967eQJehPtKwxZVi5YnxjiDPq+wU63sz97bTOhQznI0Z1IRR/3ybQRca3bvZeENhASqlzC/M2GrmWrw0cbGY/KSocTVVZfo6YyOebKJjc/TIk0FTtkesC4zw6/LxHq/JfGfJltAn9lI3vT8grs0qQy/AueoabhT7PQftxH1pVhKB/ouynaeWemyt8rnhPxPbEzLTyD+TzqvSg+eml4H4dedZnm/K6NQm/mDM+/ChSFVE9aF9lJaSLe6Esb8yA3csn4TOBrng5NYW7PxrW8XnofP1DuBffQOt56Vzzj5EB64D+PbVhCiT8jacVKnlgOIcy4XFfd/+rmc0cvmOe3Oe3Q4bAUSZPg6wgzr0AZvYUsFvdmdxwHsYFI8lRSCG1EuLBriz5yPZhXCsSzvIcmvLJZWdjhvwZeSuwibsfa2ZroDNiL+TVuneM3jC2E1Fo5JtI8XVpxdgcPbsvmNmQKiNs6Pt24NvI0FjadxM6BkDz95F3fSx1RrHfbN5WQvdTrN/D0fNaECmVbgeerOq7gCFoHdxFwZgYMYoNM7NzEK82LNB1C7p3v4087TJZ6WgKcPfxZvYLVDn8AjNbwlU8JkMPMsL2209mth7yyvmHKSdePyOWKULhKJTn6AR3vzO8VblPU9HgmTRdFyehdA2zA29be67aGM/QS/q9PgrpF76Enu9eFWvze6jy+JOBlk6ND7TuxxG833J4rPAbtI6nDkr8K9FZPxKdHZmDyrRoveRzBr+H8gNCCS+fcI8sEPoeA2zn7qeWjKebGIqiD4ZQ7+E8wTBJadUsVKkodEQ9RmKoEtrMrAkNI9AB/wLVVpOHgsU7S4wGspjXWUOmAI5B+R96kaD4AhJYpgYeR4LYEyg29mjgCDN7BQl9MxXbBiXN/Wa2Pro0HzTlJbiX1qbNFEVTIy+ljUroGxK+Y3JofBjsGr4jlWYoVwxmdBD6TJoLckqMBMXAKsi6dADyztqeFlP+S8JBGtbWSma2OPCBu1dWJDOzL7r7S7n/QYxsmXJiKeQhlZKfJmUt/5r2MrMZ3kXWjSeQQA9i9KJw96hwENb9S4ScCOHloju6B6HgSvTs/g94o2ZN3GVmqc96PU8r0V0n4MTGtx9ijp4If5/oSohYVFp9hNbm68gyvDs6A+6JjQ+4w8yK85YVQ2ibN0LugDDXeS/QDDMgT4nHaeVaSx1f3/qs2CO3he+dESlxZkOMLPRfQxnWQYrKt2kpfKPjM7OzgI29vnog7v5JoPE+WufFKOQNlD/3q+4AC30V2xS9s0phqpiWreXxplCKsnPod+icTQ6/iHzfEJSLIgt7zmM12hV2eeQVUXkmr9cH6Fpuqhw3XYQOoK/CZR3NWdt/TCxtP4W+k+ZtArXdDHnKpHo57YfyLa7gJZWEzWxxd0/m2wKtTyPvoO8AP0J34mxImf4vdM78E/FKKVgLCV2zIYGqF/jQzLZAIfuE13D3t81sF+A+M/sB8oQsYjbay4zPS/qZ3CQiAOSxchbydC0TFAcc/h/jkyvOxuz9/L+nAL8yVQy7CPGV0wJre4V3tLtfipJup9B4jsn7rYkR9jJ33yCh7yZ0NGl7JfLOTWn7EXBk+Clrs39KX3lE+M59UXqJKqPYpuT4TnfvNYUZApwWeJHMiPwYJVXawh29AbrH3JTj7p6S9n37yd1vN7OV0Vq6xszeRLxkXm7JFuAzwLsp+9RkbL8+Z4SuRMozybVNWhfu/oEp5PZMpMz+WY3scgfp93oevRVnRaO1Gdo3WvemvJ0fFt7Kco2VycO/ppVCZEXEGy9KS1mVlwuz0Pw6WqrukZFInj+7oFD91ODuB5uM8QcCx5nZKB9ABUBTovqtkexaxof0unvTiorAJKVVpTIpgqS2phwpcxdea/A1gB7qdyJ9g6zjT9T0eTo6WPdDLt09SNERqxpQxCzIjXdWtBkfRN5EtxXma+3AUHwPKYdmQIxbrG12gNyGLAbroLjZDKOR984f3f1GMytTWvVDw8PgmCY0J37/GyTOhZmNT1UMmCqObOLui5tySZ0Sxjg78n5YPvR5Nrn1lrDWVjGzD9EB/B5aG79FleOiyokGc5Eyf1XC+9OIGUn1FIthDlqlkrML9g9mthtK+tkLLG5mD7n7KzRYx02edSdhCqfIW0mPN7PR1FyW7v5GUD5fhizWyyNBK7Y2m85bHZI9Qc3sI2BhV/6WFxL2yMGec78u9BVdQyZr5/K5n4XKxlf4rlRkXhNRxO6FHKZBCsVbSt7v+47YvQCN12bj8ItM4DDl2zsa5cOJ5XjL5mHASqhUmNmuiEH6KtVzPzXVNBM+3zsxtEWJo+vmeTB9J83bRNL2bhKs0+iMO4BqvvYBM3sEeaFe6O7PVrRtg7vfTLWHcSoOgL41uQy6D19FnmWLoGd0tClc5UHkTbAY8q78Unh/F1MF5VG0PCtT0AP8NvATkHiP5JAlbS9F6v3XgE+eCvig5Gxso9vdnzSzbYBTUW7PT4DtqxRWA4ErTUITI2yxMtf/IlLu9TK+cxNCNWsia9XdXzezG4GNzOxQj+Q2cveXTdUChyMlzVaEaqNU7Cd3v8fMFkBK9HWQEXcWJF88h/JnnYwicFYgbZ9eibybLgXO9wkUitWQZ0g2oE1kuBTY1sz28lbuqndRBM3DxcZm9i10Jz3g7muYcpUNR4bfHZGhYWZCDq7wd3K19g7eI40QnnFKTt4j0X1ztsnTMI+FqEgJhO6GS1DUzp1ojlJCSpPxP6+06hJGUx6qUuYFUIoBCqwnBC8lvDC0AAAgAElEQVSB/dAlmgkRjT07qhC8eio9ewrt30BuwfsGpvxzwIeukLPB0pJ0GDSlucH3p/SbrBgI7/WEvs8ws09Q9cAXgJ3dPWvTdL3dgA7az4XfAAuYEhA2Vk4UFA4THK4yvdeEn8wbaDdkCVsdzek+wOGmyosPAre6e7Tsb8l3dGUNVWAILQbrDmRJnw5dDDFr0au0wmtfoxU6+qq7bxppP9B56xQmoyUMdVp5BiSP72CUSwbgLjN7mXSB7iSqE2EvixjBWJ6yrMpKXYgj0FecYRrgHW9Pkt5obYY9+4QlhF+E+V4CeWtsh0JCrqcLjEnV+HJtshDMp5EHSBUdTWieGNp2re8m8zYxtHX3A1IMUmY2C/UKnINQfqFDUGjznWjNX1a0cJuqAT/u7q/172bwcOVYuS0oas4IHidfQULBbbTCfRcFXnP3uczsS8hL6l9IwbVD6G6Ymf2DlmA/a8VXfw7dJwO5R9bK/T1YpPIt75JeaQ13P9vMbkCpFR5tckc0QRMjbDe+/zOIAd/r7n5B7u/XTF5s+VB/kFfbvSg38H4xAtz9VjP7P6RInA6trZmo3k8PAH/3+sprfaFmCfv0OmRE/Bnwc1Ne1fNR1e1+XnvdxgTgZz9NnIDOt6lQQYYs73BZepFtEI/2u6ytmf0BOMgVavo8qjKYzdeCVMjz3b5HGuA8pHAtQ2bU2hid8z20pyfpQYahmN4oM1T2oCqO3+qETB/DJKVVDmY2I9Kmr4JcrKdBSW0fR5rWS10J9VLa7pa1LXxHpSdJvt9wuE2DLsC5kUvjnUxYRqNjCC6vVQxFFfPZ+ykeBpV0NOmoiWIAWe2eN7N93P337n42Ec8ndy/LH5XkuRRo2DVGQ6JSJ69wyPdbtUfeRdaJp5G79SivSdAflLdbIi+RBZGVLqt8dCtyNS/Lq/BmYDLvQszl+ogZWRJVT5m95HODQhOaE9puWTG+Nrj7HLm/BzO2unlbverDA0F+jwRB9HXKlWdjwusjgB3r1lAExfE5shJNi87YmUk7Z19HjPhb6Jx9gVziZ1OIz/zIc/KBQj8EpvWL7v6jMkLNbFVgB1OIwky5159Hd84fY303gVeHX3w1vL4BSjz6g1gfFfRXKqKy8aE8bynj2wrlRFnZa8IswjmWRLOZHTWh2wYkz3NDOl4kfd4meFtoN0gFb4kLkDD4feDInIdODwrzzn98xfBdeWRM9pwopOx4M/sLEhyvDetzBDqP2woKBIF5OPLgubuO9obIcjFendt7Q5HnBu7+Yhjbn709rOoMdBYtGca1B0rzEMOuZV6qRQz2HukWn1xo2+/MD3fIq03pbYpuGmE/K0jlcTppTPRIdWp3f8wUwvU5M+uJeVsFDEchfdsgIX4dqvfTZkhBNn/NPAz1UG0tcZ/Ogqr2HYnSoewB7GFmo5CC4SJvmHtuQiDFwDQh4e7vUxLdYWa/opUHLVsvHwDD3f3PuaZP0Cp8dScqMnFV+H89ZAAow4S4R2LYhvYK08sDh6K9lzcYjUJG7u2RAmtjgtcd5V62eQ/cP3Xz/JuktAowsy1RdYfpkYDyJBJEpkMJijcDjjKz7RBDndTWK2J5G9IwDcoDNBNK1FYVI9wpgbUjMLNxSOAubtrpUPzsKR53397Z5IKdR1YS90DknfBAEPgy9KIDopOHQSUd4eArotfd107sf4IoVLpJQ1jLx6G1G9sj+cSFvagc9JXI2+OaSH8rIjffL6J8AbchJmBmxAzvjJ7TPu5+VOHjw2nFsOfdvl9HFtxkK24TNKEZXXoDHV+3UDtvZnYYMI/1L18+S/j9rSAMxhjIXnevu4NmRZdhbH2uj/b6QuFnw6o1lDi+AQl0yK3+bWB9d8/CWDYCMLNNkffWDgNRKpkSTZ+BQiTGIm+ax5GAOx2y+m0EbGlKUrrzAJR3teEXaP+CLJbXJ9Jeq4hCTNJAxjcTcHGK0qMJzRNJ22723WTeJkjbGoPUA4hJTsVz6Aw5lJbh7guoQtN8ZvYNtL7WQ3lZRpvZ5ZQz6JOjO3GGAs0DNap8Eym5QQJt0ftoNEoEnQ+rypDt1VtzSq7xwOkVZ/JXTMUW+sFz+c4GiyY8dRM+OYJnURL8CYoEI+x/HQbJl0EH+U4zm9fdn0FKsCqMRrmt7kV5yfJ8er/9FPpOyb8zOjgaJO3TrF9X8vOTgnfWRuHncFQx+TakwLo8pqibUBiAgWmCwcx+VHG+3I4KNfTQSp3zHkqPk8fstDzkzwJuMnnhT4+UPnsU2ud5qEb3SLdQPNtNYY8Af4vwi3eYImg2Bh5x94cKhqAXaZ25L6HQUsJrU9FFTFJaAWb2GyTo3I7yDYzIP0RTws/vhPeyClx1bU8ELjezc5HFq9KTpCENl5nZtu5+euL4BuOh0gmUbdppkWv1X+gfJ/scuvhmLn4I0Z1dZnMV2vTS2cMghY7YxZrqgdURhYop9niRQG+S51IdDSgMo0/hYGb5al2lCofcWv47smTNEFnLV6DQoxmRMDE/yjPQC3zPzH6dWZnMbE4U0vgoqr4SSwr9BeTOe7iZvZZXkLr7Grmm76Bkn0/RRTSlGV2ID6a0LY4vh5GUJ5ZsjAbztn/4iWHv8DtzHW6aJypDbH1+gAT1DdDa35WSNRRDt9dFUDYdHPrd291PHeA+vRBZgw8BjvRIkunAVO+NLNfTolxByfC08IsMdyNFUimaKNrQnM9H8/E9SLpQU0vzRNa2m303mbcJ1bbKOn0RDQ1SgeE+JzOOmV7YA8Dd70BM+o6oQt1P0H7rQQlpl0B5Z2LJlbP+ByO8PxHue9z9TWBmU+WuDKuiin3LoxAogNPMbCsUvtGLwnfz3iV7hZ8YigU7IJfvjA7cIw342UZ8cgzuPt9gaG2KQRhh/6swWL6MON/5FRRh8EZ4n4jytYjRrjD3fwclz7TAit7KX1RE4/3kuap6FRhUv+7+IvL6OdrM5kcKgw1QfuITTSGv53mhKuiniU/JgNZpnGtm1yKvzrZq3kGx9gCAmWVpIZ5AIZszuvu7pqT55xKMdu5+S/AE3A0905dQ/ido6VROMqXwgVAd1sx2QnJTvuLspwZTrq6880WWT/A4U95bEH2ZnJfdd0sBD+U+h7vPlfu7r6p04G9PM7O/hXu14/ifV1oFhuQQ5Iq8baxN2HQ3hYX6D1Tu9mcxRU+u7V9ROMXmKC9BqSdJQxqGEyrlmdmIHA1RRiORmdrFzE5CuR3qsGDFex9QbuUoemOMRaE0UYWWu89bR0iwKO4aYR6+UPi/7tKrwo9zf49193zcemW/id+7J62qQ4MRnFdClqqhJHgu5VEhvL+F1seUoZ/9kRX4C/S3LADtaxnlWXm0eGl5Ky78dnTZ7YYE0sXRZf974BFTVZ7zkEVnNLBGcPWNjeFVFDo1HXIx71sTZvZH4GR3H+UKRfiDmS3VcF2UrfuyNf/L8N7ugYbsu/rWUI7mb4f+BzS+XJtVsr8HueYz7IGYpGuzeYu02TKxrylQctyd0RqbHa2TFIx392vD3/32iMsl/X4z+zPla6gfYusigZY6gW7hwNgtjxQrM6KQwIvC+2X79DQieTjM7EfoDNra3aPlynPP+mKUq2aX4JVxf6x9BfJrs8qquzswwpRU91hXbp4iUhVtf0K5im5z933LvjAw93uE7zzGzM5HxSOuNlW5uaDssw1onpjadrPvJvM2odomWadNubH+4B2ouBTuqeHAcDPbFuXNehCFVfyaEn65A8L7K2a2ubufZ2bTIn7xEkKF06CcuzvX13gk3L6BBOUelDbgZFNo0Ujk1XT7AOdhlfpW5WjIzybzyRMRBmKE/W/EoPiyEr7zRJobtkaifbAx8CtU3OAlU6L/M93bq2kPYD89CNzpSs9Rik726+7/Rvn3DjKzRdAZ9DPkFTbo4iaD4A+PQN5VZ6Fn+UZeJgp9D8qA1gUsjub9aTO7DPFad7k8I2M4HxnS7zR5I82F1uTeuTZPotQmvfTPxRhT1nyI0k5MSMyLKkvn8Ryt9EGg8ewIfXJaL/FKmFG4+2WmcPYbzexupBAcHWna6+4HNaC9D//zSitgJ+QxU5oXqND2GSTE74QE0ypcj9xcb0eKrjIvgGQaXDlHtkYHRx8NMUajATP1SuhrR+ovjLoKEjGteg+ytu2fHwqDKI3cEPczcA+PPByFIXWy3x50+M3fQHAuww3AhigBabLXSY3wflxgpA9FyWJfylupI8iv5S8n0Jyt5ZWAudz9AjO7GiW1Pid815IoN0CUMSpgGLCJmU3r7tklsR0qbzwqrPcHkRdZk2dXte5ja35I6L9YMra4hkDKrUyJUYfY+GLoxNocgkJXrs3N2w/dvc/13d3Lklm2IayhU1FewGwNpSqtesxskeL6tP6Vpt6gZA2VKERi66JtfEUkCHR/oCXUjEPhglcV2tyAhLSF0Jmb7dMhZjZXYZ/+DLinTGEVUHzWQ1CenqbPP7Y2+zdy/6eprPdwpEj6F+2MyawoefRjdYqooOB7BlV/XcXdR9R893GmsKNt3X1DM1sHrc/90fMrY5C2qqE53/Y7E0PbhHkeDB1N5m1CtO0BtjKzldx9q0gfGX6LjHhvmdlkSCG8FFJq/9EHkFvDzKZHwmEPSkEwBdUhR02F99+b2UU5oamH1v0yHQqZfYpqL2t35cq5EBkhfwS8jBR6SwCzpJ7NXUATnhrS+eRKBGF5FWSgfQa42SP5srqMysqK/2UYFF9WYkzMh5T1IMPnE2hPlOEdAHe/2Mz+ieSd04AtgF3N7I7w/2VennOpbj+tScNK2oPt11SxcIPws3B4uVNVBgfKH2Z87c/CTz+eIWZgqrvXuwl3f8rMVkLGv52QF+8HZnYfOifeQIbIbL3Nj8L+FqI1R2e6+yW5Pr+Z+v1BeXmwx6MjPjW4+zDSHFOKyM7Qe1ExoVKY2WzIwDMNUtSuWtK0FyllG2OS0koCc2oehpWRNXtKQsnwGoxHXk5rIrfhMi+AJjTg7mNNpVLraEhipsxsZeRKvjBy+6zC4hXvfUC8AsUIpPTIM2EdC2NKQKeUY0WaO9HvCIL1KQjOj4fvSWW2TnD3Y9Fz+TpSQO4INPE6SRHeU5mxlQlrOaJU6IfcWl4HmMbMPu8KldjczB4EjkJMSzQHRwTTo4t1z6Dpj1kJZkOeCU08UcrWfdmaPxg9x4MLr8fWfab0Stn/WSLFurYDWZuHo/X3GLIUX46YvQyzkctf8CmiBwmibesz0u5NStZQsBgtg9z076V8XQx2fNsipnlRZPm93MxOQ0niMyF1SKA1X3ElQ3GfLousz1UoPussFHyDSNuvRl7L8EGJBTYLv8CUd+NCNL6p0DqcnvY8BvOgdZ5SUTAb33po7lKY26tR+MFXUKjC1CisZC5aifHz6DWzU1DFpjKa+2Bmy07otl2mo8m8HToB2y6HBOMqpVV+71yPQs6eRjmTNjWzZdw9pjhrQ1Cq/xDtme/SmrvXkPfEK2Z2fHhtGrR3tzeztZCC623gkHDn5UMsihiGcjmNNrOHad1B85kSeRfHFMOTtM7/TKgaG+7rUoX7p4iVacDPks4nY2Y/Rx4c0wB/A37j7i+b2erIQ2IWWvP3opn91N2LhqNJ6Aw+pD2xcxVifEst32lm7wAvuHs0kXYZ3H0fM/sd8ANkGP0TKrZwHjK+5sOdurWfGvdrCgvMFFWLobX8D5TD7yJXCGEnMBD+8BDEH22fe61UjssbmEi717sGVzjm5Ygf+yo6o76O7p3FkEcY4fefkffeg4hfet4HH+67iZktU3iteI8UUXWPdBRmtgKwmLufVtFsc8TbVuFkZOg5EulKXqLD+QYnKa0U6vTvhm2Hku7y6KFtqRdAQxqK/VYhyRLi7iODxftG4P4aD45Glwf0eURMRysRKOHvRdGm/UawQOaxfPh9T033u5iqCeWRlakf9GFgZvnwwFnMbK7SxgV4JPbczK6nv+CcL5c6I7I45pPLz4Q8qE4N/2+I1sv9qFz9MrSSud4T2m1H+XpbOkJDHoMR3ge6lj8f/p6XVuz4MUHZcDQwt5kdWHV5hDW8G5rPryFL25fQWtjFzL6Mkj73Ag81ZIQarXszuwJ5F76cQPNsiHGfl4qwgtz47qhwbQa0p5vQG/q/DF04v6Q1bz8y5VfJ5q0THosZekzJHsn3W9gjsTC1svWZKTbnpf8aOgqF3CyMLIRl62Kw4/u3hxw5wClmtiZypV8m/A161r8O3/U1dI7vijw6lqDdO2wmapL7Fp91sNBuGFsDZjaCgYdfgM7xb6FkpT9w9xsi3/EKcKKXVxvNIxvf1aSHmr6AzouT0XPcAQnJpSFipkS/Q8pontjaBhzfJTpuIn3eJkjbYJ3eJtU6bfIyWw3lLTnGzGZG6/ZXVHh0mlkmIK6JFGjvIWb7AsQPzYkUqjFkivNMSbJI+N0XYhHB9Gj/r4Du4YzP2QulCngwfH6NILA/VPQOcfcFcv+ORuvk5bIxTgAMhp+t4pPvQrzNs4jPWRG4wcy+h57Zg0jR9SI6Vw8A/mxmS7rCrSahsxgJHGBmCyTyZe8CvzWFrnfLaNQHVwjqtcibcw5a3kE7mNnfkUHuom7tp9R+zWxeWoqqrPrnv5AC94LMYNRJDJA/nB/d600+2+Re/1QQ5vMJlCusD8Eb657Ceftch752tfATQ8wAC9X3yIBgZrcA53r/kNRvI3mpSmmVgtWRUrgsEmfQmKS0Upzp1A3bjiMeEhTD0NC21AsAeWuk0lDstwpJlhBT7PdSiOn9s7WSssXwNVqV84r4Z8nrPUhI+3Xutfx3xEJIeiLtip/tQVa5ohdM9n6RqeyDqTRuCvIWiRgtpVbRICAWMRfy+NiD1jwWBefj3f2mXD8LAhu4+3bh/5VRWe4Dw/9noHCCR919fTMbicLtytbbzQxeeI8qHEjfT3+hxaAMpbWn2pLnu/uxZrY8spzfHiz0Z3kugWVQqqyDYs4XAlZy9/vDe18CnkdMwCJISAK4xsz+A7yPGIrRtKqDxFC27svW/BC0NkaZ2bPI4vCJu38nQvNsiBGvG19W0epDM6vzVJyC8rU5BimFyvBEoOcb9J+3YaYKOVkCy4NIs6RkHkXDzeyTQB/IE62H9jPgFiTUZesT4uszv4ZAZ2zZGloWWdfmdvdPKtZFcXx/d/e8UrkR3P0GM/t6oHUEErxw9xMBgsJ5O+CSsE+xdu+wt1G4XSnC+T137qW5gKGBQSmiuF6/itbDCyinSAwxxeFxFcqRWkVbDtn4MkVUCmZA58yKyNP05ITPLAYcnagsmhjadrPvJvM2IdumWqf3QXfqGOTlh7u/bWZHI6a/T2llylHyA+S9NQR5DX6IvNQuAK4reETWwsx2QQqSpROF9zu8lQD4DFOi5m2QIL8W8jBbDynchpiZo1C3fgKMu49BIS/573mo2K6ARSrea1Ky3t19ycjrTXjqDCl88nPo/F8+eGhPCdyEFFuvAat7K/n246b8r48jhWCn8+osbWZFY/BMlBthgbgh8zOMk9A+SuXLTqcDRiNT0v7femLYKIC7v4x4jYPNbDUUgnoiCl+7CAna98b2UydQ7DcYvzNF1TKIB3oBFSO4wLtceS/CM6Tg88BPTZUDIYSa13ymyb0+QRDWaQ8h9NJUJALoU3wOCu4+JPT7IipAdTmqIjkhEtTPRbxA2X/Q3VqFL1B/J76D9nLXMElpJaHl68BxDdqOpd07pgrLhLZVXgDHoIo1pTSY2VjaD/QpEENTJbxOBkxuZuvmPhtjNP6DLpE36S+grIGE2Gy8Yyi/WJYvtM0Qi8MuzXUSkCmiHiy8PgtwGVL6RF1sI54HJyCLaQzF8RWRpz1P8yzo8HmEkDC1gGWBz0X6zVchmQqVCq0TnOuSzH6bdg+dC9GlDOVeJ1u6+3qJwnuZS2hM4ZC0n9z9uty/2R5Zw5X7o4htUVjFL5DX1RHBm+MlxCjOiZjkx5E1o+/Cd/cXZaTlz67cArOHz41CXiMz0fJ0yhSFsTVRtu7fLWkPskQuhcJf5kfhV/eU0PwEcGbN+N4ErqLdC68M36e8euaXia/NGIrzdgYK41kShbnMSi75aA5TIMH0YbR+s8vubVSVbmrE9BwAYHLlB8Bz1bVMFU9uJbI+kdv8A6aKJX9396fNbM6SNbQ9cn/+JHxH2bqYBVmL1shoNrNUQa4HuD54ifSds4GulVAFlu+gMyNDnXfYw8gL5LCK7x1N+7myEPIYia3NYhWkuULb5xpaUPslVs+hVtGWwz/Q+K4hPVHpamgOv0jaXgB5flTRPLG17WbfL5M+bxOybZV1Ol+mfhNaCvpf0rJOP4L2VR6vI+Y8C13dAriyzhu9Bk2F97OD4HyvtwoUjHf3UWb2BlKy/QIpuRdFZ20//sWUxHxL7x8y9Bbxuyo7k1+jVfyliLPrh9uHspD9Jjx1hlQ++RIPRQbc/UMzOxbxYb/1QrU4dx8dFBw/bUBHKn5Fec6uMt62lw4k0Z5Y4O4fhHutjm95HFjN3e/KPtvAaHQ/OUOLme2BFLpHhs8PhO6s2MIsKORpK2DrYMTcynO5izqBkn36bPj9JvJuucDdO5WvKgVFniGPMn72Y3RuplRSzJAZmCYamNlM6MxeFfEpVeHYndyvlyBD8DbAO2Z2tbv/vOYznxY+oNwZZTczy0Ky63AmsLaZneitSrYdxSSllZjlA8xsYXd/JKUtEnCPrmn7F2TFPgRdtlVeAJsDy5vZYt4ea53H4bQYkZmREHYH8koow2Rog0yDlC8PINdpoI2ZWg4pUPo8VHJtnkZVYE6qGW+jtgmIClDWqgz4YKqQ5e6lCUEHSnOgoxfYxd37JUwt69fMhrr7uNz/4ylXDGyMmOqPUb6ODCMISqrwDOdF6zFjvB9BDEPZelsOOMzMLqgQ3vPKic3pf7BHFQ7k9hPxfCbFefoysjYdU6JsyCqZXQdcZyL2e8ACYWxjkQX2tmw9mNmYwPjEcgdke+i3+edmobxt+LvRmqhrn0JzwNoN2tbhgKb0BgV4ft7ygmE2b7eWzVuhr2wd7e7u/8/eeYfLVVVt/HcDSA9IE5QuuhKkGARBlCIEBJEqYgvto0NoghEBKdJ7lwhIFRBBehMEpAqC9LboRZQWWiihJPP98e5z58yZfdrcuTcXyfs889w7M/vsWfucXVZf15lyxoxHicmTROxRZWhmjbwa/pYpzz5CxQxy55CZXVthXvwJ5aJIMC3V8ssNQQLmU4hJaxHo3P1lM9se7bdpb5gy77A1gaFm9iN3vzBnbL37mylUZh1gR3f/XYW5eRNwn7vneVnF0EBM/ukeDwFLFFFFirYE5wNnofGXnb/J+FanKTBubmYne3nC5QNR2ek8mgdb2/7s+xiq37fJ0jaxTsdgCunbNbz9JvKCHYsUP2klV5IzLv3+AZT76F5Uuat2YlozG4p4qrfcfUJd4R1VEfwTMKuZPRXoWttUUTepitpw5YS6N7xiGEkzF0sv3H3lHLqTvXOTGM/SRdThqevwyYcB3zOzqVMKqscyf7N4FhmluomBKiA06OHur1ORb0mf6xX5zk2Aj9w9qcC8JTKUbuXuD3WB9nFozh1tZt9GaTlGIOVCNxFbp+ciz87r0vLAQKETmcjMrgJmcvf1a/xUYmAaTPgJkjlORPtGJaOkKbLka95huKa77xr6mREp9VcJ8/4tzy8QMFD4GDm4fBE5hcyd+m4r5AFcJa/x79B+fp2ZHYHub1RpWZEHasMUpZUm7k5IIF6r5JC9CjGHU9OqRIjhcbQhTkAlqMcXeAGshZipy/NocPf9oDeu+GqkoNggbLy5MLPjEDO1NtpAXjazTYhbQuqWSB+UyDKVk5ueDMZXEJxvCYL+bxBD/oqr0tZqKHfVvcjjBnQYTg1cmppbb6DcWHnzbV0kXB9uyi+QSwP0brKlyWwDetcTTetZFKm5PAE4xsyGpizPUbi7E098nsYqSJhZFq1XgFNMYRh3ozHObWY9iTUgpnjpFirSXLttP6Cb9y0vrLeK9SW9RrLW1FzlWfhbNIeqjO964Jz+sBK5+0WIIUh/VnQubI+s0IcBZ5vZrO5+aqQdAGb2U2S1fYQ+5Caw8vCLBgpleszM/kA7Y/IksKOZHZEIHAU4F4XvfB0x8UV0Zce3BGL+/mVKkp3LICFBqIjmQdXWFUbUX3TcSfX7NtnbeqbqcfCE+DOAmSUC3/PAaum9Ca2d51OX3ogUIr8EpsmhKwpTpbO5UYjxrKnPX0QVG09y96pGhzXDtV9BYdBnBVovphn+OMbMvoH4wgfc/T916A39zwR8P+U50i+W7wjq8NR1+OTHgEe81aMqqQ6ZF3EwD1KEdQ01jUefCVTkWyrzvsmHZjaLmU2PzsDtkJH4jC6R3Qt3v93kzZfbd2Q99QWHufvDdfo1ha0d7e5dD1+siPNRfrlcA1oaEQPTYMHTSH7ep0zeyGBq+lgd1BRauQPNc2RM+Dx9jvRraGgOJiKvspkRf5wUHVkAGVovQbLmJskFplxsWT3I8PC3QX7lwAQdebF95pVW7v6uKTfCDcA9ZnYGzaSO76CHuDhySd0SaSQ/AW6o0DZJjDou/FaeF8BLZrZ6DRpa+i0ZXyVLiJltaCo9/QJyyX3Yc2JuTeE4i1VpG7l2FjTxv4s8hGZAIYmPo0V7YQUrbazf7GaQfJ5sBo+jcLDaNJdgBVPOmqr9VlYMEDbIoLA6CAl3E5BX3PZm9h208Bu05jebBEyVN9/q0JASACopHDLr6S8o99VKlMxl5Kb7KF1wx3X3O0mFrJm82Y5C3i+roPt6Jhrz6+gQux44uOjZ9WXeTw7UpbfGfTvZzB5Gz/QOb0/qmMa8ZvYaTa+Hh0K/0edsZt8K9C6AQmkSC2Wp8izscblzqJ/G12cUnAtvoZCjtZF31lgz2xV5aTxI63raAt2zl1Fuqqrz8npSgr1VC78YgsLZQcmjYxWDJ4QAACAASURBVOhBbuVPFCnakNVzfnQe/cTMRhAf3w+RkuoJxOB/YmZJ2e4e5GmTl3Mw63GTRzODqO1UtCo4u01Hnfs2udv2rueIQSoZ98XII3hHVCVsKFoHiXHn+NDXFuGzSooMU0W/BwFDSrXbEC8xHvETw9Ec3tzMTgR2DQJ8KYLF/kkzOwt5JZ6DclHeGH5rdzT/P2fKn5TkIdzE3VtCK80s7bXaQOHh0yFBs9ueI4XogKeuxCejfWFba/W0ehsles7zvNmQfs6xMgWVUYXvXNSU8xI0T5ZD0QZTIyP9FXmdm9kSNHNlZr+bG0WmfD70NQF4BYWgdryewj5zKXEU9WtBNlkp1m+E/hnQGvo+Xcq51QE/ey5SHA6YAa2fcCOqVvqCmT1BM0Iliyo5uzCFme6AvEW/h7z1ZqU1/9MQlHZiOFKwVzlH+ku2mM3MsvnM5kjTm/IKOxG40913CPz1xqlrpgWGIaeYBEnY+XXUy49YGZ95pRXIkhc2vJNQON02kWY9aNPbFh28ldpWcI/uiIaq/ab6L7OErITGlihBxpnZJYiZurwPbXthKn96LDqM3kfePq+hRftDpMw60sy2c/dLqozLlNz0NJTX4gPyN4PEgpkwwpVoroDFkdKl0r2oIziH/w8IwtkY4BAUWvBltClsj/JG9ISxvha6nYmCOPIaNIwN9/cTqiscTgpv/42E6GmJh7C2zOWwIfbJilECd7mhn4/c0NdH4Zc/RPncVgB2KpkTHc37/kCwzm2OrPbDkGfdB0gBcQs6SLpBb+y+/Rd5xnw9/P6ZBdePR0JpVaSFswSjqKBcQknO686hvo6vFKbkz0u5+x2dXO/ubwTF+M4oZ89+tAr5PSiEsYG8Qf5KxWft7ukk1VXDLyZRbkWbGTicYkVbWhH1PSRg5o1vHGIKD3EltYV6VYmeq9F2sKC/wpAW7Kd++wUlBqkeYLi7X2YKdT3GzEajkLC3EL9B4p1gZuui8NkfearYSc7vzoR4lC+gfXWJmGU+GOL2REqmGekw6be7N8wsCXM7neYaWBd5Gb0daI/lFhmGlJzvoHWRl58kS3vpOeLuT+X3kDuW/uBnT0D7/HQEQTMoLs+KNTZVlPwkXNcv6C8j7P8iKvKdR9Me0vsJqobbprAys9loyrH3EakUGp7RDSiX54dobcyAEoQ36Nt6mkQzx9O64XfepXydzoH4458iL5ZcmEK2rkT8yLlFbWuiFn8Y9qcqBrQ2A1MXae4GNkHFABzxfNMjj7A2mNkn7l6mJ5kD2BfJmXlyTLqw2Bf78xypgH1oz7vXQyaaxsymQl5WualGkGJvQPNyTVFaBYRQiHXMbAGULHcYYpDeRwzvjd6ab6pO267SYGYzmdmOdJnRQJvRRkj7vhuKZW0Aa5jZTplwkTptMbMxaDO8DS2Cm9KaZJPr66rhu4vMbNsSC32C89HCOhg4omAzuBElxT4TMVKlNNdArXsRQZ7gfCc6sEeh3D6/CffsCVPC123c/cjgybIQzcSJC1E9IW4RDR8gN/+50cZeVvnmXVrj1+9Hm++VtM7liSiU5SlgRlOOrQWBhimPT3rTfzNYpAnfvV9XYRt+J6lwlwgCH6B7ejX1nl1fn3WfEZSDF6JE1P9C+er+g6yIC6J8L7si61lf6I3eN3ePuffn4W13Lyu60IugLElbczCzn9M+P3dHYbBfDa+fE5Ll15hDheNLBDozu5q+7bMLoGfUsRehK+9Fkn9jYdrPhsTTqvaztg7CL7xCiIyZXUOxoi2riCoa3wOeCdl096iw+r+CKve4Q3wqwpsqGqQWAC4OFuHvIyFsBJozJ7n7m5lul0Hn2JVmtr27/4EITNW9bkEKq5tQkZCo8OUKkf6Vmf0Hzd9z3f2mGkMdRbN4SDLHJ3jIHROE+1Hu/kT4Pw97hzb/V+VHq54jZra3p4pjVEUHPHVZf+9SY+66ir1cVdqwQ/SHEfYziOy5vjFSLA1Hio/50Xq/yMzOAbbzkIg/4C6kjAJ5iuxFu9fmQaG/HVx5HiehQk/bIWX4usizOIvS9RTmZHqd7lBlnSIeYkKgLbeKn5l9HbgChbn+2t0PK+i3E9TiDysa0GIGpsGED5Gn7qLQq/jcGCkmD0Vjehvt/b+q2OcQtL8dDpyNvNeSeboe2me3As70nBxmXThHqmBntF/FkK0CvgW6J4VpG8pgSi/zYbeUl1OUVhm4+/PIytXVtt2iYQAYjQnIpftKtLEfGF6PBCbvj3Xbho33YJTcb9uc350EXG8qU/xH4AQzu6lIKDSz9YENgC3dPfc5uEKH7kCuw5ugTaV0fHVQ575lEBOc90EbfwMp8XYFFvJWd9F/0bSY/wt5KiQeTauHz6oiT3i/Dnl0VUJM4RCDqRJm1o07UTLcmXrfQOFRuyKL3EpIKXEuwYJeET+heYCMR6Ei/03RXevZlbUnv9piDMMKvptAu4fIXGj9P4O87x4Pn3/g7o9Bb5GAfRBTdn+nc9Pdv5p623bfBhCx+XkI7edX4sqdnUNXIeHpUmQBbZjZMUXj6+99ti9w92doJmwm0Jt8VzY3b0HVLKFm+EUHdJYp2toUUXnjm4LPJKoYpP6I8hqNBmZ090LrtLuPM7NVgd+j0KSF3X2vTJ9LI0+DuYFn3b3MqzDp+7igyNgWKboqwd3PS/3/ahCiPso0q5KPqnLOKjObFwmsjwLreCZvWGiTnCOHmdmr7n521f7T6C8+eXKiH42wnwqY2VJd6OZF5O0Ezbn7mscLG41EHnV3mtlq7p4UaBlDM2n/GUjJfXvm8o1Qztd0YvGP3H20me0A/Ji40qqTHHCV1qmr8mUD5X8bjdJoTOMqvgBA8Go6F3lzreutFbe7hg74347O9UGEm4HnzOwitH7Hh1fiEflueF+lWl4af3D3ttB8M9sMuCvPQJJFp+dIxb4Lc3FbYCQD/3sEUtwWVn+0SMENM/sq2vvWIKxPkxfxacAJeYq7KpiitPoUYSAZDeSyO5+7n2dml6GqAGclk7pq2+BlsQuyLJQm5HO5oG6J4n8PMlWMSWP28HcRpIx4GLg/fYjG7kvAs8jLZ1vERBXRDBQezgkds6IDZ6nU+wWQMmHxvH5TtGYF5yuQR0fapTybs4TM+z+jPB63IEH058jSVwmTQTmxOq3x3kW4CXkMpXOgbEz9MtYOLBosP0moSLZN2Tyu1B6NrWo8etl9yPaT5DpbDOVASeAoB1SSE2QHU1hN+tnWHV+z89R9q4mqzMv+5JRQz5mf91E95GucmW2MClFsgYTRA8zsQne/K/xGel7U3meBy5Cr/yS0x3yMlI7vIUVXct0iyIIchSsBdynMbGqkwJwdeTPOSqsiOG9u3oKUv2lUDb8w5M3SY2YreEGJblNozr7u/s0wrlqKqMj43gTGuXI05l3zLfSMh6Lz5hJ0X76F5uETJTRvh4SgAydj27WQMHxcP9Dc8kxSn7fdN28tzz452n5ANYPUqHD9U1S0TgeL7xam/DKHmdlCwKbu/rGZbYCMWh+gOVeobInwB3chBXldob7X6ODKZZdFlbDnqqHRDeRhMh55kEVzuqTOkZmQd0invGS/w5Rb6FjgqKwA1Q+/1S9G2E8ZknyCfcUWyCBZyHe6+9/CHnENcHM4f173lAebKXfabWmZJ8yLOVCVyjTS4VoxmSbdpg7qrtOTUE7V49B8WTcY2XdBSoNnkcIqrzpmN1GbP/yUGpiGIW/cEeiMSaMHSIyQdef3AzmfL4OUk3VwGfXSH/QZZnYkKvTVgxR7V7l7NrS6x8wSpfIMSH7ZDYVbJv0sjRwoZkA5Ux9DPOTSSNm5npmt6a0ek5UxRWmVgin59arAisC3gfnIMM1IkLkFbYILVm1b9bAqoeET5K73MrC8mb2T7TfFaMyPBLOqSSjnBGZJMVtzADOY2fKuXCybmtkDaEHfE2hIMC60ndPdX0u3DdaElYEL0laEIrj7B2Y2J7KQbJjT7AS0YBo0c+C0JW6NINkMjiii2d33Ce3LDucVw++m8/AMAe5296kK+m1DEJzXTd5b08X4ObTQe0sGA9+gGQ54Nto0rgi0Xl6mUS+hoa5yIqpwqLuekrlsCidYxN1vMLPvoo3uYZoCxG/D9cfUoPH9sNlunic4UT6PK7dHjGoV6/KSBd9NoD0P3eGIscuOPeaG/TgwzMxmDNaSwvHlzc2i+2ZmefmSkhwQvzWFMmfRcPfeue7uRXHzvag6P9NzKLw/DlWnOiO8Xxolbr4rMr5OBLq7EJOXh3R+miMynydM7CQKzuSg8NoMradlaCqpkut7zOwV5BX2KPlz82QkIMyEFGg/pzz8oodWZvvvZvY0sLW7/z1C7hxoj0rTX6iIKhlfAxhiZm+jXDFXA+cGi3WS42xUhsZjaVUKN2I0h+tPRXto8v+Atk21H4MU0kny2m7Q8QbKfzgtqWeSc996kPJnu7RleIDbgp73s0UKqzQ6sU67+1Em6+/5wN+CgmE/FOK+Dto/X87vAWjnD5J1ks3LV0oOwejQBfSgNQ5aM8ke3bsno7yY7wPnWdN407Inp3AOMCp1jlRGpzxAB5ge7ed/ojVFQX+gEyPsyuG60f1L2oChW/n23odq57q7v2BmK6Ok+6ejNZpFlk9L9v88ng8q5n/rR/wVnf1fRp5kdyAZ5QZgI28Pce4vdMof1jYwTU4EuSJWPXYGFBY4P+Kxv0r1Ig4NtL/FlFOzUn6OZPFvml6IA4WJ4QVaN9Oa2RBvTwg/Tebv/ZnvT0Cewt/xTPh3MJz9GeXU2rMTIqcorehNlLsDOlAWQPGot6Ckj+OQu+Ds4TUCMf6JBvJlpE2MtV0ShbEca2bXohjfrOtqHRp+iTb5GSv0uxb1mKcYszUECd8LA7j70UF4P4rWiZpsTgsSkoGn2h6JFsLTFelIcDZy240l8ExwKmKobqnRb7IZFNJsZk8Fi02ZtnsUetbHhfdzIKH0gKRBTr8tKFGoXIRi3w8ws98AX0GVBE8M/U8yhTysjTaLjhRWFZQ6UWQVDhXn8pfQZv41MnMZWUJ2Q55RN5vZMJSs9e7Q/+nAzl4z54vJxXzGgiZl8/hGmmGGVdrfEHvWGdQdw8vAuxXHngj9ibK46pzPoui+LUG+Uvd55NU0d+S72lba9PwMwtBQtLd8GFGIjyTMofB+OVqrql2O4vuTtunxjQCuzFNYZXAO2gOmR2OaEe2j06D7P2Po7y+h/VgkWIG8RW9Eglzyf2zci6KcU2ui/evvSNB/nuZ6OhgxW5chT6rd0P69n5nt7O6fZObmXeFZ/ws4w4rDLzZCe/FdSGH0fqDjV8BfzWxDzwkrrKCIwszeRPvWF1DISGx8s6NE+9eh5348cKiZHYu8UjdG4Zz7hj4OQ3tQAylsbkUKmxjNiaXwn4HGJSZD26T9CoHmFRHz342+s154CXaJ3Lfx4e9YM3vMm8UDBrLt15HiacGU0awKeq3TZjYX4l3W9IJQBHe/2uTBcQVSWF0KbOzu74d5OUfJb2aF942QEjim/PlKQT8TLO6d1Zsc18y+RHXvj6+m2i6e+jzZk2dEQlr6u7w9OcmBUsnoCLV56sp8cgk68YzpBCtT3wh7Idq//ydQl/fq4u++Zmbbkl9MYqyp0vYbaP98h/xk66A5M1BKoTIsg/afzZA8sVtEYdCfqMwfVjzXX0fnbq+BaWCGUY70mWDNSu3J/tdIvXrM7KPU53loAEuY2e7IOJo+c6qcI1kMpaCYVn/A3X8VZK1HkKHhSsT/HZpq1nD37wKEto+RCmU35UddFtgjq7AKv3GVmZ2EzsgpSqtOYEoqdyYwG7JunuLuzxW0XQ8duJcgJnsFVC3kIFdscPaaqdAE2BlZp08GxqTbVqXBFOM83t1HVeh3H+QBszry0CrDcsjy/rfwfno0aVvytbj7MaYKPEtas/TwOGQpGBppuwwSeIqUBTHcDazvBcl2zexQ4MmiNilci5j3udFmUEbzoWZ2XlnfYWOe1d3PDe9nRou8JUwj0m/2meQqBtz9GZPr5h4ol87nkLXppFSbjylPlF6GMqVOKarMZZNpN533aSJ6Jiuh3FzXJ3SYEnTOABxlzVLIQ4HFzSwq5EeQV7o2mRMJJqDDJ29OfI9Wa2B0DiEm/DXg1GD9LzrshpNv6ctaMEAKjoXM7Ms0FWht4wuWpIVEvieHStU5XzlhorsvaPI2+r6793dp9fT8/CqpOWRmExGD+io6NN+mOYfmRBWnnkz19QQSpmL4kFSyypLxJe0+gd78ENB8Nq8HAY7w/XsEZiT0S1DCzRQjxMx+RciZEmiI5pgzs7No7kOHBAH3BeSpupyZ/dTdn8h71l4QfmFmB6OcLdk5dhFSxp1nZsu6e3pNfxEpzR4nX9E2OzJKbIzO0I/QWn8CODszD5/StsGVrsS9swBbI2+HuYDH3P3HKdpWRQrhhZHH3FiUoyNG8xbh/p4NLOMKLxrotoT2jwHD3P228Fm3+o4hyXmXvm8ghd/eqNjBBgPdFrjd5GU8PtO2DDMjngzEv6yKvK7TAsrxOdfeifbF/6C1AToPRpuqdzXcfefsRVnh3cz2QDld2oR6U3XDusr6dD/RPSKCBhp7D/Couy8UoeUXaF/5nrs/kddROEd2B25PnSOFqMNTp64p5ZMHEb5AfSOs03/VwAYcZnYmBQnEKyKPLyuEu1+a89UYxM99PrxmRWfDk0SiL8IZAvXyv3YFJu/HFo9ItFbeRgq3LwOXWnsKizxvyE6Q5X+r8IdJhcYiA1paGb0SrQamw+vwl/0BM5sVecWvgpRJaWV3D+Kb0jgofF6UQmMIuh+HAbuZ2SOIH02wm6ngVMPdq6RuGUmXPUYtPyoijRlphvw9ixwlVkT87YzIc/ckd08MgpDxqA8oChl9Cq3LjvCZV1ohxu8YYH8vj7Fsa2uKbz8dPeSDshcEjet1wHUFbavScDOwv5l9NTAa0X4Do7EmYjRuKBlTuu8WmNmXXGEwWawHLJYSeMab2bw5bbdH1rzlKtKRYGma4W+ETfOhDBNzLxrnoZTAQxJDU0WrRyrQvFhsc83S4ZnkiJ32WwEHoQNlErJGn1NhvnYVFZUTVedyDwrlmAkJGzOH/8ciz7IkZ1ha4ZJgEmJClkUMybNoL8ubY/dExpJWeOyJcvVMB/TkrJnk2SXCZNGzHh9+c2YkjKexeopmCBXvcuheNtM26fsLqBKmI2ahdz4Fq9F6yIqxAKn8RTF6TTkfLkX3779oP0m+3sTdW6pQpu9boDu5b+cjt9+BRHYOzQYMD+N8H5g+jO8ydBBfnBrbDESqqITxzQbMaWbLIuYhOr60QEcNL4SaGI2U99cUNYrsQy8FYXs8CindCOU9gpx9yPPDLxZC6zL7m++b2YbI2+cCM1vG3SekFG1QoGhDiqiLUN6wazKKqB8mirac8b4NHGFmf0B7w3OZJgnNX0AKnlya64yvv9qG82QhtPcNK2tfk442mCyiiyAjSBYTkJfSFpOx7ZtI4fntGP05yM0Vl0JZeNYOmfc94ZoGTc/MXmSE99mQoPZEjkEla4T4Ck2vxV/k0PMWzcqC3cTv0HO4zVSJ+PSwpoC2c2RR2vPgFaEOTw1U5pMHC95DStE6mIrqeS4/DRiPFCwxZHmcAYHXL4gyCa3r/bpPTSmSvSrmEfkurR6QaXQtwXkHssshyJmg0ICGlBIgD6tD6pzrA4SfIH7oRGQkSmTKz6ECHb9A++7cwMEeIknMLDe1S8CiyOgBrXnSPofOhhWJp/FogZmtgdZQafhxTQwlPn+GoFxWD9G8FzMj5elEdEa/RHPPSzs2NFDo+Inu/oDLq/Qe5I16UQ4da1A9H20bpiitYAVXifOO2rr7/UGDWuT6Xda2Kg1RRiPdr6mi3p7Ixf7+HOapKhKLXXYcb6GqC+nPYhsd7v6Wqdrb/hapMhCDqSLFRiiXUYI7kev/2UEQ3RNZCo41sx+5+4UV+m3ZDIpozo6vhI4TPBVSl+03pRhI3qe/LlIMvA5cbmbfQ4LzHq48WbWRpSGDbionqs7lhrufEvvC5P6d0LofCr/aMDC2SbjUfcir5hRXGeOZaCYmXxflA3gXCd5twgYSDC9C1pDNKclrkDcnYnPI3XMPGzN7NqG56PeK2prZHMAfUDjocOBlM7sLWc3mRYfL48BId29R2EXonUST+fwOrfct5lJfeN/M7CrgAHe/01RB6W2qM1p5Lvwf0KySmOAqxOztQuv8TObthPA+8dgAHaTJ+FYi5YGRwjDksbgqOqy3oRnaB/RZoKuLr3mkaloVpJ71aDObIfV57v7m8fCL8eTwCu7+nil59d0oXHtjJOQfD+xawNgm6B1fShF1Eu2KtgSxudRA1t40EppfJJUIP4fmOuPrr7Ybh/bR/b2PfUN7MY+EAX0u0kWD1vs2Odrei/ikz0e+y8M3Qv9tSJ1n2X3k1+5+Wc41PWidLAXslPObifA+Lwp1fwcJQg3ahfeskD9faP9CzDMrRQfEi7EUobd9ZE+eLig3V0LnyFHA4abQ8/9Q4RwpQR2eug11eOoUJtJM4N/feAJYnmZKiCpoMcJ+2tEtHmcyohGUNNBuWIy2p9r6q8TruDzUJyFvnyHkeEQONErkuB9QwYAWubbKuT6QeBrxgPukeSszmxEprS509/+YJsfBFfuc5O7zxb7InCO/LurEzH6KPO4eoZnXsitw95VzfnM6pEz7BVJOPerNEMDjgOXd/bvhfjzq7pulLm8gJeaNptDIc5CC8joze8jdf5/6nS+gFADrIoNER/jMK61ih6spnOSLSOgZBzzj7pPK2prifJ/xgjjkYN1+LPNZVRom1GA0Eu+JGKpaQirPDzMbWiBcnYiYvqvMbK0ixZUp7OlqJGymhcUsw/1L5GV1J1IgzeoFJYVjm0EJzcl1G6Gk6sm9itFxI6lEj5F+04qBrEKltmKgQ3RCw0S0KU1D01V1iJmV3bPsR0+j+PdkLpcd/hNoJvlLaJ6VprfVbGQEAFf+ofXD708CdnD3J6yZzD6GvUOb/ytoU4gqc6jbcCW4XDccImsga91QxLC/ANyaJwRl6e2H+7YmcAFal3OiuXUWEiiK8DmaYUCG9qaPwv9nIK+ytBvywmhuJklLs2vkI2Bad383rP3X0LxLj288ceyJrEyvoZDcX6J5n6sYtMik7wayc8sU9rc8rWfDAx7yvWXa9j5rV6Lbqr+ZVW7fjqqRHpXT3k1hsBeY2Qcoh9daFX8rb3xPAjObkhinx7eLma1GM2fJe2geZL1XE5pvQ/tcLs3I02VDIp5LA9U23Ld/IOE2ij7Q0YO8md5HOTr2pXnfYtVLd0HradJkbHs+Cn2slNcjzJNZaTV0pZGcqVnFUVRIg94k2mujkNmxZrYrykf3IDqbZw7Xfwd5TjwBrJYYgMqEd1O44H3u3uZlFYww6ST0eWGNeRhD85zN7sn/NrOR4Yzo6BwpQh2euqCPNj655DdfR96HA4HL6bsRdgr6GRll7czIsJEYqo43s/FUN6il11P6N9rWaTf6nVwo4Wc7NqBBLw/SYkCbTLgR5VB8wcyeoMkfDEHP4s+mPFZ1vSmjqHiOLI74leQc+b4PXBhl0Vy9Ej2zWXK+70HG8wNQupojUe7TO4CTzGwvxLvPiXj5aYGT3f3YTon9zCutEoSFtDNKbrpw5uvxYQM80N0fq9O2n2joE6NRxRKSaFUr0p20zbMSvxu09DcA95hK016ASoSmF+2GKO5/CGIG7zazt2hW6Pmmmd2MlBrJRt/RZlBGcwr7oApsZXTk3ovJpVBJo0MaxiJvr31pHsyjyRFeM5gGhbcthUIm7k199x4SnoYna8TMRtC8l4sQ9iZ3f8PMJiBLzW3oGSyGYqa/QD6qMA3ZNgsRF6CiKJpDphCdxdCavAd4OI9Jr9M2DXd3aKsu2BG9KdS9b9eg9dZjZstFvu8B/lTB4wZgr0DnJJRAOZmfJ4b/s+V3G+6+ZWqNDA/XL0X7HBpPu3t01Csj9Pu6KQHpmsit+9do/+iTQNcpzOxrSOgZGT5K7zsNM/sPCsc5LbSvur9VwSHArWa2ted4R7r7X8xsK7Rn/JBUOG8VRVvF8T2M7v83aOYsSfKFZZmqQ1BewUXIKUWdovn3KJQ2e+YOZNux6DzJc+HvS9+noXNwErqvvyL/vl0TPls80DE52oKUVqeialZbVTBInYwUUofktSOcqQXftyHsHcsjvmw08vzN7m/jkEX+kDrK4RjM7Gy0D74NzBM+vh2FQCdCVOw3XqGpuJ2EEt1+jBS7s2VonoqUkr/uOVIV/cUnDwJ0YoSdQL1qx4MenfItBf1NRXE15Tw8lShTwllzsruvQ6uydi7E/z5Mcz3NhITrsvX0KvCD1P9pDKF9nXaj3wFHBTmuYwNapp8+7ZFdwCZoT3Lk8DEt8nhL9shlKPCsM7OkSmDSvtSpYKDPkQ7RQAq8dCGvRwJtS9EMfUzwAjLSTAT2NHll/QRFKSyBeLV5EE/zHJIhz/B6XrttmKK0AsxsPsRULYricU9E3iHvowN/KbS5bBgshKMqtt0p7R7XRRqSfrvOaGRQxwJQ2Nbd7zWzJZA2dhviVQF70Ma/rbs/Eqwjy6JcRasjT4xt0cbfQCEVs6JNaC3qbwal43P3xarQYUrul+SeKOu3E4XKVdFWnaMKDce7+5Nhzp9I01Nl/6KLInP5j7TO5ZVQONf9qbn8T5oKox4kqE7rqjjyKipnvVmgeyKywh6KrJ4xVJm73bBw5fWxEpojUyGax5nZJcRprtO2v+it+n22zbEoFLkHWbAaKI/BqkhZ0KAzxckiSElUBxeiOXQ37XPoNpoVVZMx3BvtpXV8z6IDdw9337gmPV2BKRHmVei8PiP8nz0bRgGnmNkq4X/okgXX3e8yefh+wcx63D26d7j7GaZ8BrsEmv5jZn+lRNGGnnOV8S2PjBIrJsKRmU2LCh6JvwAAIABJREFUFFgtTF6geQMUxpl7BqdoPhiFd+V69gxA212Q184sFe9z3b6XAmZx94UL7ttaZjYP8gy5w93vHui2AXMBv0XKlzKDVCLort8f1unAlB8NHG3ymhmG+I730d6wCBLefxLudVXh/XpSHqimXHAbAke4+4uoyA+p75PwjJZQ/kDjPKm3P0G8ynLomXdrT66MDvnZ/qDjS8CS7t5RReUYOjTCruXu43K6/LSi23zLrDQNw1WQVHxbH6XReAx5P/8gYkBLvGl2r2JAS68nd49VP06+e4fMOu1Gv5MRpTxDXQPaIMSHwFvuvij0eoHmhX/HcAbKY3gpzVym85m8tsrQCOdv7Bx5IO/M7w+YKkavQTD2omf6EHCZNT3uXkaGoDvIVOx05Su8IfX+FRQyXSdsujY+80orU7zpn1G1hq2BP8Qmjsk97ij0AD+u2PZ3ZvaOu5/fZRqq9lvJEmJmS9PuYbIg2oCWoXVT+hLNULjhNCuuxdq+6e5Pht9YBnjf3dcxswWQNja7aG/0VJlMdx+Pqhn+zcx+i0J1LkXeVecgL7PD0QbyLmICR0b6nTqMbzFrRvHkjS9G8yM5dOyEGOsRYTxzh/vRU9QvKo0aK0GeRvbwSMKhuoV+UeqY2Y+RV0ruXDazy9BmeQ5hLtOsdgQSAk5B3lofIuvPAigp63CkNFwc5XhbIzC9eV4zRVg8KBsJ/c0b6Gt7dsgbYAjNOf8sBXMo/L0GVRP5EmKstkLPMEbzNUigWwzFexe1LUXNNZ2em4ubEoxXxV9RAt3N0D36ECU+/wAplXsQQ/kkUureB9zl7rdGexN6kOWrrqCxGQopWoX2OXQaQbGdGl9pHrzJjeCtcD4Kh1vL3R+OtJmEFHBrIC+NicAV1NvfCuHu/6hCr7s/BGyRUrStSImiDa2n1/LGhxTaY81sFHqOh6GQTYJC8uUcWq5E7u1VaF67xvj6q+0WpQ271HfJffsvKcZzMrY9xMwOp9g6/S6a7/u4+02xvroJd3+GTGUkM9uCDoR3d+/Nl2IKbzwI2Co8r77QeBEhCW7Y67qxJ1dGf/Gz4ZrhSNG9PLrXT6D95dwcgW8ksvB3VUnXiRG2m78/iNBnvsXMrkMh/q8A3818vTKqODqSfCRnxm+Qd1W3DWj/c+iUPzSzrZHH4BAqGtD64n3XT7gZeM5UBOY2lCYiliqn4e5nRD6/BxUt2jScYZjZtdSQz2LnyEDBzBZCBqCl0fn7ZHj/eeRlNgpFtmztyhWdREC8D9wyOWhO4zOvtEKM37LA1kWaYXd/21Qycgvk3vmXAkvo28CWZvYJYravdfc3Y23r0lCz36qWkFtRTpk0kk3rztT79HizG14j0vYqYB0zuxTlTmqY2THuvjutceBtMLNTkLByF818Sg13f8fM/hbe/8bdrzOzz6OQkQVymMoPaowvSzNmdj2qEpalY69wXaKpbiA32dx7Ed5fSP3EqoUIjOKKwLvuPuAlfFM4ACkMCucygCu06xMUGrNgMpfN7PXQJFEuPIMs0olAfi563geG1yNmtr27/7EGnQljnf6/aE6sRjOcBVrXQqz98+gAuDV8di2yAubS7Kogdo+ZXYm8B/oyvjprui9zcy6kcMDdPw5K4bvc/Wwzmxu5FB+O1sjCyJNkdzNLQpPvzLF8zlHx99O4J9Bxc3YOuXtSPno0zVxtdcuW9xlmNjtSYkLIwWJmi5Mf5rUpcrFeIUehA63PugcxHT8P77PP+rbgtXIUOh8apkIZRTkG8sIv8sZYqmijqYg6AykbbysYHwDu/keT1+vxZnaau/e3p/EUTGYUeDl9DykuFgYOc/dDoDe8bm5a9+pemNlsfaDljdDH1Gjfmx1VUpoVWZzXo6bwbqqgeBiwHfCLHCEpDzcT8VIzsy+6+38CzXl78i+QsDYC5bjcmM5Cs2LoF37WVIDlH+jZ3oqMQ19HORNHmdkGPoBhNeGZVjbC/q+iC3zLSGBGl5dkS8i9qehMwyuE4rv7RWb2EJ0b0KLrqQto69eUwqAjuHueh3gd1OYPzewKmuGMZ7r7lpF+cw1MgwjD0L43gmYe1RgaSDHXAnf/WeSzNeoSETlH3gTGufLz9QtMBbluQmtifeCKiFPBCGQYOM/M3nL366F3v8sqlct+b5ZwzRfRnnhDoujrFFOUVrISPFUmYKfbIo3yNkj5U4TdgR9VaFuHhjr9QjVLyOpUz+WzAEqotitKDjobig8eTXvizHFmtjE6lLZAzOQBZnahu99V8jsTUZnV36Gkyg1gc1Pce6/yCCAwOokiK7YZbIEssnkleoto3gbdn3vRIZimYycUejKGIDBX6BeU6LkHhXckubbS6AEeC8xmD837OsTMshXPNkdKnOuRVaphZqe6+7YVxloKkyswNEuB91iz9GtM4TA98HaFuZwckLG5nIwx7fHzEFJ4fIgUVuu5+3nBa+t3wFlmZu7+m4pDa6Cw0n+jTXyTQNNZyFMnjXHIUrcb5XM+aX80Sj6YzPsDgQkxmiPXvw7MF2m7EsrdUgWjyVc8fYi8L3vprTE3s7gFhW8OMbM9wmdJjpr0YbgerWFMv0S5AE5EnlpZDC35XShWrMXmUAMpdh+nf3JIVFH0bQYcQati8H7ajQIJ1gT+4e63F/SZ3b/PRRb+bM7CoYiJvyf1ez2Iof857ciGX3weKW/XMrP53f2FyDXQVLTdVKaIQnv0M8BGZvbbCoqosWjPONDMxgJPFtCBma2F5toBn5K2K6FQvpPQvf800Nyf92IHd98IWq3TZrYgUoz00LrGp0m9YnC0f9eGqWLzisgYkVYSJ3+fR8LgG+F3DiAlvKO9cpHQfmYUvrcZ4sM3cPcr6tDjocJTBP82hej8M7ygfU+eiEItH0RnXieC9Acez0fVX/zsQYj+pdPeaKaCA78DLjLlmBqwEBsAd3+eEiPsZwR5fEsdviwKM9vI3YuqVmNmX0z+70RZW7Ce+oScfi9CslQdJOdxN7zF6sh8CX+4Wvj9U5CyeWyeHDeYDUzufoPViyZIsD+a420wsxHufl/su0y7RdCeHztHGqHN6+gcuRp5kPZJyZPBdkgmXjpPORbGsY4p5+BBSLbMhSlv5u6o6NLfgTHu/l9TwZxzEY+XnJMvmdnP3b1jj60pSitNnGtrtL0GMf/fp0Rh5Ip9v6JC21IaIgzF7YjRL4rPnhMxK4ui5JwPh9/ahxqWkGBJWsTdbwjvbwCOSg6i4D2whLuPjbQ9DjgmsSCa3FL3MrP7gW+jss8tmmYUDnYL8gZ4Cbkx3ozm665IAdcAjjKzO5BC4fXQ7lvkbAahTdtmUELzGWb2l3DtH3Po2BSVZ34gvB4Mzz7WL8DFrsTSByOB8KLMLW8g75TXkYB7eBjHmPBK4x7kgr8UYvzmBo4xs/OrWKcqYLHw20l4SQ/FCoehpCop5uAZgndazhpJ3IlbDmd3fwnAzMahBL1zuvtrwKZm9gBwpCl5dlXcHZ4DNPMgJZ46sWcXnfPhfbb9cODp1LwfCXw3RjN6hukwmbzxHYWeQ1+ZckfKkE7mZhbfRtbuk2i68B9rKn97Z6B1AeA9d585faHJ6zMPVSq3rFnwXXQOAa+6kqwX9buoqSoQaO/sgVKhbnpgTKpNnkB3AeUK7jSWRGG0ufBMWI/J7X3lZP0ncxOdXd9FCtWHkaC1Miq0cAX5iYIfNrO9kafj5xCz+6yp+tmOkXGuiYw7K9cY34/RPlZWCnkvmgnINwjji9IRaN4HKTBWGOxtA3ZECt51Un0MWpr7+V4siHJWpftIDFJXoBCglVEltxfc/QR3/2lotyBxT8qN0fl/a7i+DHMiYW0R5MH4d1SF7Hm0T7+LFPzzI4XwSigMedpA/9eBE5Bi6JbwfRqfAD+OKaxMXmFpHr2q9+k8SKG3LPE9uYfWRMKdwtH+mEUdnroOn7wS8HvPhE+68ra9iu7/viiMdAoGHjG+5XHgYJPnTTYEaxPP5Gczs0eRQvd9tDaSqpnnEzzjzewPKMoimxj635Qb0DwYWs/sfJhdwY9RnqCbkGA/oMjyDFnk8L/PA6+7+7amPFCbokiYPIxFSsIq5/qAwuXBW/ea/Qu+/lfYg65De991aaWQyUv0MMQb/Zv4OTJ7eC2J9rrjgUPN7FjgcO9OvsblkHdVFW+uscAlZjZV+n4FncPm7v6SmX0fOW48j+bCt4BrzGwNmnn+DkQyYRLafWVQ8nUU6TBFaaUKZE+WtmptOzU6YKvggQptq9CQTVDYE15FlRqibXK8PY5E1rcP3f3jTD8j0aazqCkMbTnEKE4T2l6O8k60tA3vlwP2MLPpkLfOioj5WgIxcXcQX7SHoJCVa2lWBDotWE2SJM23IqvpQSge9xN0AJxJ+2YwH0pauzyZzSCP5tT4Lwd2dvdtgrCbpSNxp9049PcqyucQ6zf9DBuIqY3hjKA8OAK5qPYAv3T3tsp9plDKI9z9L+H98oGWbiitEiwVaHjU3WcuUDhMhzx5chHmTNrykl0jHyIL8Ec5XSQb7oI0Q9OODgqrI8N3VRjymVLKiWxIXOzZHRDaf0jrnI+1nxuFMiS4GnlwxWg+CnnblI1vYWQpOZS4d1IWMyLlzUc0PY9ADGHe3EzuW9HcTON1Qv4Idx9pyq+0O3IFXg3d0w2A6c3sFfSsb3H3A0v6raK0iuUhSJA3h8rmRQ/wl8j/SYL3qogKdIFJb0ukXIDZKVEChz15KGH/RgqjTVNNRgK7uRKP3mxmw1CelbtN4ReTgPnzlNxmthnK3XcHyuV3GGI+tgf+YWbfy1hcl0TP+cs1xncVCrEpGmdCx7NofW2EvC7b6Ei1fQopHNYZzG1T7ZNwhU2REWfQ0tyf9yINK7dO9yCL/ppIyX4uOevc3a81swtQ/rcNg3AdhSkx+pZIsNzRcxI4h31tOleI4iEmD7Gbwth+CPwUrYcjkafs8ajC2BLIw/EiMzsH2M6V3DbBXbSGDed5Y2bH+Ao6ny4P9GX35AY6A2YA3kLKvQcoUY5HkBdKVYenTlCFT56enDww7n6Vme0H7GtmN/sA5DeD3r13VTQ3y4yw17r7UwNB12RCG9+CFLY/RTlDF0BhtO+i9T9DpI9h4e81aI2OQ54eawCY2S/QmjmR9mpm86D9s8iAtqSZPeju0Vx6A4Vw9p6CIiW2cfciXqbryPIMRTJfeL8cKjKQ5AHN8r9tcPeGyVun8FwfKJgMzQsjD9+3Up+vifjqL6M5fAlwUuSeFOGHyIDyXTQ/G2Z2H8r5Ojt6zjeh6vV5vHuyN1yNzpFZkMJvR+CHZvZTr1n9NoKJVPfUG4LWzN5mdluiwCSE84b/xyAD6LLu/oGpuMr1SLfwKqoumCjbHjel9nkc5T2OhZeWYorSSlr9d0pbtbbtQUqSKnizQtsqNGRdTNdAHi9FG8JOiLnfM7w34GSLe3vsRdM9cWKg51VkrXub5iRdFh02N6Xavo8UADOn2wZt/HRo/A8iBdNVwDruvmDRYE3hd6uijfHvtIYBjA9/p0XeIDchL4HHPRJuEPq6I/XRxNDf/sg76fQIzWmm6wnirrxz0eqFlNy3iQX3AloZzy9SjtwcQ+HwWRqFgyW4Em0KZX3WQdU8R9NUbJdGyxpxuduPSH1/LcoVkWAcErR7Q8iCMulbSCEwP3CCKcF70TgTJUQP2kg/Rla6vGd3Q+raScBUJsvgspH2Q2gVAhKlVEvYm7sfY2brImZq6rDBt40vtB1tsr5vDuxbZHkJiuhHUx9l1/QCwIzhvp1LU0l0vJmNR/etytwcQ/vzHuful5jZP1BOvWPQXrQxUoRVqZpT92xqmZ/JHDKzmcwsHVaQHl9eP+mw0atDv2vSHjZahKxA12n+uhkoqA4X8FVan3WD4rmZ3d8Sb7g87Az8C3nHfBXlEPqtmf0e7eeXm9lSiSckYtKKci2mkYwvq2grouNE4HR3vwqVnY/R8Wlrm4zvOZSbMfF+Hsw09+e9AO0/Q9DeXGadPhYJxisipf6ZkfmTYF+k8NyDYg+A0agi4TUFbWJ4Hq2pn4TXRu5+oDWNKne5+9nofpxh8sI9C7jTzFZz9yR0eQzVwqSrILsnb4By+owg7Ml5SusOUIenTlCFT34aeX5HEe7xt4E/m9lK7v5oXtu+wppG2NFo73yBCkZYU8LmQ7w43PvTglK+zN3fRYWHzkPKq53c/bGgSC3CUejMfRB566xhClE7HIUMt4ViufsrZlZmQNsbOMzMXqO6Aa2/cBBK17Jn+DuQaOEZimS+FM/QoGlAy5OJsqhyrvc7TKHduyGFzQQz2zvw3keEz58Lr68iT/T1wl5cSXHl7pcgZVeSh+27SIm1AfIweg/xhPNXpdmV8+8IMzsJzfuNkNdSX3AnsKel8h7GEOTK0chwsjKStW+INF0cOUx8EGj+0MyOQcbevbIyiruPN+WdjKWjqIQpSquK1qtI26rxwI0KbUtpyDIUJvf3niJGw1Q9cBpvhok8H75akFYPjjmQkuNMpDWdObxmCpPsfZpCbaK82g5ZC2cO/W0SaZuEAyWhJ/uj5MM/LRproGsi8ia5zsy+jlwNk5ieT9Cmug7VmcoexKwlNM+MDtwJyHqbpTmd/+rt1OffoekpkXivnICYluh9C4qBM2kKrmnBObmfRYgpBhLMhRRFaQvk08ji14tAQzrvQpnwXoeGNHroTOGQu0aCgJN+P97M5g0W5QRDkKXtJWQ9njG87iBuEX4defxtiwSJxCtxYsE8Ts+hxOvploL26Zwe/wU+Tlkr0lgPWCzZ4HPGh5mdiSoc/heti0hXvZgh3BNHB/VU6LkMzdA7BAmHPaiSykzhdT86kLJ4Ba0/EIPzg9T/oNxyicKixaswWJjyvBWy83N4UDb1dX4m8wIUUp2ML29evIJySD1jcvdeOnz+ah+EuheomcCyA6Tn5nfQnIrNzUTISK/RBs05Gwu/GIaqszXScy4ICWsh4ft8M1vZVSloBkq8LSMYT7mAPgyFl7UgRsenrW24b8NQiNMCZe0HA839eS9MXk5JOEapddrM3kJM9eLIkLULWvtfoZkDM/nNJ4IQXeZJ+jUPBQhKkCe8TxsMDTOE3z3GVJnrUDM7L7Xf/83MvoW8S242sxVc4RvnEdn/zKxqXsME79K6J/cgIeiNTL9VwiUTNNw9z2Bah6fu7Y9yPvl8VMTjoAJPmR8jD/Pbg6A6Z006SmHyZD8TGWFPAU5x9+dKrmkxwoZnOMaVxPxTiYp8WYLtkQK3kxCnqdGcOgPY091/X+PatLJ2OyR8T0BhgyujlA17Flwfg7t7r1HVVOip01DbHpQj9+fZfgcAMZkoJvMlvEHagJaWiYpQ5VzvV5jZT4FfobP1MqREPszkcf5/KNQtyevXg86OoxBPeVDd3wt794XhlaTE2REpsNajVS6o0t/7qOp1zDOxLsaitXi7mf0G+LO7t0QjmCo/74OMlGsh+f2wnP6G0G6gfCzzN4tnkdzaEaYorYRvmNm7FdtuRDPHSVHlgQRLlzepRMNoWg/gWZFXSBGjMTswdarNECIeHMjKtwfy3to64sExgXYvoT8ExVISr/uzgrYrufudoW3680pw9/tNLvefD+/HAZ83s6EVmUoQk3VK7AuTe+h6GZqH0BpSlXz+pDdDCt5C93NXjyf/TO7FEPTsYoqBmOXwFRS2+c1wTa8bpTUTsTfcferQDzS9z5L/Z6IVnQjvyTxo0K6cKMIsFddGgqprpBdZxijMgxVqdLECCnU8BTGeWcTmce8cCnN+K28mvI+1z5tDLXC5Kt+W+SzG+I1HAtG4yHerI++ZxM08+d28g2MCCml5x8ySAhMrZ9Z0zJo5T+r/No8pd1899fYtZCWtUvI4PT9fREzlPFSbnzHlWUJP3XnxV+C0sE+1WOprCHUtAl2wQvXFi2FUYHzykAjMyV4yU6AhNjcTReXXkYLx3+HvqpAbfjGBHCVUUDpsiMZ3KO0596pgVPjbY2bHF7TrQc+5jZYIHXVoHgxtx4T2UaFukNLcn/diNAqj27VAYZXu4w4zewlY0d2PMFV6fgzYkIzSKrTfOPtZpE0Lb2GqnLk8UvJPRyjQUSa8e2tFu+1JGShS17wQlHsPIeX9OkhQ6GveKVAemiRn1lsorcIE4h6c2XOkU9ThqaEaD3AUCsE70My2ivFc4TxbCZ3ph9CZAq0MiWf//t4azpmLiBH2dOThUVsoHszI4Vtw97esWVioCtIFgH4Urhvl7n+qQU7MgPZn+l41OJsPqGvrtAt91EGuTEScn227vvsk9Qt2Bf7q7usnH5jZf9H+MBY40cxOyFwzEfhtMJ5Uhbv7MkG5tALyzF8F8VoTUbqQ6wvOkcL0E96Fyqiu/IErIwPA2cBJZvYcyqk7K/IEmyu8XxcZ0N4hRFZF8CzN4iIJkjWXR+88xGWYSpiitBJ2DK8y9CDNY4KyJMUJqizuMhryNvu3yWc0YtXy8iwhDeTGHmOaP0IWCpDVDjTBk4k3W+q30m2Tz9KhKLMBb5tcTtOL9plgbc7DS8jN9DEzmxGFGrVUE8nbDCh3VR8foTlvfC+b2aau8I3paYaKtlgtAz5C1tZ3TInpXkNV78YFer8DXJy9yN3nMbMfIq+aHpTo9Tiaybq/gCwH0FROpBUk09OqLKktvCfKiWAZfjetrKiAeam+NhLUOgBrKiw7QWwepzFb5vNY++wcqkxvbHzunrs/mNmzyOL7u/DekFJu/ZxLqtBbpdpmlo6TgJPd/WFXoYNjzezHBZcsamabhP9PDX83AOZ099z5WqY86wPGkz/ubgl0dTGSZo6OPCTu3AnS6yn2rGcCcPe7TEn3l7b88Iu7UahGVKHk7nea2W7IezPp/1uUK6ESuldLvR+d1zC0XZHW3GtROpBgsiYQFXIGW9tw3+5GeY6iGGw091fbcC++hjym6uBm5NF4OhK6GihsEDTHXjCzBcu8YrIwVdA9muYaTPNiDVOlvv09VS2vSHgnY6BIffeamW2LPNdx9/3q0JkHMzvJzBZL7ckrFrRtOUf6gKo8dRpl0QYTqJBLNpybPzGzX6JcnLOUXFIXK7j7P8ubxRGMsN9EXoD/U+giX3YsWmc7Il52UkxhFfE+6X0fMaDtClzpXc4r1sk6NYWvdjPnbLeRx/8mBrR5UBqUsvN9WMn3A4FhtKdLuRgZSP6O5LLs3vNNxO+15RDOwQLA3GZ2K828i4+i/E77ht9ZCJ0jB4RrSs+R/oArhc63g3L/eyiCaSgy+N6NjBqXoXvyCHC851cwvBDY1sx+ndIdvI1SmDyUc82GKKKrI0xRWtUL21gy8/6ByUBDC1yVzrrCaLh7LzNlZiNoLqpFaM6VZANbFE1ukIfWy6bKWb1t3f0NUwjaosCt4YDZDbmVZt27x5uS9h3oinn/JnC/N10Xe2i6j8+Eki0+gyxXhUwlWowtSr+88UVo/iYSJJLwuzQdM4T3SxPCnqr2G77/GvmJRZME0JjZvsA5HnI0BIVEorR6I/zeHMj7BORhF1OidRtphUOC25Dyo0j47BMShQz1S//eTL72v+zZvUdrKOfXaM75WPvss16FitWf+jC+sn47nZuF9y2D7VAc/MNm9gW0Rx5PvtJ99fDK4s7IZ/2F3vHVUQzmtNkn/bcP+KO7P+PupWHoKQXlVKnPRsTmJmLeoTUEbXHk4ZMXfnE0cLWZ/YCcBMvufqIp0ekB6FknXl9l+0A2hDR3zgfF/9UoJ+KVJXTsi8a9YF5/g6ztAcjDcH4KPBMHGc39eS9+RkpYqmidvppmMtsESa6NpArW06ZksKcCl+YY6XphCpW4Cq2fM8L/T6P9YjakFBkFnGJmqyBvkEmdCu/ufmndayogtiev0xfFSwn6OxS6Etz9RbSmut1v232ra4QN8y7PC/pTiS7zLduiqmT7AWsjo8rJqCDSR+H3pkVG9KiyM2ZA6wJd3cJNZvYk2ofO8oKCEAOFCvzhUFoNaFlDWR4mt0fW+8jQn0aSr3X2mNLRVNRhWS+uGJhuPwmN8z60317r7v9Nfd/ROVJxfB0hKE2L0gudgBwgsl5oaZyAoiGmIzi0BOPCWTl9roV4zaI+C/GZV1rV1Hb3i2Z8IDXuNZipf9JUzvQgTfC0qe83pCngJjHhd6fbhoPiNmDD4IJ4DRKG30Tu29lF+4PQdidk8Z/OzB6iWSJ+ITNLVw6quhlshbTg59HcDKLjS9Mcxnc9UrK9amZjI3RUum+RfkH5F5KEnHUUA70IXlyvIYVqEkbxTZQosS7yaKitcBiAOV07sbW7lzHTRc/uX7SWK/8xmst357TPPuuq1UYTRMdnCqNZDOVJugd4uMbh1tHcLLpvZnY1ugf/RPcoi7mQkLRw5LvNaLqgZxGrHNnRGilDhXlRB/shN/+y5Ol5mAr4ElLaRRXaFVG2f69vKke+LNq/c8MvXBXXfoI8KHOrgrn7/mZ2F0p++w2UP61ritc0HWbW4/GQ7DQdh1NSwXCQtd0dGRxm+B8dX9178Q0AM/srFbyc0oYe5Gl1C+0KwJ+hwikXAONMeQL/4O6eaZd4cZyPDEBruXvMOvxPYKyZjUK5Sg4zs9PoB6NDVVTck9c2lSvv5BwpxGDyIDGzoSi6oOtJ2cP82Bnlxcmeby1G2G7/9iBGbb4sB0kI35/QWn0UpfBY2szWdOUN+hgVeMlTigy0srYOvoXSfuwDHGQKZz7VK4RC9yPK+MOn3X1n6E2VcJ+7FxWyGCz4K7CDmV3k7g8Gw8gRyKt+RzP7g6cSrpvyq25GjkdsaPNj4JHUmbA78iReIfQ9Mqz/vyLDSe1zBBVaG3CYikwcghTHP8jRFzRA4YbU0It4KMDSF/o+80orM1vflfm/47am0pRfc/c7IpeVtq1KQ4nAOp2ZLV9EQ01LyKq0at1PoVm9bxKwvZm9gSqBTUIH9/OZth+iBXghCvmZB7n6fifGRISA8db4AAAgAElEQVR7cxQqlzmKUEozvEAunnugw6eBFAE/o2QzMLObkFVrA5qbQd74emkO4zsPHS4n0az8kNCRMLqrmxLBPlij37nRBjca+iw434AUc9eZ2TQo0X2d2H8KaLgUiOXy2Yy4wmFN5FraMdJrxOSKnPU2WRAdqMvQyiS96e5Phj6WAd5397Z8JgUoenYXAiubvN6SZ7cZWost7c1scbSRH2Jm0yNBdGlgUoTmL9GsyDKcZlhLdHxIcbYtWsMNJHhdglydL+/D+HLnZgluROWQ/y+MpQH8wswWRuu3AXwUsyS6qqNUDkHssnIpF31UDALs7qoO1slvz02qlLeZHQv82ivmTkkh/axXQ4qpZP9uoHm0YqrNjjGFlTXDLxLPpsLs/+5+LUpMXQl1x+fuf85+ZmbLAl929/M6oePT1naw0NHfbVMGqRWpaZ12hee17RfufgFwgamQzZZoD9/NzG5H++FF3kyOvSniWVbI4S3S/f7RVHX2eHQed0t4B3oFqc3R+ToMhbx9gHiuW5DiLfEyq7InL45SXXRyjpTRWpmnLugjylOb2VxIQFwe0f0EcIanogQyWB+Fi3bba3k+ZIRdFHn3nUiBEdbrJQ8f9OiULwMWDzxqJ1ge7SE3mcLr3kD3PaGpV1kbztEs5iLkf6y5niqjar/ufhdwl5ntgvj1LdGe9zzwBzSnX4r9Rj+iP/jDwYC9URjcvWb2IqL/ZSRX3gzcbaoi+DwK2R0T2hwQ7w5QxNDFhDA3dz8aONqUumYkkk0PRR5HL6Bz5P/qnCNmdlrMmNJfMFUx3wk5QMwAbOHuf81pfpop+iSLuYGr3P03/UTmFKUVcLaZXYEEjdwSkHltw4M+ESVmLFRaFbStSkOewHoNWkRHldFARWbK3W9J0Z0kCEwfNqcil/+JwC8TIS3b1t0vNbPr0SaetI1avYIQu6WZfYIS5C3o7g+hBbIFsA2yHP4AeRNtjBiEicCfzOyGxBIQQQPFtCebQe74As3p8Y1x92NC2zQdm6EFviGKvU+qtd3g7jtX7LcbFsDjgdtMYQ+zIUb11OJLqiFYWSorHEwupaubWZX11IbIGrkVxYenkczhO1PvG0ioWcfMLkWJbBtmdoy7717lt0vm/A3hN9LP7pyc9gnNPTRLGSfWwCzNCbIMYCNnfM8jT57E3Xlc+I0GKgu9kyssotb4Op2b7n5kqs8voXCMJ5DSZ4fw1Tlmdi9ynb4P+Je7D3ReqDroi2Kwr8hajVcGHjKzXwN/qao8c/dbzOyLSEG/Xeh3GpqeJ39H45yESj0fZwqzrhR+YWZzBGt3G2oqoqLjiymiIr+zNTAC7cOFibXN7EfATXk0D7a2g4WOydXWOvRyoqJ12pXXam9TGO9aSGg8A/EHfwz9rYkqid6e109GeP8Xquy6A100qpgqC16IQlr+hc6X/6BcmgsivmZXUxn3Iyvuyauhe3tG+PsdKp4jFVCHp25DHp9sZvOiM/GLyAv1TZSkezMzOx3YpqZxoSOYKoz9GXkNbo0UEbE9stcIa2bvuPv5/U3bAKI2XxbeX0izgmUV9LZ192dNeXgeROszW+ynirK2UXc9VaSz9joNY3ovjOW0YOzcKrTb18yuRXz8lQMxryvwh4/SR9mlyrnebbj7i2b2DSQjD0PP6Eh3fzUYRv4EnJO65D2Uk3ctUzjbnd7uAfdfpKDJ/tZ7NKsUEp7pBUhWOsHMDnT3eUtIHosKGG0daB4oTI2UVdOiZ1wU1TAd8TQGIxA/iZl9HjgZ2LsTBXARkZ91LInK1z5rZhch7fI/PFMGMtL2PqS5nxs9lKNjnZvcUtdBGswv57StQ8M1qILhisCBaGKDNuULU79bxxIya/I+h5lKknonAnyPu29vZgcBH2YYz2xbEFP0LPDNigz77sAmwBFm9gtvuidOcveHw4Z6MGLEGkjjPwKFr+Shh/zNoI3m1Pi2Q0LV0Agdl4R+tkbVFRbP0FHUb/a+lSE3LtyVxHZzYC8kZK7rOYlgBwB15jJQukZWp7wUdoJxpmTSI1EIyNzAAWZ2YbBsZVHEOMXmMcB8xJ9dun2a5jmQG3ueR9ECyHtlV6R8nA0xXaNpz3kxDuUXmpPm+A5Eiqy9wv+PmNn2NEN1K4+vk7lpZlN5qDjo7i+ZKgRd6e5nW9Nr6DQUxz4CreuPTKFpB4S5OwRVMux66F8fkOyzi6E1XlWgm4cOEtin8GroI8lJtzQKOfwjcGQQzm5CjFR6TSX799xIGbUOUqY/jbxRLqBpNQVZEUcRnrWpgurpVAu/OAFZEs/OYUxWprqiLTu+C5FH69pEFFGZ8f0Mza8VgafM7E/kM0h/QhbwPJoHW9vBQsfkatuRl5PVtE6HuXkFcIWZzYP23v9Dyp1PULWnmVxhEDFkhfcedEbEjA63mdmuSJGxEuLFzqU41877aC96FO35O7j7pukG4fzcB4UmvgqcW2FPfhTlqBmOvII+BzyOzpDec8RVcKYuus0DJDgYnadrevAACMrNXyFviqnQs+tvrI28NLb2gqTJnjHCmtm17p4tD/9pRVW+bHpgF1PILzQTMC+OcsXG0ljsQbPi5xhSfIy7vxz4m69lL6qorD0XKZFeQfPmoqwBLbuevILXdFCoJut0HXe/N9KmsF+XgX4nUwGBDZEi/RKUO/UM4HR370vKgCzq8r8NxGsegNZ3ZaQMaNtSYmDqD7i81n4R+dyBEYFXOQhFOoAq54EUOCfSTL2S4C2aVZujMLNhyCMtyR86Pa1V3vNobZhCC1cta9tNuMLr/2IKqT4OOM/MXvN4uPfG7v6EmY1BssY9rqq5k1B0DuhM2QjxlVOUVt2Cuz8TtPcbALsggWCCmd2NNIav03T5nQMpqqZGFQKGoEm+rpktGWm7JHI3/AAt8nVjm04NGlZCoUb3h34/Rtam36LDPs1o1LGEXA0Mt3wPlUTomApZuIYHumPuq+m2CZZBTFMlQdhVlvMNxLhuZmZPBTrXNrl3JvdwYRQHfi/Qdkik8AwwvGAziNGcMHzfQBvtrBE6XgjvG66Y6Cwduf0W3wEw5c9KEinPhEIakg21LSzP5fVzTvbz/kC4h1GFQwfrqXCNuHuSYymPlgWARdz9BjP7AM35SSicM8FtZvZx5PIPzSymKHGU0wmazy6ZQ3nPrvdZ16E5vL8BOMqDS60p5n4Jdx8baTsc5RY4I7xfCymDzzOzy1Bo7VnIK2h4ARm99Ib71qKYCIJOFUwfDqpJwL8z3yV93pK2VJks0G8iRcqdSAn3bzMbmXNA9gmx8ZVgGrQ3JoqjZA68iOZrrkBXpiw2hUasjQSz14Fr3L23KIXLYv9K6v0nyCPkRKTI3ApZOz8ys1dCHx8AT4f3c4Sx/gP4OXJhT0oS5+5D7n6NmUXDLyKMSTqJZowxqapow90/CWN7AXmrJsaEj4CjAjOZ7BfzI0tgMr4GShx/dxAIeunI0kwrg/65wdYWYDDQMRjahs9KvZwy6LN12pU49yCUY2YkEkK/B/wnKERP8/Z8OFnhfX2kXPpBpt1QZH2/hybf1YMEuJ9HyEnaXIwEndWR98ha2YZhz9nBFJq0N1KQ3Is80bL0JvvgS8B/3X1dUEgfcHb2HDEz85qhHt3mAVL4HuL3ekNWAt+xr5n9G/i9mf3T3cdGru0mNgKeKlJYZbA78gjbBp3Ln3pU5XGQp9xeyDD3Ik2Dzjh0DmarTL+CFEmvBAVsso5eTf32RZHrqhrQnkRKrPuRzLQtmTx7kfVUJdR/B8I6zVNwV+3XFd1wLnCumX0FKa+2APYwpTo5FbjEU3mYOkCvHJeDmOySnOsnozWXe65DrgFtRW8tnjFY8Ayqkj40/aHJMSGG9xDfmm47H5ItVwmvJB3OVMgwsp+731+RnqeQ/DvgcDlnbG7K23yOmQ13eZDFsCLa32ZLycffN4W5Pt8f9H3mlVbQKygkWsavIEvx8shitgSqGvYm2mivRHGwN6MQnUptvST5eUUahiJmJul3asRoHGsK7ellNKjpoYLC7fI8VD5ELrkfhY2yyJLZ2zb12RcoSOCbg6NQ7qhvI5ffs9BhczFNwWV24GsmL4EHPMcVPUNzbDOI0ZxcuyZAeCZ5dIwJyq0HMnT09tuB4Dw1rc9v0fD3HeRuXbtyZQc05GF6ChQOna6n2BoxueIPRZv/h5GDeiQSUhZF4SF7opCH5BksiZ5bnZwSr5OZE3XmfR2aQ9vlgP3NbJrQ9nKU4DU7PtDa/Eeqr+tR+do5XXmjNjWzB4Ajw+/nVbFLj+8wOp8X8yJhal50SINyzGyBhNQGKoLwGBKg7qZZWCH9m1OhnGwT6Tvc3Uek3tcd3/dRLooknOPLSIl5BBKqCgU6UxWefZEg9gCwj7s/ZapEehGtHqETTN6khYJWUGztjRRYi6B9cT60B86IkuaPQ5beW4OVP6End3/L/EZe+EUtxqSioi0ttKYVbT8K9yzZL5LxvYmY33mQEn/OcM2apiIfWTrq0DwY2g4WOgZDW9C+nWuEMSUuzmII8mz5Snj/JtoHD8rpppEobbJw97+Z2VRo/k6H+KItzexhYBd3vzG0axHeTbmyZkjOwpTwfg3KsXU08jY5HZ2L+yKB5pgcGvdBgve7FQwJ5yDvyVXRObss8pqC9j15RkJlxYAXUQGAtnPEzBruXqsaajd5gBRmoemBk/29U83s60jRfYe7P1iH3ppYhnr55941hUsmeW4+9ajK47j7osAKpvw3P0wUFma2KU0epxfuPk/q/1heqiKMr6Cs/RxwnrtvF+iYpaC/c4BRZjZjgdCeYARhnVags3K/rnDiX5nZnsj7Z0uUZ/dNM9vG3S+u8HuxfmvLcX08138OXOwDEObYDZjymo4raDIByX9J+yeRE0UPkj2uRXv+9cgr6+IaCiuQAnRoaav+xTbI+3YnlJi9De7+A4DAky6HFLGLoqivWdDz3z3szfeh5P11IozaMEVplUHYJJJSpGV4p0bbPtNgsnAv4MEDyhQCGGU0EEOWy2hYuwfHccAxKQ+OpZFy5y53fx5tylVoj7WdGd2rOngT+HxyL8ws8R45B2nvb0RM6sIoceHcZvagu3+9pN+2zaDK+EroeBsx5Tul6Uj3a2Z9UQyk8bq7n1TeLIpOaRiNLLMvoQ15C9oVDtNGrqu7nmL4KhLEAQhKjXeQ5W1ZdO9nDF+fBPwG+JW7vxXafwsxE/t38NuV5jy0zqGgNK5K87Lo8Lsp1fZ9YCZTyEtvW1NZ7akIpWUDEuZ8QULuMXc/2swaSOB4yiPu7Zk5v1/VcZbB5HV1FGJgVkGH+JmI+ZkVWcs/j+bPIWa2Ks3CChdSX7kdQ8uh6JGSxkUwsznQPrt/eL80Yrr+HJjMXIEuPPvbEDN/L9oj7jR5MlyFmOlRyONgOLA/cJKZPe3u11ehzxVCVdndOjM3p0FhWXnCX1v4RaeMSQVFWyK0tinaiM+DX9Wg47hAy6yfkrb3AZu5QjX/F8dX917MTrNARQxDaT2DvoH2mBkQvwHyRJ8KGVkI3y2Hzuzk/zK86+6/Q0l2v42ExhGhjzbhPXJ9Wni/2RQysq3LO3AO5NEwv+d4mJrZu6nxlCFpd4e7/z3VR2xPHglMNIVtPUAzTGtBapwjVdAFHiDBi8Sr0CbYBSmULjGzb3vKg7XL6MQI+wD1KwgPZlTmywLfMh2t9+wJmmFTlWCqaraU5xebWoX/Z+/M43Urx///3qd5TomkFNKHCpXIEPXVIH2/QqjQbCy+hiRTCdWX+pVQiSQpCklpUEhpQKVBmlyhSGg6DU7Tadq/Pz73Os961l7redZ6hr2ffc7+vF7ndZ7hXvdzrbXv4bqv4XPZ+d7JWLsQuflU2HOKyK8j3TCX5vO0dqRUiiD7CfATOaJnd6xHDQWdzkR97usjDzlq+0d4DP+6otmjtGcy3YbXt3PCaZ75/oYg5fCRjO0HAl+Q9JXowFGa6aSSTsB8YSfIfGG/xga+rXFAwTKSroiIjar66oYZo1UPSIvntlGDTK5J2x5keGV6uwblisY/cZhptwgVsAL3ydz3+WiPflEkna6DcUoixcIpfjfm2hyWJshKOLJhUlCQ45hI6U9VcjQ9OA8Dvcog6Xo8Pl6OvcVlBoeeq/PUmCNjOIx7abzhLwMsHU5VeojWoSRTBvKb5P3UVyYGiboyZ8arPXJt1wB2rri/cTynM2TcSkVD7OEyP92XJJ2UvGSThUhz8mRs5HwzJq5cL/17Kg4X/yn29u+En9f2WLHNCNsvK0YyTBEyI9gadD/QHYTTCl8REbfJ1SN/gon8rwC2iBZp762SLsSpCvtgr9xQkfaB73ZpU5p+0Y9i0tTQ1kW+2nLgdLSNpkvb3HObL++vQdulcGTW0RVjYNP8ezn17B84tey/Cs23SG2ej8uUb5G9LvSxPI4IeiYtbpMdk9E6wxxgdUlfS++Xx0boPMZk0uI6h/dxOh/eL8RRuGt1aJMZo/cGfhPl3FHFNfkAfGi+A6/Jr8AGtCnZR2rqyacBO0k6IJxi2oaIeEzSm3BK2qVySmrTaJ066NkJOwRZphKD0ssupDPpc4bVMe1Jqa4ZEZfSoj6pMtauhzmMXghchg28xxf7qjGfipg3TyOijKerdr9pbdqK1jp0DXBmOG2QMJ9mL07YgWOQ+/qoIJya+im8NpZG4uL1concNcU9p4jiPtINz2/Qdpj4Lp5DW+PI2TZI+gV2xF6GDcPQOutnkXxH5s7Ha1JIx22KGaNVA0h6NY4+eitecDtVNqrdtgHOBTaSdGyu3ypF47WY5+HrSZ6he0K64CXJa1gXxQm+Iz7IQrsBrG0xkLRDl377XQyq5AAgHPE2odredEb+EJs23blMNDicIYfI1jY4NJgj4xFxTMV3j9Di+Mr+HrNoEUnmP59MNJX528mbhqS1Mcl0Vdsf5Pp6CKft/qrkd/YE1p1kg9VfaHkQM3kfBm6LHB9MUigvi3a+ib3woXB9rCzshNOEJhvn0k6yOZv6B7pXAEdFxG2pzcOS9scRZt+JQpWpiHhEJmPuWuFSjhrcHTsrVsHjYjZWak8Hji9xTvSNyVJMatzfdkmGrnIkmf8M3KFW+fORbZvu/2LgH5LeML/dXw/P4klKlOQ+MY4NSh/BqRvzIKfffAaPuYxvawwbvDbv0m/RKTeOefyKh/dsTVm40HaeU0XSt4H9okUx8HUc2XwJTtltgxzp9SZs6FsbR3YWUbYmXxKFiliSnh7lnHxD20ca6sn/hzmOvinpncW1FCAi/pX6/BGtfXLQ+//AnLDTHAPRy2oc+PtB0Vi7HXAI8GysazyVHKl4zflUhnnzVNIXMWl6PkW/2O93JR0UEZ/JtVkIG+nfxUSS9Dsl7RYR5zCDoSMiDoZ5lUzL8BrKiwhUYXO67yNFTMW5pQ1Jf72ACqMVdsZuhCs4r4Jl/njSATMKm3n3MQgj54zRqgskPRtXvNoZe9qfxKHhE8rXNmk7QBnOqVA0Po9JO/MRHFMZofK/6V8T5Af7SbnXd0paAUc0TOpiUCFHHU/MtIWkVTIlOnkzoUeDwxDmyKO0UhOz8bu8zOOzGzb+LCxpNjae/B24CBuJpspDlJc5M+QuTyuHfgVa91J6fxVt2xBOkbykiWAySehumAj5+Th1p/Zzi4h8RMAcXBHx35j37F+0801kfBLjrcvjFzSsTNMENe/v7Pw1ab1cteaBbllM0plH5pWvqhwzh4lVKvMyL4YrcGURHdfhdNKMP2KDdD+flPTWiLi6tKMuUHX6Rc+KSR1DGz7M1Lm/e1PbOnJkMr8Rp7+Oelswt89G+OAyv91f02cBsF4uoqkbnkUukkXSalFe4XMMF9Mh1/ZjOJ3oMlzJ70ZaxXb2wQfbV0Z7ReXsWgE3RERVpHH+8L4EHr/rAefhlJLzSIVhJO2F05CPJHEyJqP2JpgC4ZPY6PaP9P3ymB9vCcw9snlEZHyB89BhTS62Ky0i0cs+0gm96gBJjrU7tUnt/gG8QtLGOG20E29Rr+jXCTu/oye9ReaYejseE09gY+sjeE/Nz+81MTdaKcJcT2XG2v/gFMJvYyL4J5rOp4rfy8/Tw4BDJN1e1S9Oiy4aoQ/C6cenYoqX/Dq0P3C6pM0iYmBzsVdMlQNtirC2pJ1LPi8aFksREdPdWH0BFaTqmXEP5hHR/x3Pu/VwcYJx4HuSriZxPgNXRcSfehVmxmhVgnSw2Q57gDZOH9+EOYt+lKJpGrcdlgwVmMPoRKgM3JOSFJgpXwySHI1Q4+D8RzrzedTFQ1WbbkPjRF8Gh0HPEZnoOtsw1iStYxFxj6Q5mMx5X7yZ3oqNm8dipWcN4KPARyXtG7kyycNElcy0FLe1ceg7ODT8dkkbUH5/+bbrMKAqHUkROQU/tyvTb/yLHp9buLLTR1Lfz8CH1o1oGZm/ImlvHNI/DrxY5oO7vV/j2aDvr8GB7g/ADpKOiBbpaFaGfWvao+QybImV2Sp8HRuBTwI+E+abKN7b5pjk+SJJG0dE40INVKRf9KiYXIujx7oa2vB698aa9/cyvIbcU0OOH2PP9oPTpO01wE8j4k81n/MoyDysttDdIZWPeBkjkfNLWhgXdfhmRHyl5Lq/Fd7vjcf9a7No14SrJJ2EiYS/iAsBNEXZ4X1pgIi4TNL/ARtK2glHgHygaHQOE9e+UdJWuNLzGdg4/jDe3y6OmlVX82tyEZKWjS4Fg3rFsPTkTkiH+2Ed8Ptyws6PqKGXFfWWsgqRK5OyQyqQPcM34sIo+c+z334SWLjKWJubT8K61lr0OJ/yaNKvzGc3T8dPkVjvBc6IiLcVuv65pPPws/sCTnWcEkyWA20YkLQ1NrKN47XnJ9FOhD+Wa7s9cAQucLNl+ldELaPVdEdEHFb4qDSdNyL+kQIaTi8ENByF7Q3rYUPxwnhu9IQZo1VCWjQ2x5vqmzBRZ2Bi5wOBUyIRYDdpOywZctf0qmj0HMHRFL1sAPMrah6cF6Nawcl/3m3R/BMlnskeDu+NDA7pN4YyRxIup2WwHMMHlcXCOf9XYNLfK/Eh41BMDP2p3P0/HVdlOljSndEjwewgZM59/1ZaCt2n0/+/Z+L9XVJouxv2JvcFSavilJkbgG0i4qqSNj0/t2T0OSP9y9J/9sYHyC3wfe6b+r4Pj5dFGYDxbBD312CdPRRzr/xW0jnYG/zGdG8HyDx4h0TEE3JJ4Sx18IMVcm+A/8ZHRUTlISlc7WwjHLlxilymeBCVGIu/U1cxeSatdJ9Ohqiv4/XhBxFR5AbK/27b/dEq191VQYqIteoqU6PQFliriQI4CjIPoe2fmHjwnId0MLwRF5O5WdJzgDkRcZekg3DkVVmFQcil+cqRHU8HPlWcL5K+gisYH0sDDpnC4X1LWlGUmYMrT7vwQuBxXPH20xHRqcrtLdgR+YG6stRFep430Ac3ZUmfw9QB6sowC1g8GesGhWGms01ndNLLinrL9tggUIZxTF0yhufOoun9+rRSlL5BywG0Jo7UWy33ug1lxtqICDpX0OsJNfu9BxvZMyyHz18/qujzCUnfw8WUphKT5UAbGJKefRYtXrMMR0j6YER8D0eH5cfN4phYfldawR15/Bs4X9K2Jd8VsRvmoc0qkTeu+Jh0n+fGgLmxe0HUT+fNzqqXRi4VXaaY6RkLvNFK0gtwmPKOWNG+C4d4nphFqcgM+o3aDkuGwnWNFI0BeUIaQ9KbI+K0mm03qPhqaVw5Jl/K+GM4lP7ucIUaJD0TODoianlFqxaDDnJ0wpxOcjQ4OB8BvAUrymcXmiyPCZt3w16OTphQ7aGPw3tdg8M9OAR7RXxoHcgcKWAz2sfxMVi5mYsPBoti7897gFdTMAgkA8oHkvd3X1zJatiokhnsGdwzPbuV0/vdcTRC8f6OxUaJrG3fBquED2Bv5JZRUbZ5CM9t6Yg4TdLvMKHr24DbMZHu7Zh3ZYIho0fjWc/312SdjYifSnofDvXfH3MI7hQRJ0t6BHuH95MjF1fFY/XkiCglnMbj4B5S5bwuv/2wpHdihXlHSgjXNaD0ixwmKCZp7byCeoa2X2F+kQ0lLdTJ0FZyfx3lSLKUKUjTre2oyDEKbcuuIyJuTtd8Cs+V7bPPSvAm4Mz0eg5eV8scQJviiMGqw3UVssP7WPr3ZMFB8WZJf8JOoE+nNjtGRFkU5mRiTNIGZTpBEwxLT07XLU4rLWkcrwXfi4i/VVyyE3AcAzTGzThhK1Gq4yQn1CzgvyXtkdosjFM49yj0MZba3lPS/9+yFylC5kGYF8VHRPwzez0NcAGwvaQvRcSTEXGfulcKfQoNKg4OGqPmQGuAz+KxeTB2jNyL9eb9MbfYkuGMpAnRnmFesrI0VnAq53tq/P4Y5uIbp2HRKkmrAB/H+vFOda+bQqxKq4jJXHxeb6uqG32mjS7wRitcQeYRbGn9PnBuhwnWpO2wZCiiSYjioDwhTXGCpDOBvaNFMFqFKyiPMppFa9LnP3sHcJ2kF4fTcZbGXF4dUWMxqJKjEy6kFbpbJkfdg/N2kr6LFdkvFOReMb28MSKubChfExm6GSdmlxgcrsYVN5YF/ooNW4OaI3n5LspeS8oqu2UHnKXxfPoUPpTvExE3UI4TMZH/UtEeJjxwdJEZXC53fyzzxzNDTL6tXHDgX5gEf39sePh+uoeX0r4W3JszoL4Up4pO4GTJYX3grKoxUcCJwM6SzqY9nbgbro0W8ehvMbfNAbTPs7djpWLdARvPmt5fcVzUXmcj4ltysYyVgLsiEQaHKw5egJWd5+C0o1Mj4vQO3b0SOLtupEBE/E3SudjoPcFoxeDSL85Kr8sUk9qGNnxw/ymOwik1tOVRuL8mCtJ0azsqckxJ21yUUzcFdzy1Xx0fSt4CvD8iTq1wSD2Jx9yeSZ4n5UqG75F0QmGv2hCnBX4MmCsXVLgAG9cm8FimiLFNcCXETfBafSI2TGVr/UcqLoUAACAASURBVHj67jW05tP/lhmsJC1Z+Kj4vti+KrKsiOVyv/0XHLWyRpLt93Ikdoam+wgMSU+WqzteBKyLoxbmYA6w/SV9LiIO6vc3aspR2wnboY/lgHViIn/gtEUHHedgPLb+G8+pcVzs5NJiH9jZ+UHKI4pm4f1+fsBB+Dz2TUl7hDkxjwA+LOnE4n4vaQ38XKbSYDpQB9ok4u3AaZHLtsBRYFtgJ/CRkm6I5lxhBwM/r9FuIRyxtQNwT4N9ZBt8Jv8r8JqI+H2x7QjimdjRk1FnrDfoH5gxWsFVOA93K7wJ/oeW4aaftsOQYRVJL8u9XwMbniYcWLMXBUWjU4RKMYJjQoRKH3gx5jq6RdKP0+/+rmzC0gq9fgrwqiTDIthCfkqhbX4xuEXScXSoTNBwMciHQI4Bh+PqR53C2bvxW9U6OEvaDY+DNeUUvPxzWgpv+ttJenmHbsYj4oheZUioMuqcR2uM5b3dd0nKxvLT8XMexBzpZDDIlOHsUDAX8wq9Dpgb5hmoQubVGob3qonMYxGxp5zWUpQ53/ZiHJkDLSNCZnDNFMCM5+VsYBtJp+O/w7ikwyOiqkrdXOoXXsjaZWMRvDk9QOfKIEvkXr8LRy+B581eOLJzL/ofn2WodX/JMLh+evtiSY/TYZ2tOtAlQ9Wdxf7DHA9N0nueBXyvQXuwMazT2j2I9IuHoFIxaWJoy+5vEaoNbUVk99dEQZpubUdFjqlquylwbYqcOjVa/HB5jAHHyMVQXox5Y7YGrpd0ONUOqXdjHWSWpLfgqnQHABdI+jxOTVwJ6wA74LXjZOxV3x94VNIdwN2kqnDp/VPT+99hZ9pPcBprZrTK7uHXWA95EkePfFXSOsCHM50oRWY9QDPH2bKF9lVr8sa0nJcb4/S9bF0bS/L3uo/A8PTkg3A2wB7At5LB8VmY5+cLyQH72QH8Tjc0ccJOgFyR7EisU05no1UtHSciPpdef17OQKjUy1JU8wciYkI6bvquzGj1KzwHb8bzLHudxzjWCX9J+Zwaj4jGFW97RUTcIOnNwA+BTSV9AzuCngFcLekQ2teh3fE54JOTJWMJBu1Amyw8E5PjtyGtH+8FngecJGm9iMhH+M2S9PKIuFTlacZ/ahB1eb6kfbDeUraPZJxgT6V9H3kn5t4q2/9GCmkfvgyfyU+QtCze+46IiEFwNAMzRisiYkNJz8cP+p3AuyXdij1EJ0ZE9NJ2CDKM4YVrt9yl2aZRdmD9OFZMLqNE0ShGe0TE6ZLy0R6dIlSa3t/NcmWNbXFe+QXAI5J+j5W24qR9MV5IHsYcWz+PiKpDWHExWAWHuf+9pN/ai0FxMUohzrc1WKTKUNcw8AW80I5hctYy7NWlj3HsuelVBqgw6kREnpQwb3AYxhy5mRZ/TRmyv18WcnshTqv8QqeFUk492Rv4TYXxtB80kXle2wp58223pH7xgdkyue/m2EC0MuZUOiUiLitpfyFWKteKiMpSvrnndnFEbJr7/ALMHdZtXGaYd7gIR3p+JfXT9/isQK37w4erxXOvofM62/RA1xTLkXNC1MRdeK2rRERkUS5ZCvHdcupN9n2n9ItZmFS5SjFpYmjL7q+boS2P7P4uxfthHQVpurUdFTmmqu2GOBLze8ChySFV5p1eGhvDx/A+/3mc+vFXHM10R9IPoMUh8zTMybIrNkYthHWehYB56Ympz+uBt2deeDlt9lXYgLsi1jdegg9FN+B1MV/qPu90yCLJDsDRB3Mj4m5Jr8cpbBtKen060D9Gxd6vauqC4tr7TRzpcFBE3Ji7/tWU7yOr4cNlnui56T4yND0ZR3+eGDner4i4Fdg19f8ZSVdF58jVQaCJExaYl9K+DSaefy6wb0R8echyDhNN9TKgUsfpFxfjzJCf4/1kB8ojYNagZSRcBqdsnYyNvVt3mFdFPFyYT71QiYDPNm/D57rP0B4BmRXQGsPP8lxgry66y7AxDAfaZOAeKiqIRsTjkrbDhvYfpPU3HxW6Ft6rVsIFqTbv9QwY5vvdF9i3ZB9ZCutBsynZRyYDkh6mu5PksYhYLtc22zuFI4HzhuwlsB3ifAZTWAyYMVoBEC6/+Mnk1cuIIz8CfEquZjNO2uSbtB2wDFkq0LdrdDebVqWbKkWjGO1Bh2iPvpEiD04FTpX0POxJfSWetC+ifdKehQ+ZF+LUkY6Tt7AYbIE3rG8xIotBDnUPzs/B3tgnIuI1UyFDJ6OOpKMwX9d1eYNDhkHOkXA6SSclN0styWT8Oh7zl0j6InBc4RAxhjlNPo29tpvUkaMJmsjcsG1Hb7WcIrNmRPwqvf8qcHhEfCe93xD/LcoOG5P93N6e6/vpuGLYNgxgfFag7v39DSu3H6Y7mWrjA10PyJSCJnic9tTTfrFVh+/KFJMmhrbs/roa2pJy+Xta91epIGVtI+KW9P1It83f33SReZjPIpwus6+kIyn3Ts9JfaxI60CyLPByHE2xdZi8eDPgS7QjSz16Es/Z/8Icnithg/WDeB34TRSisMMVS+dFLqV16LMdDDFdD+8RcY6kV+KD6QWSNgnzjO5D+SHi4xW/VcQsbFDbgFxBlqp9RDJRC773XveR7DeGoSevRKt6cfH3PitpXeDbyXB1a8O+a6NPJ+zxwBujmm9tWqAHvWyY+BywXUTskcbw9hFR5MrKuFiLhYx2SK9n4b2lDoL2Ake9UImU4e/4Xorr0O+ionrxJGMoDrRJwPm4ovMX0zm0DRHxb7la4K+Bv0s6mlaRsnz7hXKf94XiPjIi+BKeEx/Dzps/pvdvx4a/c2ntZ4vhglfvxOP1Glocyy+TdCFOEW9CX1QLM0arHNKA/iXwS0lLYSv4zunrT0h6FS7bfHpSOpq0HYQMb8dGngn9lhxYv4YNC1WKxmR6QtoQTqn5MzYsdURLj2r77ARcueIfJZfcikN9+yX77ooucpRhyg0qA5JhDzyOrssbHCKiTaHsYT41Rrh6yfq5948khfLb2Pt9iKTbMb/I8phLZQkcer15JGLYyURR5rpt099mWXzInxsTCQ03xxtOplC9nPZw8jOwMabsdwb+3CStGxHXpdc/w0rh5bgiYBFPS78zlDnS8P5eGxG/q7infgyDvWIpOfS6LgZNRvsBHCp/N62Uzk6KSVND27xUxS73+Xl8+HsEHzKe7CDHZ4HnyxGy2aFilNuOihyj0HYeOnin18Tz/3wc9XEDjrh4CeZSOhbYLc3TbsaRU2mlxTbCoA7vEXFLWp/+iGXflv6r1B2OD0bzuOmSYed6hrSPFDFgHeB2bGSswi44YuI0Sa+JIfJU9uqEjd4qfU87VOk4cqTubsDrgedjQ8jD2GBzESWV//qBHMW5Ha7OmZ9P+ajCsgjDTiimx/U7T+f1WzSSjxhGwYHWCw7EeufnsONjAiLiohSw8XEcCZvtR19Mjo9raCdR3w3zQM83iJSSKxcSOjUSF6SklwB/jokpu0fjfeFh7Fh6GaYV2han5t+Bn9lOMh/h1ens3xfGxscHYSCevyFpNbwh7ojDBZ8ELo+IV/bTtgcZ3osX4OcV+5X0LuBjEbF2ev8gsGm2CEraBXMmbJDer46Vu80jYnY/sg0DcqrKtjjq4e8R8f30+SfwwrNRRFxbcp2AGyJiYNViUr+fHoQckp6KD85vwBtA1cH5NMw183es5F9Zolz2ei91ZXhXRPyuxODwL2DXcLnyp+Pyr1tFrvJTl98fyhwp+R3hKJG1sJL+MDZqXhzTsAJQNqZyHz2B+ULuxOTCrwMOi4jVJa2E/64rhjljkAl2z4qIFemAXp6bCumBkp6LN/q3RsS5Mjfby5Ocz6Tlaf889tD8EI+hXzYdn3WeXd37w4pz5YGuxjr7WexceGdTuaK8kmfRO1wHY9hwP2EN7LQ+dlizsnH3OpxS8WE855+GFZOVcbrVmbgYQ2BD1w9ryJrxAo3RSoWoc38Zbu8gx+14vL0cp1yPdNuI+LOkZaZajlFo2025zY3J5xWjVmTez/OBAyKi7xLxkpbAxrBdsGFiFRwJMRuvcacDx3fbn+WorHdgYvLSyAlJb8UE3RM4fXqQu2pN/ghOHcyQ7SP34Uqe2zOAfaSLbI11AJn3Z0tAVc9a5ga7CLgFk+2/EDhm0PrgDJojjZtT8Py5Es/ff2H+2jWw4W8M82BNMDR3258iYqFiG5lD61Zg9Yi4rc41o4o0Zx6OAWfBNPj9J6m/r2d4O/C1qX62MpH9Cng9rNSnJD0NeB9e79+InagPY4Pmenit/DPez64GLouIi+WiRAdENf9V1v8raFU/7WkfGTYk/RvruJnR6kxstNor1+ZJbHT+O34+a9DSy3fB9/IGzDv7e8xx/CzMsfjLiHhLr/LNGK0aQq5Isyvwtojols5Qu22N3y0eWMELfFY6eSAH1qmGzLewCyZKXya/2El6NyYIfk8W2ZD7LlsMNsVe2EcY0mLQSY5cm44bYTfDgKTv4NDlhbF1/z84VfKoYkRTH/dRyzhRYXC4Fj/XNoNDDzIMbI7M70h/rxuxF2NpzMuwDLB0RLxf0tZ4nD9N0nPw5rpwtklLWhv4Q0QsWv4Lfcm2CjbyzFarytMc4NVR4I1LimQWnfgTHC21Ag4lv4qWQnAPPnRMmtFxAIbBf2JlpAlxZicjU6lnsA7KDr79GK1yCn43xSQzKjU1QIGNmHWxP147uipIScmaNm1hnmI4bWQe5rMoIq1vv8KFVCZEOkv6KI4WWj36qFwnV+u9DR8unsT73V9ppX+tn2S+BRvor+71t0p++3j8LHrFophiYJPCmpwVwSjuI8/ETtE3MIn7SF0dIO0bVwFnRERlqXlJ6+N9Zd6zG4FD8+LAttFeyXKBgaRV8dy5AfhghYPm6cCXsWF3l0gVlHPf5/ehFfF4BRtZP4Uj+pbCBoG3hKtbL4yjHF+OjZjZmFgS7+cXFF53w3hEbFaQ63j6m6el/RZ+YwWsM90ZEc/u87d6wqAdaJMFSWtExN9qtFslcoUVsj0qOedXxgbWD+M1dH2cdr1sRLy40PbpeM+Yx38lF9Y4BhvpYRL3kaZIRquvJRkfwnPrjxVGq33wuft1eHzeCOwcESeqENAg6SnYGLh6RNShOSrFTHpgQ4S5Si6T9KFBtq2JMdoVjeWAJSNijqSHaFXnygiK89xN91Of4HhSIenZOGR8Z2yxfRJ7Sk9O3y+BeSj2wGSE38ldW1wMMg/tqXgx2ACHIn9SUl+LQSc5miIigu6cOafhZ7IONi7tiqul/QJXWOmLF6GmDETEodnrnMHhJlx6OquEdqJcOTAzOFwZLf6STn0Peo7M7xiPiGMqvnuEFol4plzMoj2keyheimyzlyM4z8SG1m0yg5WkhbLDY5jQO7vurTmF4FgcTr4+HvePxiRW9MmhuM5mhsE66+xHsRH3V5iDsC8MIuJiAPgCLm7xQlqk9+MR8R9J56X3++UUk6/gvanxWtvpfiUdg6M9L8MpTvt3kON47LS4P3k+O8k8Cm2fgklu56TnfP00kHmYz+IlwOrQ1Tu9laQyh9RXcQGXng1WCYel37sdeHk47akNkjbHh+2LJG0cEdf0+ZsZ5lDN57kl1nW67rHFNZlUkKa4jySjwHZM8j5SVwdI+8azaa9CW9buapkIfjus/5WSME8GVHDC4mjCBREfwON5y6ioDBwRd0j6AjZa7QucUNYuYVec9pqP0s0XCHoBcFqYaPthHMmZn0/ZWL4/93oFasynEgxkntb4jYsYIKF1DxgFXaQX/DXtMd/CaciPV7S7TdK/sI6RBQZka0e23kXaoz6R2vxerSrunfivvo4r2Z6EKWUmcx+pjeSIXRKnVGYOxXFsfCrDE6nd2bR0w90kLUROhwGIiHtx5fm+MGO06hElStJA2nbBSB5Ye4Gc274d3tA3Th/fhA8i15OMbDKvza54rG4bEWcWumpbDPAzuCEiMiNWT4uBXEp5zfR2Geyp6STHUJAW2GvSv4PlEt3/D5cD/2A/hrO6qDA4nFXwQEwwOOAqObUwwDmyIONRWhtlpkQtjw94YKVsKEUI5LSmjCz5OjxH8mnHc5JRM68QZMjWpYsil2IqaaoOG/2ss9dho/vGwPvqGG6nATLF5ErqKSa7DFGOPfGa/2j6zVI5cFTef2HD+j6j3jYi7pUroG2En/N8dX9NnwVwnqTFJH2Xdu/0BbS805UOqWQs76v6sVwVbGfgyIj436p2EXGeHC10HnCKpBc0NZalSJwNIiKrbkan35R0C057+3qHNtma/Edya7Kcft0JU7KP1NEBwik3E9JuStrNxdF7Jw5AtEbo5oRdQLE+1hlLDVY5/BMbR/aTtFRU85L9ENNmgFPQXovHOkysmj0XWCI/n5KB9oaIeHN6/Se6zKcq9DtPa/7GY3itmzKMiAOtF7wDR5f+EBfPOR74dnLa5/EMvP9uhHn9AL4iZ5pcivenF0v6I7AfPhPugKu8jlPBf5X2kd1wlsxQ95F+kAJAzsd79cfxPa9IK1ji4hK9+EN43q0DvBQ7ahfGztt18XM4TNJvaZ1j/1hjHajEjNFq/sGUHVjrQiZRzirJvAlbdAMvAAfifPeM4DKPx3FFkDZDUW4xOA4TM4M5b9rQ42KwEybk6ypHkmUF2ufTUFLdIuJUOX/6SOBYSc+LiE93u65PTCeDwwIFORUi84isSRqD4epTczCZblYtah1MWjyI392JlpK4DPZszgIOAv6v5ADyWkzUuBGe6+DonQtxWtA4sLKksUhpKDF1VT47oc46ey9OZ/w0rWc0raD29Isf4hSMVwJbAP/HkBWTMkSqCCVHvG6IyY07yXEidoS8YBq1/Tg2zs2v91e37TWYW6SRdxq4JXogu05Go0UxZ0y2du2OU5Q/0e36iHhY0juxPrMjJnZugtXxOt1zGk0Pa3L+2vWxgQUmcR+ZX9DBCfsh4EcRcddUyTYimEuNTI+IeEBS5lSuHK9hfqrbAFKkywPRSsUq6g1P0HleDbzCWS+Q06meQlqHgLsi0Q7MoHdExA+BH8q8Vu/GRpiPSfoNztL5cUQ8EuYZPCP9y1Lg9sYVHLfA42RfnG1zF96jzsXOmLmYvuVhvGeNAWdI+jMeew+n77vJ2u8+0g/ehzkNXxTtWTwXyCmD/0/SiRHxcMm1c2kVWDo2BTSsidfAi/Hz2Akb+O6kQUBDETNGq2mMqTqwNoWkF2Cv0474IHQXJlo+MVIVMknZQfZoXE0GnJ7zIkxq/GNJJwJ75CbN7iSPbfoHKYe6KEMPi0ETOcApK8/JvS+VYxCIiEeAd8ulo78m6YmI2G8Yv5VQZnA4RialHhmDQzJiDgIPR8SNA+pr2LicVnWsMWBc0mLJ03wJTkvI1oDtgd8UO+jxua1Eu8f7XpyTvwk2PhejHLbCpMv343K6e+BxczoeX2O4HPjRkq7DCsFvI+L4HmRrQ8P7y1KS8tcoyfcINkZ1W2f/gj1W/fJcDAt1lPRdaU+/AK9x2euhKiadkNbdi1PEZ1c5IuK5063t/H5/Ndoeip1aTaKcTsdzrqvhR9Jr8H7+KrxvL5b77j+Ym+PZwK+jhFC3Qpa/SToXeAsDOmzIxOzrYi6/K4DrosARmMMcWulDS2MD+mpUrMmSPofXZPCBJUuzOo4e9pFhQ9KLgFvLDvJyZcIPYafospgg+OSI6KkqZE15ujphI+KoYf3+NMOFwOclrRURN1U1kosV7A38JiLKKm72YmB6MrsuN58eTe9nMQA9veE8za6Zhc8i78QOoSVL2tyBubq+ET0UnZlBC2Feq33lYjn/jQ1Y38FnqO/h/eiPhctmh7nRfocpI96GaQ82w3vNyhHxWNrPLitkn+yF1+RDMEfjYcCL68g56H2kJrbCa2aZneAAPC83xuOxDuak/3+aBTSkNXO1foScMVpNb/R9YJ0kXI8PfKfj8MFzqyKdIuIe7N3McCXwneRR/S5wqaQtIuJOvNBfhA+7XdFkMWgoBzjlYdmq/nowDKwALFpy3TyDSkQcJWkcOELSjdGF5LMPo86jeDxlJV6vwAvw3QzZ4NAQWSn1fhG0yn2POjaj3XB9DC4xPBenbJ4i6R7M6fBqXJq2iEE9t1vTb18uaY+IyKdmbELLk59hdkQcLulkvMl/DI8pYfL1t8uh2E1RNDo2vb9Z2Bibf59hnBrr7CREP/aKf2LFqxvy6RdF5Alrh6KY9IAmcky3tqMix2S2PRKndTSJcrqJLofadCj+Hp6zj+F9/QfYyDoXRzmsiNeglYE3Sdo7cryOXfA7ytfYLPr47fgQ/UT6/UeAB3GERdZuTewkAzvjXofXoHHgAUk/AL5EigjIEBGnYx0r/5uvxpGR3dbkO2g9u33pbR8ZNq7Gz6NI0L0cXofXwX/Hf2AuoTenyIBdBylEQyfsDIyv4xStS2TKj+Pyjs20NrwJRyevjcdmEbfiqJameBKYlSJtvorTwLKx/giumjmOOWR7xSbYqLFQ6mu2pNMomacwLzLvXOAVeO6dgfXOsnXotTg96+iImIp5N18hGRPPBM6U9Awc/LA78AFJV+K17wfYEXJvumw8d/1dkk7COuvlkj6ZvqrivzoUR7p+uYGYlfvIEPE0WnpsGyLiQUl3Ysd0GbJ7fhL4dXr9OIXsrhTUcGs/Qs4YraY3BnFgnQxchfkntsIK6n+omBxVSB7VVwDnABcmZexZeDFoYo3uazEokyMi7o6Ibhter4aBLQvv2wwqEfF1SRsCn6M7yeegjBNj/uk4IWdweDMm61sv/Xs9NY2JA0QvCk0ZannWRwERcVH2WlJWCnmR9N3pkr6FeaaeAPaJiDKel4E9t4j4vaSDgOMlPTUiDk+ytP2GpIy/Dlpj8jAmjs/NaY6i0bHJ/a2GjdKvzX32IlqRVk8wuutsV4RT9rpGH+TTL4qQ07Cy74aimNREEzmmW9tRkWNK2mKH1JlVUU5pz5tV+PgaYENJL6XdeHVvRGQFWo7GRtuDgYPLonZyv/EYjgo9WNJtEfGDqrY53EU1NcDK+PBehWzteyOOcoR2MtwxnGL1nvR+K0kfipLqiRki4mLg1fk1GfhZ+q50XZS0TnrZdB8ZNqoMkgdhg9UHI3EHyfwshwF7SPpVwVjXL2o7YWdgRMQjkjbBxr3DgEMk3Y51x+UxrccSmFtq88z4V+jjYRyx1QvG8DrzEC6q8DtsZFiLliH9693mUxecg1NE18UOuE7z9Is4e2FP4FudorJSRNZ7sXP6TxFxZI/yzaCAiPg3Xj8OSgEJ78HUK1/Ghqs7UtP7cORUFoXUhP9qOVrGr7rotI8MC3cAzyv7IhlZn46NqmU4h7Q+R8St6f/ZwFOSQXpgmDFaTWMM6MA6dETEhnI1l11xKOy7ZdLZ72PvVNcKdqmfWyVtClyLQ9inZDEokWObGpcN06CyFxOjWIYpwwnkqoil/x+OiDLOq0lDJE6D+RydNoBMcV4k+yAi9kwHlrkRcXfZRYN+bhHxGbkKy9ck/SvMKVBss1bu7RxcYvcP9F9lBwpzpMn9KcV5F665MPd97QOdXG57PZwml+equBO4sVOaxBSiq4IR7WTRQ1FM6qCJHNOt7ajIMYVtn4UjoqpwMZ5PeWTXX5p7P44rG20j6XRsEBoHFulksEpYCEcc3odTI+oYrR4nt/6WYBxYKsm2SLqHpTBRdWZM/kbut74GbIsP1mviKMc/4fSzA4HrJe0ZEZ2eVduaTHvKbxl62kemENvhqmDzDILhKNgPJuPmexksIXvfTtgFEWncvDHtsVthg9GyeE+8Fbh4gLrIO9LfHlIETETcljItVo+ItwCkCM3P0HA+VSFM3XGFpLNwKlhVv28Bjo6Ib9bo80ngG3J67PuxUWUGA0ZEnIcLgKyIU373xWfV64CPRMRXcm2b8F+NAXtJemZE1I3A7LaPDANnAYdK+mLOyZPhs3gfzNa579KqvJkPGrlG0hn4ed0M85xVA8OM0Wp6YdoqGhHxJ1zl51O0eAA+AnxK5mYaZ6LntKyfuyS9Hxtp/of26oh1MJDFoCBHnfZDM6gk5fsPkyjD6rnXmcGhqiTqpEGuCtIvj9B4RGw2AHGGgZsxuW4VMm9dG6dLRHQskzyM5xZOXX018L/44FeJFE3xkT5/vxIN729JnEpwfuHz7P66rrOSVgW+gFOQsgNqEeOS/okjPw5Pyu5Uo1b6hVwW+dsMUTGpgyZyTLe2oyLHFLbt5pDakon6wtZ4HSlGJ8+WSco3x86Ws4GPSDolIi7r8Bvg+XsFThNcoUtbMJdUR+TmesaJebdMBJ99/yBOGUTSQ+mzfyZv9ziwWkScJOmnOHLru5IUXXgtc2vy2xjCPjIVkLQsdkKeW9HkTEzdMDAMygm7oCI9n47PSOYdqosXAk/mrlkE7+Pr4eiRy3B0VRnupsf51AXd+l2e5tVNr8FjbgZDRHKifFlO6zsIRwG+Wk4J3CY558tQxX91B/BnYJWaewjU2EeGgGNx+vVvZb7DyzBNzc44rf29kXicI2K33HXzXktaHZ9TPjcsIWeMVj1A0joRcX33ls3adkHbgbWk32mhaCTF9JfAL2XyzLfhSQHwCUmvwgTop1fJHuZuQNKXgaUaLAQwwMUgk6MORsGgMiTjRN8GhwHOkTlUV8jcEm8cg4jkmRKEqz91Uvbm4vLmZQSmnTCs57YHsHinBpJ+AeyWDmXHM5w50uT+/oO5DKoq33VcZyU9D3MHLoerxfySaq6KLXGE1psl/VdUl/eeFET99IslMZHp54Yq0GDlmG5tR0WOqWq7EB0cUuG0tzbInDULR8SFSXleMyJ+lb77KnA4NiTfgefmLlgx74QjaRGU16kAN7QCLDksKWmlcEW6XeRqa4dKGo+Ibof9PYDFw2kxVeh1H+kZDXSA4rPNDJdVeu5/cNrZQDEoJ+wMKvE5bPhpsifmD9ILYb6x90euqnUJZtPffOqpX6wTbAp0jbTK+WP93gAAIABJREFU4WVUp2fNoE9I+hnmMr2cViW8P0fEfnJlx/2xsbEMnfivwBG+4IIXdTAZ+0gbwoTyWwDfwoEImRyzgXdFfY7irrInZ8ObIuKETu3KMGO06g3Xypwsp+JymVcPqG0lSg6sbf1i0vBJVTT6RTqkHY+5FlbDG/+OwBHAVyVdHhGv7NLNkTQLl530xSBhFAwqA5Uhb3DoU65BzZHKKlOSbgGOyacQzG8Il4Rfv4frhvLcIqJO6u7mOJoBhjRHBnx/3Q50WcW9DSPi2g79/BYXdngR8CtcnWWvmjJ0xACNwJ0wVMWkS7/5+6srx7bTrO2bsAFxquWYyrZLJePT1pRHay6DjchzcQR13iG1OeaVybjtXg58Eqc4fAk4OX3WCZ/HXElvxilhP+vSfjKxBsmIFhFfTgfhQyX9pdN8q7Mm97qP9Im6OsA3UlTrPfiQ+B88hiZUXktYBxs/hoJBOGFnUIm9e9071Krg1g3Z2FiDHuZTr/1iWpF3SboNOCAi/tPhXhYFPorPR//XgywLNFS/6uhamL/0AzjCaByn9T0HuC69L92vIiIf3Vvkv/r8YO5k+AgXR9guGemej6k2ro6Ix7M2kpbAUYJlzyKzKZ0pqagjj4crI4M5wb5DoahGHcwYrXrDG3Cp5NfgQf3viHjOANr2LAMwqH6nBGGSwgOBA+US1rvSvcrVdFoMptygMgQZ8gaHfjCsOTKDaYSy8ZlSYrbGof5TbnSscaDbBDisi8Eq398fJR2Fq9cMxGhFjQNgjfSLhXFqZ5likkUQ/FrS/dhgkKEnxaTK0FahID1bJsnO0qsyBWkMh/JnyIhvF0mfj49YWwrti22z96Mk8zCfRYbsb505o2ZR7pgqjWSRtAw2fi+V3q+EIz7/jFP9XogNC+OSvo3H1+3Y+LUwPrCshblJno85sl4XLmIw2bgYp6Dl8SSFSsXhKqwvBb4k6aT8IWOaoI4OsA+OdHhK+rc8rnj1ZwqRrzCvquAOmEx/6BiQE3YGg0GVMfxc2qNlZjOY+dS03//G551PA3tKupTqdejVeLyfimkHpg0myYHWDU2qjgrvGz/GUbk3YWL9D6TLTpR0VerzauDKiLgl6XBHR8R1YT69PP/VtDmnZghzdt1R8fUTwM+ZmuCPGaNVL4iIszEvQlal5GWDaDssGaYbEs/EZZI+1KXdtFsMFiRkBoeI+FGndoMcy5LeijeZW/EB5broUJllBsYwnluKqKhKod05XKEu3z7P8TCOjVWL46iIvqrRTeK4mIU9bU1wB4OtFFPnAPg5uqdfTDgI5vAgjnS5iIoqgw1RZWgrU5CehSuxPQMrmMtiPplZuCpd1jZLIcsOr/lUjFFoW2xfbHt2h7bT4f6aPos8Mg6aFXE1zuJhLfv8LJxyuyiwGLBoRMyRuaCytLBl0v/3p8iYXSVdjNMgtqU9rSjDEzhN5P3Ad6bQCHQhEw8Hq6ZDRRF7AutOQ4NVLR0gIg5t2O2T2IkwiPWpEXp0ws6XkLRBD5dtCTxQuPbhiLix5vV34v3hnvyHaZzl38+R1Pd86rHfSyR9HxcK2Ax4N17D8rgNG8SOj4hfdpNjBDGQLIo+UavqqKSFsE3kMJxGDXBWuEp6Frl3LHbSrY8dH4/iQjt74FTz61KU0jV05r+atoiIR/G+OCWYMVr1iWRVrVU5pEnbYckwykiLxosLn9W59C9ZeK2kZ2KLd52KfrXlqImOcoyCQaWuDAM2OHQ0WuUxgLG8CV5QF0pyzJZ0Gk4JOaOPfud3DOO5PUkr3e+NOA3uAVxtczlJTyu0z6IaFseRVS/CXvRBYLLGxe+BnSR9o46yK1dMexv26A0EDYzAg0i/OKILZ0hdlBrauilI2f1FCcdRro2A7SNij6o207XtqMgx5LYfKDqocp9X7fOP0OLTy4w+s2jxZP0OeCwiniLpGfiAuwQ+kNwH3JLG3sih4iCcFWS5pNd+01xaJyKu6rWPQWBQ+mxEzMGHxylFXSfsfIwrGExURpDSfSUtgveM52LnyzkRMY9sPRmnqyJFkIulHBcRWw5rPtXpNyICpzFnusBTaK1D98doFGjpB6OcRVGsOjoHp4FfjlP71sy1zcbvRRHxC5n/6jhspFq5pO+nUc1/tUBA0o+AOzpl+PSCGaNVBVLI+joxsfRjX22HJcN8guVptsFlnBhvpnXwXBqH3o6iHKNgUKkrQyeDQxl/xPNxSO1/sOe6zWM0yWP5HLwhrYsVgvfge91K0oeSF3QGE1HruaX0m+837HsM+EZEnCqXB16Vco6Yv+IojDFsNL0vvR7EHJmMcbE/Lkt/oVyB5YIq45Wkl6X2m+BUkoFjiA6NbG38jKQ39KuY9Bptmd1fEwVpurUdFTlGoW0DPEprD8r2seVx2g449eZ+gDAp+ZRXv60LSctGgQOnxzUZ4MBcNMAa2OjeKcKyZwxaB5B0NuYDulTSLEww/9Ag+h4Gwry0CyK6VqStwJo4Qm1VrBccBfP2zR/Tnnr8iKS9IuIbNfteCkc3lc6nQaBpv8nQdk/XhtMIo5oRpPKqo6/F8m2E9weAYyS9C6+L48DKybh4PuZE3B0T/tfmv5pfIOlr+NyXUTXMwTyDV0fEidhxtEx1D71hxmhVjYWpDivsp+2wZJgfcD8TN7hNgX0xf1IVrptGcoyCQaWrDGH+jjcDJCPDByLipvS6CvumNruXfDepYzl5qK6QdBaOmjsw/bte0p4R8b3JkmU6oeZzG2PiZrQSrm56UYfu6xyGxvH4/B8cgbQ7Nv5+nQHMkWGPi4j4jaStcerRucBcSX9lIlfFmjhN6kHgQ4Maj5LWwtGTi3Zp+gyqSe/z/VUqJqmPQxmwYlJmaMvJsSj22n6XCgWpROYxYEzSTqPYtqT9Qqntl+eH+2v6LHqFpPVp7TFrkvTbiLhH0hwcpZGNq3VoEeVm1y+LuUgOiynkYZG0Ij4IATw7ffZCIItQuJeJa2mva/JkngEGrQO8HhP0X4rv9TZJm0dEnQqoM5gk9PL3SJGUP8ORkVfhcfwtSXdjI8jlmC/sb+m7zwNHSfprkzS69Ds3MGBDbT/9Ssr4q/aJiCsGKddUYoozgrpWHY2IS/FagqT/xRX0DsORfK/Fa9fxwNH4rHcNsB8uxPAPavJfDfi+phIvxYa/W7AReI30/lnAiZjEfYWqi3vFAmu0kknY3o4XxUfx4eE+HLH5j4q2SwFPp1XFakLb3DUrY8LP6yOitIpFExma9DtdkSIS2jY4SU/F5L6TpogMW45RMKj0IEMdr8H2krIQ7dfhA24lJmks3w2sFhEnSfopNn58V5IiYr8h/eb8gG7Prc2oK6ednhQRpV7VZOz8Q43fzR9qrgN+jY1WOzHYOTK0cRER50l6Hj5UbYaV6mL60VlYgftx1KuyWBdj1NjXq1IXMuTSL96I06xupKCYRMSJkh6kT8WkpqEtU5DuwPf4QqoVpKIytWK65o0j2rbYfrnUdtv55P6aPotecTmtw8gYJlpfLB2WLsHEutmhaXvgN4Xrl8CRHT8AhmW0qmO02ZVWFdKs/R9oRXRP6CNFdDRakweNYeuzkm7Ef+Pf40h4aNdLFmIiJ9AMphiSjsfrWBOsi/+ef8BR/zdh4/av8N9+ixSZBHCrpD/jqr4nS8rzCGVj8QHspJmN95C8MWlYztRe+10UO8kHfuCfTDRwoE0Geqk6Cl67TpB0MqZDeDOOyl0fn5teHxHH20ZZm/9qfsLJEVFV1OcRWrySA8MCa7TCRK7FSlTjuErNhyvajhXaHlHSFkm7YJLRRYHHJO0REcf1KUOTfmcwPTAKBpW6MtTZgDPekTHgq1Qo2DCpY3k2sKSklSLiLmAXSdfgcsbjHRbcBR1Nn9uwQqHvBRjCHBnquEiG7zPTv54gV857aUnfF+XaXA68pXAorPW3SJEp+wPPw17Dz0bEX9SefpHN32WAsvSLnhWT3P2tBiws6TVQfn/p7ck4BeqGiNiwixzzlKnM6x0Rbx3htvPa59quMR/dX9Nn0Qs2oz3S6hhcqXAuPkCcIukerHe9GhO5Tyb+ST0y7h/ig7mYuH+uDHxWrkCW/+7eSGl36buHmPz0lGHrs/vhlJwdgENS31+UtBlev8YZUmrjDPrCHKqjerekFQSQxzI4JfDO3GdfxM7Q7+QMVhkWwQaIxWlfS8awIXNxWpUns4p+49jwMF5nPlVFX0rakImVTNfot9/5ALUcaJOAXquOPoCjg6G1lj4cEZdL+jWJ/0rSDoUu2vivCv0uSJhLi1dyYBiFATWVGMeDeGG8cS5HeXTIs/AE/D4O23wLTq86pdhQUqYsnZTabw8cLemSiCgj260lQw/9TktIWhjzJl0UEXdXtPk2sN8wI80mSY5RMKgMUoZsLN+Hq0Yty8QKWJM9lrO/3RrAXQAR8WVJ4/ge/xI9klHP5+j7uUl6fkT8qU857kt9DXqOTIdx8SwcaZYpQWPY65zftzekhwN/MhxcQiv9YhPgUklvpj394nAcZbUm5ekXbYpJwdC2WvrsNRWGqCVz9zeWXvd6f00UpOnWdlTkGIW2lSiMsWx+L5K+O13St7CR9gmcenPDxF6Gh3DK/ak12t2GU93OxTphHtkB+NLc+3E8Z7eRdDrWW8ZxNGcbBrQmd8LQ9NmI+DE2pmeRoHOBn+KU053wszgjRd1kKTmXRYciDTMYPqIDV52kW4BjokWGnX0+J33+1dxnz08vO0XwP9oh2vthPCbzhRl+kF53nU+SDo+IvUu6vpg+5mmHfkcGw3agDRPRR9XRiMg4EOfgdMGM+zDPf3Vg+qyU/yozsEZEVzqG+QyPM4TI1wXdaJWFVWe4vaLZDqntjun9aZJWB97ExOoS7wf+GBFZGeXz0mL7XqB0YaopQ+N+pymWwsbALTDZ3W3AT7IvJe0FvBN774aZHjkZcozCwbmrDE06i4j/+DzM3bRIb4sY5lg+l/aqHbPxJrRsvlFEHJ48XV+SdFJMwzLhA0bT53awpL2Bd0eLyHeeR1HSs7EX6m0R8fM+5MpS59agvzkyqeNC5rV6JVZebgJ+EhEPVrTdHlfhK1ZTzJCRl65Bg0qcXZCFyr8iIm5LSulPKKRfyOTJN+Ny3H/AXsu80aqomBQNbbPw+tnJEPU2vNZuR+/310RBmm5tR0WOUWibR6fo36xK4CLZBxGxp5wiMrfKETXFKN7PlkyM4KjCbEnvxim9B2JDzoHkDo0DXJM7Ylj6rKRVMgdhRDyW9IzLCik5e+ED5vo4/XQneqsEPYOpxR+AHSQdEa3q1hlX6ta0jE15jAGdDLL5+bQa5kV8bUXb2ZJ2why278JRhAdIOiVcDbKq325o0u8oYWgOtFFDlFQdDRd4+Eju/Tz+K5hHf1HKfyUp47/6bUQcP2TxpwzJKfS63EfL4oqfA8UCb7SqiZcx0WJ8IiawLmIToMi3UtW2CYbV7yhiDFgd5pUL3gEgLfaHYFLwqydJDgYoxygYVBrLMMDfzjC0sRyuVpJ/P0fSqlHO4bMnsO6Mwaqn57YRJkxfOn32C9LhQCY0PhVH6JzXUJSLcGrL/6T396X/+5ojkzUu5Ao5Z9FSXDIcIemDUc7FtTjm+SnDeERcmfp+oKk8HfAK4KgU1UFEPCxpfyrSLyLiEUnfB/aTdGvuqyrF5GV4DT+FzsaFcVr8QbULajRUkA4AZuXkHvW2YKLyOs95VGQe5rMow82YK64K2UG3Lf0jIv5Z0jbDE8DfscGnJ0hap8d0n1spcFJ1ixBKjtM1I+JX6f2R+PD864g4X9LL8Vra75o8DPSiA9wm6V84CjRzlGQpN9l6FSkl5/gByTmDAUDmV1sXj/MrMNdRp6I+hwKnAb+VdA7wImyE3BcbeW4EDomIJyQtSsug8K2qDvPzKUUat5HEl8ynrwKHR8R30vsNcZXfy6r6rbj3pv0+ijl1R7GS4DAcaJMKNaw6KukXwG5d9g6o5r9aL/17PTXXpT72kanE73BKZYaNSBHUktbGjooM+TNoI8wYrephVSYara6jVc0lj+cA19Zs2wTD6ndU8W1Jn8CK1unYG78X8OmI+GavnfazGKSQ9IN6lWMUDCq9yEDn6kO9YFLHcsW9ERH3MTFScgYJnZ6bpEsLn80BbpC0CnAGNmZtHBFP5JrVCRW/MFyB8sTU/kHgyUzhK6CvOTKkcfFZzK1zMC7RfS/wEpyW9F1JS0bEMT32PUgsi59tHlmERFX6xRz8N8mnOBUVk0+mz3ehD8WkBioVJOztfZ2k7PezktSnjmLb9NzWyLXPril9zqMg85CfRVflNiIeo7Ohay4mZn60Q5tin3eTqvX1gWsl3YTv7cd1nVoR8TATi7+M4Xn6BI4Oe6xw2ea4+u/a6f1LaV9jfwJ8uMuaPFXoRQd4Bh4rG9Gq4vyVFPF7KYmjSNIfI6IqwmtKME0PoYPEJnheL4T/TrMlnYadomcUG0fETyW9D+vb+2Nuq50i4mRJj+BCBfslI+aqpLS/iDi6SoDCfCo7+xbn08tp7WckOcu42ZrO0479hguzTErxhIYYlgNtstG06ujmOPOmE/5CBf8VLQN7E/S0j0wlosBHKOlTOBsJXMDuDYVLbqUHzBitElI6R15Bym/+S5W0XRtYTtI7Cm2XIaWx5HAvNUo6d5Gh536nKY7BXrQdgU+lz94REWVhwU3QdDFYJxmrNsIpMssBOw5ADmA0DCrdZEhOqaa56a8hVcEa5BzpBZKWLaQszKAGaj638dR2cWA3nJLyN1z95iFJeW/c12SuirpjaR86ROn0O0eGNC7eDpwWEZ/KfXaRpC0wGfSRkm6IiEHO7V54I3pJv9gSV/n6aPZBiWKSRZhlCsq/8WGzH0y4vy4K0iI4yiufbvn3TO4RbPt0zAO0eK793zs851GQeZjPoiflNm8YiIi/4xSxycYbgFfh/W8vSf+OiF6dMWsB83i3JD2BDct3Yn3kfpJuKmklWkbCbL78LfVxbXq9aUTkia2HikHrs0lPOSP9y1Jy9sb3tgVed/bFqet34ZSciyLiwNIOJxfT7hA6BJyDU8DXxUac9+AxsZWkD0WhwmREfEvSsdiwcFe0uIG+LOkCrI8/BzswfocLY3VC23zC0Z5303k+/TnX/iZSBkinfmvO0zr9zmAA0JCrjkpaGtg3IjJdt8h/1QsGuY8MFZIWwgbNYuTkY6RI54i4gP4dQsCM0SqPg2mVuYT2Qf0E7WHmWdsxHOKcb/s4E0lFF6bFsdCrDP30Ox3xHloH1idwZasJBylJxZKlVSVMMzRdDL5SkONtEXH6AOTIrptyg0qZDGkhzh8MmxocDsEHMRjsHGmEFAZ+AzNVhRqhwXP7f5Iew2XLF8NVI/dL6WbL0jJY/AZ7+pcGfkt5Cs4deGyAFb4sRbB4uOkbQxwXz8TcBm2IiCclvRdX6jtJ0noRMajw/+uTYbkJaqVfpLazZC6g1zGx4lqbYiJX8rohIp4Nbc+5iMrKoiW4Hq8PL6PdQ10qBz4wnBrVJP0j1TY9t6uBX04XmYfVtk/ltqthQNJW2Ph6QIpo6AiZB+p/gaMjVf3qhBTJfHa6djFa6TT5PusWj1gRz5EzcSTJYunfosBHMc9mxiGTN/Zka/KLsB7yDdKaXPN3B4XJ0GdnR8Rpkn6HI3nehgnY18cpOSs37G9YmDaH0GEiIh4BrpB0FqYTODD9u17SnlFIn0+GqgmG1jS3P5C9V/0NcAyPk2cDn8DpWkunjIOHmDif8uTZ91NtVM36XTq1WaZLv/8jFz15d5d+gXmFCw7B69YoGzynnHi9BJ2qjv4J/+0OkVTULXaORJ+QQVJelxnHDr7FcWXjH8FE/qteUGcfGSQk/Q82tNXFEbgIxnPx/v64pA9HO2dXVURjX5gxWrWwMa3nMUb7Qnkv9gDm226BD2gvLrS9u9AWYBVahNe9ytBPv9MR78eHnRcC7wAOlPQs4MMR8SjMm8wP0GCh7GExKMpxqqRj+pUjXTflBpUOMsyi2uBQlv99Ny1enmzcZhFc6zK1Y7nu4XgG7ajz3B7BBqg5+ID0fPy3/GsyhL46eWK+WLhu52JHEfGM3OuVoaPRYxAYxri4hxbPShsi4nFJ2+FqfT+Q9PoBpeocRWvurIQP2R1RN/0Cz/WX4H3p5JL0i14VkyxVZhYT04SKOApHNt+JOfjK7i8vx0/pPGZGre2oyDEKbftBHcPAXsDTImKvmn3eig0hj1JtMC1FRMzFlcWK+Byer6WFGXJYBK9RLyp8vhCes59kYnQVtNbkhyisyVmDijV5hS7yNMWw9dnzaBXqmHf/4Sqzv0j/RgKTfQidBrgbWC0iTpL0U+DrOH1eEbHfEH93PCKOSXrFPtFete8RJs6nWbQbUqt0/PEOaf9l/b4XGIuIeyU9o0O/AETEX+TU6Xcx0XE0SujFgTZUROeqozukZi/Ca9TteGyuTXngwfNTX//BmQUDr45XRId9ZJD4N1AszrE8ruqa0eBsj/eQK3Ck4O1Yf/wuNrp+U9Jvo1X9tUjUPxDMGK0SolCOsjDx/kLOYxMR90t6Ma5+cneh7fXYoJUvN7wxNUhmu8jQc7+jCrky1ToVHsy/RsRvsMHkG5JejyN/NkyHvbuxh/ZD9Gjdr7kYDFuOUTCoTJAhMzg06OPVpINJZnDIYzLGskxoWazisgYuK/xS2u/z3mzcpe8eigWUc6LX55bw7WgRim6GvaZXSXp3RJyS2iyEN/gi7qGagDyPvubIJI+L83Ha3RejQGYOEBH/lqsFnovLsw+ikMbRmaKQlPGuRqskS930i7txpMyECFN6V0yOSv9/GB9YOslc5/7myRER3YpHjFTbUZFjFNr2g5qGgXUw4XfdPp+QdAaOzmpktOqCvaNL1dPMYJ9FLeY+zyrl5asu5nXHz4aJ2DfGUVor0mxNHgiGrc9GxJa5t/dhg+TNjQWdZEzSIXTUMRtYUtJKyci4i6RrcEXg8Q5RmcPEo0ycT8vTqoK9Au3zrJ9+18J0AU36PQfzZY4yGjvQhg3Vqzr6YRyE8gus83SqBrlvmHd19w5tqmRZDJ95r2p67TAR5iq7Mv+ZXM11u4jYI73fFDgzIr6Q3h8LnB4Ru6f3F2Kj6idSFyfgCLSBYsZoVQ/n44iBZ6RDx9Nx+toBJW3PBD4v6Us12jbBsPqdSixMzQNpRJwj6ZX4sHeBpE1Ses2RdX9M0lq4asmiPUnbhxyjYFAZBRkShjWWL8apE3lk93Rp7v04PtxsI+l0YBv8DA4veN4WFDR+bsD302fHylwye4fJ0n8l6RDg5KSQfj1FJK5U9sPJOJJVuBrW+JzMcXEg5k/4HI6GmICIuCilBvwAVyurIj4fOuqmX3RAr4rJ0fiZfyi97le5bSLHdGs7KnKMQtta6GAYWBHPuUpIek3Jx2tUfJ7hvoj4Y7r+mdjQuk1deetC0vq0DP2r0DIM3iOn7+errK7jr+IVTdbkSULfOoCko/Bzvi79vb8yJFnrytPJCTuDdmSGjTVI6f/JWTKODVd/6WbUHQTSfMp0gTWZOJ/WprWOrENNo2iNfp8CZBxedfv9O57zo4yeHGhDRq2qo+n/AyPizzJfXhnGgKMlPZi9Tp/PSs6NPLLI1ZtpGShXA06QVEW0Pyn7SE10C8J4DfDp3PuTyWVQRI30+16woBut6nrwf4IPIH+QdBH2CD1AO+dPhu9gvoE6bZvI0LTfKYek5TAx8RPY2/Ag9ohFFEgXc8jIWidEYETELZI2wVWBjgW2bSjSGIPx6PYixygYVAYtw4W0pwpO9Vjeks4ekjxmS9oJVwZ5F46kPEDSKRFxWedL5zv08tw2xePkOOAj+ecWEftI+jdwhKQ7IuLUqs4iIr95D2uOTNq4iIgbJb0QWEHSWFm0VWr386TUvQ/YgIqUwlHHsBSTpmgix3RrOypyjELbKjRwSD1Edx3g17Qr7GPpX9nnpM8uxEUIwGn0/92h/2fQW8QG+NA1K/3mx/C6t1gy2lyKeecybI8jxButyX1iMnWAPYDLgOuS0esaYJtwxa6pQG0n7AKIc2kn5Z+NIyzzRlYi4vDkhDpM5lWsmz6/Oi76s0HDKJZsPkHSLXLz6RLgrbSMVvPm0wD6fS0tnqu6/T5C9yp2M5iIWlVH0+d15u9StP62G9I6AxV5yV6V/n8lLjSS9T0GXJBr1+s+MhRI+j/My/oA8LPcVxfgogFZxcw1aNE8kF5L0sexcXVxPM+vwXyd9w1CvgXZaHUnrap03fAPXJp1HTzwrwA+FCXElmEC4s0xUVnHtk1kaNjvqGBlnPqRxziOSiorHbsLrfzZ70laJgpVoiLidkl74tLGEzyfEXFRrr/LgbcUDGR1U/gewuHzpdEbOTnWKfu+BKNgUBmoDAWDw5SP5YjoGHIvaXVgzRQRhKSvAodHK71tQ2AXrAgvMOjxuR2FKwEdhz1Kbc8tKZ+vwik1dQ9IQ5kjkz0uIuJvuKJVt3Z30jy6cExSfk0cReLTfjC/398MhoO6DqmbmcgRVcQr0v+vBT6DOUy2xpxZa2CP8ja0F4ioXUwlKqr1ZpB5V96AyYPHJK0cEbenrzejPYLjGMx9NReTSr8OeLukt+GU/Xn8Nz2uyU0wVB1A0s9wBbDLKaSyJDyNdsPIQNGLE1ZOP3ohrrr6r2HJNuoIp+7m38+RtGrFXNgT692XlnzXDb+nGUdsp/l0LHCKpHuwftE2n/rsd2tg9+S4qtuvaPHEzqAmon7V0TFcmKaT0XMcE7TflPq5Mf3buXAeQtJG6WW2j2wGPAtH2L+DPveRIeITwPEpYu4NcuXrjTEXa0YRsRTeb++BedQgx+CzwMElfT6Y9OrPRcTjJd/XxgJrtErevbKHW9W2roErK7fcNaSviQxN+h0xjONQ2IVxFMVylKTDyNUxjgFOwqlH2+MwzEuiRewGmFhP0rV4scgONWNM5MbYkJaVKCrLAAAgAElEQVQ3oxEi4jFMMNepzTyCvxr9TblBZZgyjMJYTtb/ZbFSOTf9DfPYHHun107vX047T8kZlBhT53f0+twi4hPp+qrn9n66VMXJY1jjczLHhVyk4biI6EXhRtIy2Mt1OCYKzRNYP4oP3XmuuZvT56OMKkPUXOaP+5vBACFpCeClxc8H5JA6B9hT0serPL+Z0VvSqlineCVwSURcJum+9DtX9WOESOlD++NqotdgHqq/SHoZ1ilWTU3HgJsl7RUR3yg8gyzFapEk9w+SI+/9eK3bJyKKBPiN1uQmmAQd4Hy8Nu+Oq7SOY8L952AurHGGa+Tu1Qm7KPCYpD2KTtgFGVXG24i4T9KbcNGfC/B5YFgydJpPp0v6Fp6nVfOp134vw2P5BXX6lbQ4Lgjx6zq/P0mYzg6msqqj5wIfx2nTW/T7A8V9JLd/APyBAewjQ8K8aDO5avSnaBUT2FPmSlwIy/+kpLfic/scvF9uiAnbH8JGrA2AHbExbGOZC7rnAIUF1mg1g8lDmNQ7w+0Vzd6Pie0zctDzZCK492KreBUystU1SCVHRxGjYFAZBRmGjLXIHYIlPYE9F3dib+79pPBqSSvhRTjPP3ETDjNf0DCU5xYuUlC7GtQQx+dkjot34/D/noxWuGLNu4AfR8QvsJcecFoy9tr2DUkb1Gh2JuWKaCcj0sLAE5Juzr1/hBJDVIpIe2HyNlfen6RbZK4TsOI/K9d/Eat1kO0x2vefUWjbqX2Ttv3KMQptMyxCy2iTYZz2KMxeHVJfwzxqx0vaNiKquEsyLIbLevdVwjyPNN4vwevcVcAmwKUyz93ZOJJoR3y/52MagqMk/TUifpnrKkudWiT7ICL2TAeNuWn9bUPTNXmUEBGHZq9lvpd/4LV5XVr8eyemSImr078r07oyKAzcCbugQtKyhbPBPETE75MDaDfgfQP8G2YH8oeAiwrfNZ5PJf2WYUK/2ChyM3ALHifdcCROcysaTScL85ODqbTqaMJvUhRVt+IhlZC0bkRM2wJpGZIzYB9cZfazeB/8BY6E/Coe86vgyME/pbY/CPOhZrgTGwPPTQbgn2JD/oTq4XUxY7Sqxuepv7k3aTssGaY7NgG+V/jsREzOCczzNmwQEb9NH42Hqx4g6YFJkbJcjjoYBYPKVMowWWN5DBtAl8Ye5WWApVM4+kO0DjqZtznPLXI/Q/JCTwMM7Lklz9JxEbGlpIep74Ebo1UaOl9tahy4FqfS9To+J3NcvEq9l30eBLdVHV6GH9N9Lhf7yfjEssp/78dlkrsdKG6PiINqyFSFs2mNoeXxgT6fbpKXYxOqx9tD2NgxSm3p0P4hnDY1ne+v6bOA1t/4h+n9ssBWFX00QkTcJVd9+iHwa0l7lh0wJK2AdY9FMQHyPnKlz78OQIyDcFrFKyLithRZ9hPgV/jvvUVEjKc0wRek3/8DPhTkjVaZwa0tHSoi/llyP/PW5AHI3yv60gEkLRQRT4DvMa2xZ0V7FbBjcVXF9fHB6FF82BoYhuyEXSCQDLc30DmV7yA8Bz9N7hzQB27G84kUoVkkw649n6r6rcCEfiPiAUnb4vl8VYqkPLt4oaQXAIfi9e+IhmeOgSFzMOXeD8yBNtmIIVYdlfRc7IB4a0Scm/tqMUkn4BTPWQxmPA8bb8Vnw/2Sc+cmSV/ERuRDJd2FeQWXBnbAzoPbqjqLiAslvRv4oaSvRcQVvQg1Y7SqQER8fhhthyXDfIDn4INpHtelzzOsjkkRm+SsDwO9yjEKBpUmMswC/pU7gI8Bi6d2TRARsX7fktfDeERUea6yEFdoHaRm0U72OZ1CnAeJQT63pWiVZj6Y+s90RcztcBY+LC6KIx0WxXwt/cyRyRwX72HqlJK78eGwG7anx/SLiPguQFJAjomIYtWcXlBpaIuIeXwfklYE/pLfG5vIkYyo06Ztaj/f3l9Z23SgfUdE7JB7/7qKLhojIk6VOZ+OA66RdDWObrobRzqujY1tS6ZLHsHOnVWB16fPVsFGkl7wCuCoiLgtyfOwpP3xPX4nUvGGFGkaAJK+z0Rjx1wchVUnuiG/Jk8JBqDPzklRVPkqYBmy9fmiFKEKzOOhmgp0dcLOoLNzJSL+JelQzAPUN/LzqQJN5lPf/UbEJZI2xRxHZ0iajY3W+XUoU74Pob1S23TByBUmUEXV0XTOaar/fwwbyXeWtDxwGk73/kXqcykcmbQITnnP9oxMp+lnHxkYUpTvHult9gyeDVxbiEa+Emc1Za+3BC6IiBsk7fX/2TvvMEmqsm/fs0vOkoMKSPiBggRBDPCCgCioCIJgeAElZ30R+VRAMiZwFSSqBFFAQDKCICDRJQmSHzJIkGWXtMoGYOf74zk1U9NT3V3VXdVd3VP3dc01092nTz/Vc+qEJ5Kca3AI89Q+D+IRCZXSKi8kLY9XNvluGNS5tC1Khl5B0haMTJQZnyDmZ2RCOnAXznYVNWVSQpRBoZJFhkF8sYw+dzFc4ZU6b0XUl6QT6P5YnokrQWBY2bEQXuECPP661apO/UzL35uZHZ72Q8LhdB+rU+JX0sYUc4/kNi7MLG0i+UIwsymkUFrlGH6Rx5yUVtHW6PqyyNFrbcsiRxna5kLIZ3ILHk68Fb6uRUzFx+SCwFfiFnNJK+EhX78PYSCtJJVdAE/iHSfy3hkVahZ7Ph5eFOWE6pQxqC1y2s9ujKeDWA84Ojx3uqRd8ATcg8CSilVtNbNuredpjLBjAnmuydp1cTl8X7guIxUbr5nZ4+F96wJ/MLPEYkh5U9T91Khf8zxHK+NegVvh+X8WwRVdz+FezaeY2SN5y9UBUq/rHSZedXR53OMvqt54gqSppF+TvsHw+L0Zd2TYMqboOQEv/LGFmV0T8zBcnfbXkTx5Bx9zcQZJ9raPuAA3/Nwu6St4hcRtUnzWNXihkZaolFbJLI3HyB/C6H9kO22LkqFX+Akjq+3FJ4Z3cC+eqELLLDzxJZK2wzd574m1f3947Uvh8dLxx2Z2cXj+oVZCdWrkeBfPvzG9Vo6Qu6BuNaKYHM0og0KlVoZB3CV5CoA8Ad92WS2m8opFN9OFsSxPeBuv4jIbgJm9GhanDzJc0vhD5OQm3Ouk+N42lSdCn4UrkuaR9DB+f7wT62cn3BqVxKCZrVHntSRyu0d6dVyEUKLNgetzOJA1DL+Q9Die8Lgec+LVlRrmBTKzeZq8PqSISrq+jHLMRX3r7rQStqVB+yhZadlkLvK7ILQfF/Porff+tpRdIUfNocChkubA548Z+MHjJWD7mhAPzOzxsB95CPgirVXhuw/4iqQTY4ebncPvLXDPi1o2w/OG1CWEptxG8p6lqDk5LW3vZ82LWwzlCgxj5nj8cLwxPk7OwnNHPYh7PNxuZme1I3g9umSE7UVuwb2l40T39MTY40E87HtLSZfiSfoHJU0ws8JCKiXNCXzIzBpVjSuM4Kn12/DTN6Q1oBWNGlcdHYevUUvgc+d84ed23LO/lpcZnksn4cqXefDxOxX4Uuy8tCiujCxqHckNM7sCz2FKbC1+BthKsbBs4CMMh/L/Dh+zX8PPypeb2Z9TfNwzNN7PNaRSWlV0kvUZHnMD+E0fMRmfON5kZLLBAUZu4qKNwSb4hHNR7PnocbyK4EkM51FYDNgvpaxJlWLiRHJ8EfhZzfPRglxbzXAEZTg4l0GGgrmTYSvfAL4JmjNYe2/F47aj69ueYYvLWKfZ97YFXmL8p/iC9RS+AZ2XkUmUX2S4mt+CuCXmDHyz/yWaUOD47NVxsThwIe5q3tYmO0X4xcm4V0hbZFS0JV1fFjk+xrBis5abSti2UfssbduVowxtI6Iw4Z/EHu+T0K4lg1QSZjaTkJ9I0qa40ueyOm2fDiGF69HaYeM4PIzkdklX40avL+IKnaMkPQL81MzeDcq0KHRw33odBmZjeE4ewD2z5iDnOblkWMhpdR5+XVvjCsc1w8/muCKrCJoaYWvaz8ZIr+CxwmaM9rSqxxRJO+BFV3bB9+FHyauFT8cNxnPgCu9JeAXx4+r01YgHzOzg8PdyuFKj22lHeoqcDWhF0qzq6CzgABtZ5KIeB+FFPMDnmVXxsX0EcKyNLB60JsWuI0VzEW7YPErSoXil2+/jRQEws1ny4kkn4rnZ0iiswJWB87Uq1JhVWqlx9aRoJ7SGpP8CqzRou3xN20ZMi7t5ZpQhdb9lpXZiq9lwPoRX1Hgcn1TmxTdrH8E1ufPiLrbRzX0+Xp70/fhh9gZ88tk4/B1xioVqLcE1M63SipgctRvAuBynMqxUi+R4X+zvRpTh4JyLDCUey5swUulxOv6/nIEnbb1Q0qv45mgDmh8MxgpNv7fw2oK4FX1zC2Wb5QlnHwIIG4HrwvNr4+NpGdw9epyk5/FEwzeTfL8UdY/08rjILU+EmdXNk2FmE9L2E6yKnzaz8xJeW5ZsirYR15eXHCVu+1iatiWTubC2+BjZJ/LojcKGE97SqkGqkQwL4nuIQeAzkq6vE872BkEpIWkeRiooFkpoP4SZXSZpD/xAcBh++N7BzM6TNB03gh0q6UVc2TQHcJ6ZnZLiEgbN7Hu1TzaYk1cBtjGz3cLfLSuturAHeAL3JoNhhdE0M0vKeVUEaYywcZZm7BRWGsLMbmn0elgfVjSz68PjXwIT8DF6JP6/PbPO2wfxMfACngR6Fq4s+A8+PurRSuXR3JH0HvyMMwg8bmbPNWi7IT4vbtcp+ZqQmwGtSCzfqqNT8bEGrnhZGD/vbYh/F/EKi9HZ8cTYWbd2bWh5HSkaM3sqGDW/h4d2z4GHPJ9U0/RuM7uyU3KNWaUVngSsnnt5tGn+W/jdzEowGGvbCGO4XHtWGbL024tcgWur44fhbwJHBTf+yfKqfRHTYKiKTFxrW6+aS0uY2fT459XKYWb/JeSniORIkKkeZTg4p5XhvfjEPJu83PyC+HcSKRz+HyUcy2Y2VNZYUrRhnD28dqm8DOthuEXkoEjxMtZJ8b1diHtY7cro723UOJD0cdy7YAA/YN6NK6+uxC2d/4dXcalVyBRyj5R5XMirhn2/zssL4d/v7uFQG2fQzI4KfQh42Mw6ZT3+AJ6f4QozS6rkOvR/Lfj6msnRy23LIkehbfGKgmloySAlrwJ4IB7W8Tf8/n5J0qfxogSL4Hu+K4EXJH29Zr6YHTdcXR2eOg03rEVEoU51MbNfS/oNPhe+YsM5mH4u6UZ8Xv0A8HfgT2Z2aZpra0A9eQZTtElLR/ezZrZy7OFUPH/MSyn6z4WURtj4YW593LNjTBG8MRbA19IZNd4o4F5V32H4f/4x/GD8D3yf+Q98fd8BVwzOwA/Qi+DK0M1wD7speEXAK4F7zeyA4q6qfSQdAhxMLHQy3Pv71VHaLke6nEGdpHSJ1mtR+1VHbyKECoZ5+NKa/jcAjgXulLSXmZ0TXnoc/99uybByHTxXWS7rSNGY2fcl3QR8Elf2nWNm02qa/Z+8sEla3tu8SX3GstKqttxpIxrF+E+nceWIOLUxsllkyNJvmUg7qZ2JH1wvxTeM9+HWkjMKkqvrlOHgnEGGaAKdG/dseRF31V4O/79FcflRmfJWaXcsNxpvkWv+UEJbM9tb0jH4ZmrMWUFjZPrecAXz9sBSzb43ebn1q/HQvcXMbN1wyNzSzPYMbZYAfg58TdKOZvY7yPUe6aVx0UipA76h2inh+UHgqNjjVHOvpNlw6/QKJIRfRIqBJrwZPu8ISbWhArWKqNlx611ElCNiAA8lm07r1/dqeH4RfP1oRK+1LYscRbctzMIsz0N0Gm5suQOv5He1pM/ia9c/8STfJ+BeGwPAlZLWMrMnQzc/ww/hkYHtNOCvWWUJiqpJCc/fS7JnWdnp+H5W0sLA62b2FvDtnD4/D67A58IfB4XoEnjewKOavK8fWZmYB4qkd/H1YhIeGvUG7pWCpMVwb5Nd8Pl+Hdyj5cr4XiDG7cCZkj4MXE+PfL+SvoF7kd2OR2u8hntc7Q38XdJnzOyO+j10hh41oNXSVtVRM2s4rwVPwg3CfvEsSYua2QTzinr34uP7CwlGm1zWkQI4gphHqHk+rmvqtH0O3zO+p87r9ajrUdiMMau0MrN6+RSSyNK2KBl6kUk0PnwNYV72eVNcSbUxbrXbP0Gr24gB3OV+QNIZlKtyIJTj4JxVOXEsXhXCgD0tIVll2JD9EK/ANDFSOHSBp/AY83pECQZHLJ5m9kJC27FES98bDCUzbsY+uCV8F+qUuTWzlyUdiVuaDsGTPNbS6j3SU+MiHMDyCF9oOP8FZeKReIhl5Mo+qg9JLwCnABNinqe1TA/v36fO59Yq2iJF1aCFRO1hc/uImaW99qTPiaqvpfF07bW2ZZGj6LYNE/e3yUG4t8t6Yc8xJx6GdDK+X/m0mb0j6au4B3GkQDlDnn/qi3g4zK5m9m/w0vV4qPKYptP72RBW9hSdDU/KaoS9T9LNuJdVXxthmzCA7w/nw5PRzw/MZ2ZT5QUXojk/SlT/CeB4M3tA0gdpksDezO6XdBKet+jJ2tflFdrK5OX2LTwp+AaRlyVwlaTT8GT0l0tauwR7044a0AqiI1VHzezgoLw7QdKLZvZHvLrgzYBJOhMPWV2SEq8jlqHQlpktV6AoiYxZpVVF8ZjZawwnU03T/llJe+Na+WYlMWcwMn4YfAOzDj5BbhAez0wvcaGU4eDcigz74FaxjeuFd5jZy8A+ISSynsKhcILbeSOvxxnA/ZRnTJSCDnxva+Eu+80s6E/hIcG/lTSveehtnJbukX4dF5L2At40sz+08N6V8PxfC+KJQq/Dv6N64ReHAVtL+lTC/wXcUjwIfNLMaiv0ZGFIEdXi9UVKtdokyP3QtixyFN02KXF7ZIiKaNUgtTrws8gYZmYzJE3Ac1QebKH0eDgEfwxPar4F8D+44uEe4PNWUw2qomt08jDcihH2RPyw3IoRtp8YNLPT67w2neH5IbqvxwGvx9+f4jNeBhalRmklr6o5UdK2JbpvVwF+GFNYAUPGu8/h88x5kjay4QqjHadTBrQisQ5WHTWzk0K44H7AH2vWkQPxfdUg1TrSMmNaaSVpVbxk5Qt4MrG6B5ssbYuSoWIYM3sG34DGn1sx5oq6UlcEq0MZDs4tyrAW7pqdJnTlJmAHSTsDt5VtLJvZs/j1VGQgh+9tBilKfZvZ27HQstq8F1E/ud8jZR0Xkj6DK47exsP1puLKoReDV9n/4Nb7zEor3DV9EFjHzB5o0C4p/CIpV0j0/5o94bUh4oqohOtbKLRZtI3rSyVHj7YtixxFtx1kpEFqJq7Q3iD2XKsGqXH4PRTnkZrfAJjZo8CWYcxOABapo7CtCOS9n5U0DlcWJrEkPlbWVkIO0SicTNL7gLPNbON2ZGnFCIvns6lozEyGFdXR+n8fvpc8FU923dDzJeTN+jKeYPvr+F4BSQvhuTT/CVxbt4POM50gYy1BcbUtvp/+Me4dWmraMaB1CbPiqo7uRcxIE1tHZseVqm/28zoS7rn34x7TrwNPmVfnzYUxrbTCY61/HP4elPRv4Gw8wee/2mhblAz9xojY2Q5RysSBZTg415EhlcIhsBL+/f6GsTeWK+pzE36vnxN7btR9GBb1A3GF56hFrgz3SIc5HHdrj39Xg8CNePLa/9J66eANCeEXaRrXhF8kKa0ia/DH5aWk0yjaDmf09Q3g1Vhbvb66oax90LYschTddpKZDRmkzKs4rZji/WlI6itSYtXzBF0cmJLXQUONq+w1JCk8P0fy2BvlvZ+dG0/ePthAvrgHT9RukOExNw8+31WUBElrMbLAymwAZvaqpKn4GvBLfO9wF66krtfXR3FP4A2BnczsxfD8snhusfF4/syueSwlcBeuGDkh6UUzmyjpO3io2RtmdkxHpauhYANap6mtOjqA5zMcMT5C2GoWzMzWCsrtpBffpoOFIjqNpN3xvIIrM3KuninpNuBX1n5BkTGvtALPrfEBYG3cKrIn8G1JPweOrDk8ZWlblAx9Q5bY2ZyYjB+eK9JzE55QdGVrkJA5KBy2wheB9zPGxnJFQ07G81mdi4f5LMjIMLABfOz8AK8gVB0whpmAJ6ifA1fgLMpwGNW08LgVasMvEpH0Lfx/B27xXlrS/QlNo4PiLngIclpFW/z6VsNDFQ8Jrw1dX40c4Jb5cQmyRJ97dopNZ1naDgLbSTqlSdui5ShD20GaV2tu9lmNuBDYU9L3o1BA3Ivjm3g57yS2Jd+qbxcBy2Z8T60ipgjyCuHJcz/7Fp4svxfohhG2V7mT4ft8AFdwzmlmM/C8PqvgYbm/xvM/vSPpAbw6+Az87LowrvBaEF9X9jez30uaH096fxh+337JzKZ07MrS8XPgz5I+b2ZXJjUws19JWgQ4StLXaOJtVjCHU5wBraPY6Kqjd+DheqOKYmSkp+99SZe38LYH8NDHS4CN8PFxGvAo/t3Oh+/pPwv8SdIVwNdC2GlLVEorwMyeB57Hk98dAPw/4LvAZpK2iVuIsrQtSoZ+QNLyeKLK74aFKuv7FwGWCQ+XD8+tjm+WEgkLV65Kq1bk6DEihcOtkn4EnBFPUlijcFgeeHesjeWK+kjaEk9G+TRe3n0At9DNxJUOhpfAnRtf6DY1s8Rk7WOUtyLLcQLxXCBZuYsQfhE7vCfxAr6hA/gM/r+rl7Pqbty1Pouibej65EmxoxwUMPL64nKAV91ZqY4srwQ532xwXWVqezdu/V0gRdsi5ShD27vx3DRZSWuQOhEPeZ2LUM3QvLjA2UmNQ36Zd4ATJX0aeKjB/ZiW7YMMN9IFz4TYnAx+fw5IupgcD5157QFCzp+mVdRCHpnpZnZXG2K3RReMsL3MJoz0tDodDyGegXvqX4hXE/0LsCtwHrAEsBS+V3gHN7pciXvNrApsL2nX8Pc4vCjTscHDpVSY2TWSvgK8N54APKHdEZLuwD3QP0J3I0WKMqB1jaA8+VgnPzPHdSRvFmCk4WJNfI18osF75sbvwbVxY+NRFiqCxwlh3nvg4+cC4POtClkprWowszeBgyVdin+5t0naKEtbM6vrytqODO32WzKWxpN8H8Lo2O40E/M3GM7LErW/j2GLZB6URY6uYWbTJW0I/BZPXvjT4PL/Ip6DJq5w+CHD1Tmi94+FsTwWSSqEkMRcDJfDfQgfK4uE37PhnnzPAbdY/1dTzZu3SU5anYbD8EPzTZIOB25MUl6Z2UWSngvtl8DDL35fr1NJfyc/RdvQ9ZnZRbiHSvQ5ArYys2+m7Kuij0lrkAq5GVPPM2Z2FV7NC0mv4uEPbRUaMbO7JJ2Oe3ftEcIf86CVORn8+4ge35yTLEPksQeQtBiu1HgbmJaQY3M/XMnRFaVVu0bYsUaUbwxAUuShMnt47VJJv8bXnHfx73RCvb4kbcVwxdH5cA+s9+Ee2xdSc0+E9W7x2FMLtXMtrWJmF6Rsdw1QhoTdRRnQxgzBMHcRPl91q8p6Ima2UfyxpBuBe80sKR1E1Oab+Jr4ebwAwlFJ7UJo7imSpgDnS/qSmV3cipyV0qoOYWPxSTz57A34gTxVW0kfNbN2XQ0L67fkvIAnVGzGH3GrbJwlcIvMHl2Wo68IMetfDAfFz+Ixywvg1pUhhYOkLzboYyyO5b7FEgoh1Gl3AX5QqWiTYJn9YOyp9WlxDTez2yRF4RfXADMkPUmK8IvWrwBorGjbAvf6ODI8bvn6KvoLSXPjOWCutxbKkcf6WbcVbxx5Jbg8vRyOwUOYfhB+t03Z5+Q29wCX4+FJAEgaxD33/mxm/4t7BHQzPKmREbai8b3zbvg9VKzBzPaWdAwwI+w/6xLy5IzIlRM8744F7pS0l5nF82luCCxX081zjcXPl3bmITP7axEytUk7BrSeIISdtuIZe7SZ3Rn+Xo70HtW9wNeBv5rZn8P5sCFmdoGk/XFnj0pplTdm9mLYrNyFuzanbXuBpE3M7N1G72lBhtz67QRqnHA0GuBrSKpNcPp0zXunmVltZZ/I/Tz+ecvii2PbyUqDJe9PKdqNkqNfMTOjcfXBZu/v2bFcUVECPg98LvZ4ToIVWdICjEwwvVyzzszsr5JWwpUBm+BhFUnhF7cAF9VLMNqIjIq2T+Hz937hcVvXV9FXLI57TaxLe+v7xODl9IOk8azR1eoWwcfjhnh+JUn6n6SObbha3fuB883sE/WECGvhcXj+xzFDm3uAS/CDTjw8KfL8GKo+WlE6nsLXlnokFmswsxckbSHpE3jUwmPAxVanIIKk7YETzWxxM7sF2CAovs6SV6SdEPr9VJvXkwcN56FaJC0N/ALYhmLz2qUiTwNaUUh6mubRLoN42oPrGI6WmR/33JsdDzN9CXgWmIivQ9Ni718MH9tJHqoLht8fkRR5ob1vWLz215FOI2k1M4vnd1wDOC5jN1fjCv6WKNUgKyNh4twW37g3vAFibW8Gvodb0/KUIdd+O8Dd1P/OIsvL31L0YwxPkAOS6nm9LRQ+b3dJtW6sg2Z2FAyFljxsZu1M/qWsQlh2engsV6TnLQoIMxnrBI+CISQdAmwXHm6AV0qK5ttU4ckhJPCK8JOIpM8Ch0o6KqXiaiF50uVTaKBowzffS8YMFGcBnzOz94TPTbo+GFkhrJHM2+JeD78ws8fL3Da03wnYH9jdzOrlDSuNzAV/F8vjyqJTYm3zWHPPwD2btpF0kJmdVfN6bbW6+GfOC3w//EQkVaubG1ivmSBm9oPs4rdMaebkNvYAD5vZuXVeKzw8qQ0jbC2jjLD9TMgp1cjYOQO4H89zCQyFUV0JbMzIe/BESfvW8fidC1cyxz/74HAWOEHSi2b2xxYvI2+azUMASBqPh1/9EFemnNcxCRuTqwGtIP5CuhQtU/ECMEsCX8AVVi/j3psfwMfhcgwrWg4xs+MAwjx2bq0iVNK8od9B4KSEz8xtHekUklbAla3bhpBV8DGZtcjBy7gXf0tUSqsUG9OAQhoAACAASURBVCEzu13Sn4HPS1rBzJ5s0vYkPIb//EZtW5Aha7/dJi+LRlRp4Dk8PO2yBm1nAjslPD/IyHjbdjbAz5HftfUb/TqWK1JinmS3uj+KZybDa/jfKe47PwBYvFFugxrewN2/ZzZRtEVVnqKqgLWKqNrruwc3TOyaVmb8EDMVPxyXuS24q/3qeFh6Q6VVSWTOta28Am20kR/Ax8W6kq4jJ4OUme0m6VS81PwZknYB9jazqHLgW8DueOLwFYBH8JyVSRUze4YOz8nd2APMpPjwpCKMsGMeM3sWWKvm6R/i3r8/wQ/9r+GJyA/DK5HOY2anp+z/pBAuuB+ezqPrpJiHCJ44JwEfwr1L9zez27sicA1FGNDyxhISgtcjeL0+iHvzfdjMlpS0Cp4wfc/QZgl8XP5E0iQz+x31r+st3Cu4lmVxj+GPJrxWNr5OCHWWtBDu6fpP4NpYm1dw7/wsLEoblTDHutLqVnxiTMN3cO3gSynaHo1raNO0zSJDln67juWcWNnMpuE3zNw5dNfyJBrkqJJGj6Zvx3JFazSxTmdhTFmnA+8wnO+j3utR8tpXaWFOCnmtmoVffAg4Jx5+0aTbQTwHzWaMVk7EFVGvA2dSp3IbNdcXQiTOSbmufAg4B1eMJclRtrZR+wcytO22zHm3jSutosefBNYJj3MxSAUvtk9K2gH4MXCPpF/hnoGH4pv1V3CF6hkWq+wlrxa8OzDBvOpgW0iaDa/StAKeDH0OPPxkEvCImT3W7md0mI7sASStxshk2u+jeKVV3kbYivp8FbjEzOLzwc3yymu/AX4l6WEzuzVlf3tRskTh7cxDJaRTBrRcCN5g2wFnhvDkfXBjys4M5yge8X2b2cvAPpLmw3PXJSZSl7SKmT1KguFJUlRA4hlyXEeKwIarOi+LKyHHA1uaJ1WPuAPYmjoJ2OvweeDeVuUa00or84ozqVymw+bhkynbvoK7GeYtQ+p+xzqS9gLeNLOOl5TuF1pUOPwn4X1JOcmqsTw2aGSdzsKYs06b2QZNmszCcy5kJmP4xSJ4TodR4RcJRIq2p/FwsKTXI0XUx5v0VXt9kRxpiNrOW0eOsrWN2k9kZE6lTsvRtbbm5ceHDFKSDsQrhy3RpO9aUs03ZnaOpIvxA8h+wLfwMLPj8dLdUxPeNieubPkzbnVuCUnvBY7Ev4t5SVa0DUp6AT/ElvZwE6eD+9mjgNrCL828E9sibyNsRUOWwe/DEZjZLEm7AysB50paMxhsGtJKPsZO0eI81GkKN6B1mPmB0/AiNM/jnn5X0kShHBRWGwDLhhBAiM3dIaz9TklfNrO/NOgql3WkSOSJ53fDvRsfBL4U5vc4ZwOXSfoWKSpcSvoG8HFgx1blGtNKq4rikbQqvjF5AbjbzFIl8m6QtypiRXyDOwuvXDEDn+in4hPPtsBMSX+3DKWVW5AjLb9vR44uUSkcKtqlsk4Xx10kbOxTkiX84i1S7hUiRVs4WCyY0CSLoq32+lLLEWv7Zh05ytY2aj8zQ9tuy1zkd0G9tjkbpGZjeDwO4Pk5HmpwUPx3+L0kLR425MUPbsOv7TI8CbDh3lUzcG+rRfA8SZvh9+TWkj6V4AU5Vvk/4PDY490Iyl5Jn8FDcCKq/KO9x6vUmSfM7B1J2+Ehc+dL2tx6v6BP1nmooxRpQCsKeTXzr9c8fZ6ZXYLnVRrAq34+j8+786fodjye32oQP3deiycjj7y3/oSHlDer8Nj2OpI3weMvqmQ7P55gfhyec/DYkJtuBGZ2haTL8H3aKg36nh04EDgCuLmdtbtSWtUg6Spcuz1RXklmrmABbKttUTL0ACvjrq/glsN/49rZU0KehXocDkzGS60nsRTJ7uDT8QlhMTyh3op49ZJWaSZHM8bjVqOJbcrRDfJQOPwYOB2GKjP18liuyEhlnS4OM7sNP/y2Qpbwi6eAD+OhP2lZnuQEnakVbQnXF8mRhqjt5DpylK1t1H7VDG27LXMhbYPSYRG8quV/JW2IK1VfNLPJwP/gSXJb3viGBMd74QqhhYDf4h5NRwNnBqXrPmZ2X/x9wdPjDdIr3pL4GX7oWSeewyaB24MsHwaux72L0uaVKw1F7GfN7Jmaz/gXwdMDH2utKvMb0qoRtiIzNwBfkfSjpLA4M3sphKtfA1wuabdRPfQArc5DJaQdA1pRrIKvIdF3t1r4+5Kg+JyGK43APcOOwEPYGzEbrux6wMxm4kamh0PqgsvxqqbrN1Oi5rSO5M1UfF4Dv46F8bDrDXEjwMPxxpIOx0O0J+Fe1FHurzPwHJBv4sqv1fGQwMXx73nrdoSslFaj2RxP1jcRV3w8L2nTOoevLG2LkqEXeAfPXbA2sCU+uL8trzB1ZLj5kzgwJLsbhaS/4weanzOyBPL0sDn6LR6fnAd15WiGpCUZLsvcU+Qx3iSthy/C0B9juSIDks6i/bLug2aWNk9KX1NzABwA5m7xAJg6/AIvUbw3btlOI+N4vDT3HQn9N1S0Nbm+q4G9JX3XzF5vIkYk82tJcpSwLfgB7Pt4yEAzyiBzUW0PxxPVRpb7G3Elz43AprgBab4mfdRF0heAn+KeTHcA+9pwtcYvBC+OXwJ3ycvSH1ITXtTW5+OHgOObKKyGMLP7Q9LynelBpRWd2c/Gw5Mexw+gRdCqEbYiG0cDd+JzwWFJDczsZklb4/l2nsfHwDhJl7f4mf8ys32aN8uHHOah0tCmAa1IHo95f99S89oMhsPRT8YLf5yLV6gfoUwKe5Gt8FxjUXskzQV8Ex+vzwAbmdmklLK1u47kipldClwafy4UMDgWD3ncy8ziSr0NGVkZchKwAPA1vBBPxCDuTXYwOeRmG/NKK0mP4JPjXSQnYBtP8OjJ0rYoGXoVM3seX1gul3QAXp3nu8BmkrZpccF/K0oWl0BZ8j+UOXliQ1pUOKyHa9jfxDX3tZVDen4sV2RiKvUrhWwGPI7nP6pIR/wAuDitHwBTh18AOwD7k65qH/ghYwW8VHdWRVuj6zshyHGWpC/VJASt5QR8fVkYzxHSiDK0Bc8ZNg5YVNK4Pru+rN/FHfhasgu+J1qU4TV9WnicGUl/xT2IJwO7mtkZtW3M7AJJ1+JK3b2A7ST9wMx+Hfv8dpI6j8OLEGThZVq85k5T0H52dxp/Z7MYLhVfNK0aYStSYmaPSFodWFjSQL2Drpn9RdJdeOTF/PiZNk2YVxLzNm+SDznNQ10lRwNat3iXMGeY2fTg0ftHPM/n5PAzTpIB78UVXI/hc9luIT/T6vhc9kvgUPMiXWlpdx0pHDO7BdhA0jH4vmtRM5sQXkuMxAmKvA/gnoNvAc/mqWwd80orXHP6MeAruNZ7EPiRpE1w7eAgw4thlrZFydDzmNmbeKnjS4ELgNskbVST82kp2iiLGd57G26dbYd25ZgU+miaLLKEtKJweBA/mCyKH1yhj8dyRWPMbL96r0l6GjjdzE7uoEg9RYEGjSzhF2fg1XNPwzdxq5nZgwmyLoxbHPcA/mRmkcdQXUVUluszs1ck7Rz6+pukvRvIcQTueTEI/D9Jz5a8bfS93Y4ra/rt+rK0XR4fJxeZ2Vm1bXDlVaub/Q1xK/khZlZ3XQ+efLtI+j0+7k8FosPiO7h3d6vcBewg6VQze6dZ43Ag/DJ+YOoFct/PpvBKe4kOenoUZIStiBFCQJ9J0S5VgaySkcc81G3yMqB1i1nE8t2Z2WRJe+NhcAfi3r5fxUPangNuwcMLX8PXoGn4GWkePBRxaeDJqL/gcf6jms9cOPZ3u+tIxzCzgyW9CJwg6UUz+2ODttOpCSXMkzGvtDKzi4CLYChZ2Aw8OeY03MI8gC9Mj+NlGu/FXfgnpmx7R9BW5i1D037LjpndJemTeL6GGyR9NHKtNC8v2ogBYBVJ38U14nPgIS8R6wPjLCF5XEYZG8oR/l9fwBU0k4GrzSxKskc4EDa7llLSrsJhLI3lioqCKMqgkSX84nxcSf0W7s7+T0n3hvdPxjdtH8Q34nPjG7kZkvaluaIt0/WZ2Z8kfRlXpDWT43zc3f20Hmq7M34Y6NfrS9N2Htz4Ua/C0Nu07q37ETO7P21jM7sxeHzEC7LMIoSiyZPvblXztqWadHsYbky7SZ4X5MZ6yitJHw3tNwR2Sit3N+nGftbMzsfHV8dJaYStyIA8HO4MM5vY4vvnxz2UJlhN5eqSkMc81FH6MCJoFm6EWw6I0r/Mjc9P24S/B81s9+gNGg4b/KGZ3RCe2wTfT/1D0q5mFhWBGI+HDtYSOTC0u450FDM7SR4uuB+urETS/+I5qnZN400laUV8n3eUmd3bihxjXmklaekoxMzM3pYEvoD+TsP5iA7AN+Lr42V2dzCzNZq0XStqS6gukJMMqfvtBczsRUmb4hPhBZI2sZDETtJa+IZtJfwA80MzeyJs5NbCLdJR+exZ+OYocs2ek6DtDRPCirGPXS6LjE3kuAh3HY2YLukAMzs1y2f0C2N5LFckI2lbPAnmc/hm58EmoU8VgaIOgBnDL4R7Aa2Ne1D+Dd9g7RlrOhU3PpyEh2ekUkS1en34XPytRnJYKDkt6YZeagtcIs+/0TMy59x2RTxZ7vTQ/iuMrD67Pi3uXbMcFGPvmYHn40DSwYxUpC4FnJXwtrppAczsNklb4B4T1+AK3ifxAjIz8GtbGP8eFsRzn+xvZr/PKns3GKt7gEZG2IrM7IoX/kiltJI0D7CYmT0bnpoHDy2+CK/mFm+7LLCVmf0yP3Gzkcc8ZGbH5C5YY/oxImgA93iKOxY8U+fvRMzseuB6ST8FzpO0mJmdbB4mvFiDt7a1jnSJvRjp5bw7MJA2/C+cmz+I35v7tiLAmFda4S6NL+Ia5DvDc5E2NRowZmbXyrPiv4gnJfteo7YkD8C2ZcjYb09gZi+Eg+3NwPeAY8JB6VY87vgfuKVxYrD8X4Ufas7DLQ+r4uEH6+KL0XWSDgG2Cx+xAZ6sMfoua/Ms1SWFHHcC/4tPbpEcJ0l60syua+kLKREtKBzG9FiuSGRD/HA6Hh8DUyRdgie0bTVp6pigyANghvCLSXjlsjiHSpoDP1zPSNi0pFVEPYqHxN1hZrekvT4zWwPfRDeTA/OKcz3TtixydKutvMhKnM8Dn4s9zsUgFd67I55bZjn8oDsZH3NL4Gte3ANqGeDTeHhIlCT+cVqwiJvZXyWthHvVbYLvHZbCrfvv4PmbrsRDUi5KeygoCWN2D9DICFuRmU+G9SANH8dDbvcOjxPzNUqaF6+EtpikM4OXXFdpMA89gxfluMLM/hNr/xncQ7qjSquiDGgd5muS1gl/LwhDob5fbrdjMztI0kvAiZJexo17P2vwlqVpcx3pNAnr0Ep4xcssXI2veS1RKa18oKwXfjYNz/1C0oG4ln8QWEPS/VnaWixELE8ZMvZbFgaaNTCz2+UVcg6WdD4+Ib8KfNzMnpc0N3AxbsW6O/T5nJk9Bzwn6SY83vgg4Drc4yoa33/HF4RWaCbHp2NeCkly9DpZFQ79PpYrWuNqXIm8Gp4faTd8LHxW0v5W5QCpRyEHQBUYfpFR0XYmrpCYJimqypXp+oJFM9Vc0mttyyJHN9ua2f/GH+dhkJL0TWACXu3oLeAJ/KA4Hz4e58WVR5PwoiKz4wfKgfDc5CDbLFoM/zcPCbwi/PQTue4BJP1PTnK9ZWZ3N2/WHklG2KI/s0/ZLfykZYAGa6CkRXEly3LABiVRWDWah7YCvg68LOk7ZnauPJTtXLrggdODHpTPAffEHt+LJ05/T3h8BxnW4cAs4FlcUTcKM5sQvC2/h587P96gr1zWkS7zHiDr3v1ZXGHXEmNeaWWes+jy8IOkWXgStmdwq9oAcAjwE+AV3A3yZjPbtFFbSfG2R+clQ5Z+S8KtpNeqHo1XHXgJv9lPClpwzGyapMOAz+AHnR1x7yfC69Ml/QH/3mBkCeRX8WR6rdBQDqsJq0mQox9IrXDo87Fc0Qbm4T53S7oS38gcHX4ekied7onwlw5TlBI4dfhF8DZdFrg9ZvEdCr+Q9CjuNv5VvGLMasHiOJHm3stXp72+0EetHHE5B2JyLI4fAL5tZo/3QNuFgIfwQ9UVfXh9Wdp+GJhD0mlm9kJtW9o0SEk6CDe63Ip7Rt9oMe9hSePwPcsR+Lj8FZ6GYBywp5mdluXzxhoF7AH+hs8D9YyfcYVlIx5lZJhpq2Q2wprZk83eUzGMmY1r3moYSV8HTjSzheu8/hXg58B/gE+Y2RPtS9keGeehc+RhjdviioK9Oi9xb3lQmtl5eDRO9Hj/pHaS1s7Y9TZ13jctGPD2BOYPCr5VM/bda0zFvYOzMJ02KnWOeaVVHaaY2SXBTX1P3HXwXlx7vCawZItti5KhtJjZFNzilKbtK3hS88hl9r81TSLLyFQz2yChi6kERRUhyV5mgUfTUI4674nL0Re0qXDoi7FckRuTgfcFy+FleBWdsyXJzA7tsmylomAlcNrwi0PwEK7vSIo2p/Hwi/PxzfQk4AV8UzJ7kDGNoi2t0egd3FBxLKPDFWvlmB93XV9d0lphHSpz2xfweXFbXFE5SmlVQpmLajsLV1z9vU7blg1SktbEx8/pZrZnUptwcLxOXpb+9/g6B/DzPBVW8rxWn8Dvh8eAi82sdq8Rtd0eP5Qvntfnd5h29gDrNnhtAD/0/4Dm4yBLOfp6tGqEregwklbGw293wQ2uf8Bzw3U91LZM81AG+jWK4m7y8Vwz4IPm4e+Tc+ivF3gMr7KYBdGGV1mltBrNX/GcBRAbyEGhcm34aaVtUTL0K/fhJdlPjFkfdg6/tyC5UsxmuDUNPKfA8SWQo9/IqnCoxnJFLVOAeeQJK18BdpL0T+A4SYNm1rUKOT1CXkrgtOEXkWfBmQmvfTF8/uXAdmY2M3hm3YbnKWrFI7ne9T2Jz8fvoQZJ+8XlwN3+L8SNIAfiFX9L2zZ8b6/j+ZoOiLctq8wFfxfRGBrRNtCOQerbeHhC3cq4EWY2KGlXYCPgX2aWi/e0pDnxfFUbM9Jr50RJ+9YxAM0FLJLH53eBtvYAZnZPo9eDIv2JZu3yoFUjbEVHWDB4Ao3DjSpzhOdvAPaxcuVW6vo8lJU+jqJoNXVMLW/l1E9XkFeET6O8exr3NvsHfp99PIRERpFP15tZ4r5S0lz4Wv+3VuWslFY1mNlmsYev4xvIxNK1WdoWJUMvIukqvOTlxOACO5eZ1d7wxwGXALeHEJIP4wekQ4Cj5OVXf2pm78qTuUYhe/uCV+jBN73t0pYcfUgmhUO/j+WKloisUMvhIdeY2c/D4eM4SU+Y2e/qvXmMk4sSOEv4haS3ge+Y2Qk1zy+MK5KeB75qnp8IMzNJ5+C5gSKFQ1pFW93rk+cTvKiOHEfG5ZDn3LoXn3OG5Chr23Ap8+KeHPHvrbQyF/ld1BlDEe0YpDYC/mhmb6dpbJ4O4EJg85T7ljT8EPfW+QlebfM14CP43uFsSfOY2ekt9FtK2t0DSPo8Ho5cj3G41+hcDdpgZhek/cyKnuRt4I/4eFgIDwVdA/dm/GbYV5TF620jWpyHCpUqOz0fRWFmraaOGYGk90q6tma+S2qX1zqSN9eTTmk1Cc9xvBzutLEVbmy7GveC/meD9/4K99g7uVUhK6VVDfI49FPM7EHzEqO/yKNtUTL0KJvji8tEvCTo85I2jU8eZnaZpD3wJJaH4TfKDmZ2nqTpeFWGQ4Nl5b24VeUlfMKMcmTM3e5k0KIc55nZKe18bonJpHAYA2O5ojnX4JvIiCm4t8QC8UbmSSzXBX4s6VzzRMUVMbqkBK43h34P/x8eYGa1oTePMezFlVrR1uT6ssgRtY3LUea2UftJjA6HKqvMRX4XSW2Btg1SS+CK1iwYXtp7JZrsW1LyVeASM4sr426W9GngN8CvJD1sZrdm7LeU5LAHOAWv3NiI7zZ5fRAoRGlV4kPoWOMtM/u/+BPy5Os74uvINpIOMLOs1c6KoJ15qCz0RRSFpLOA94eHcwKr0FjxksQgsDfpQoebnn+7gZntmratpEXwa94XV0BdhyuHDzCzqxLar4o7gHwWD3O/vVU5K6XVaPbCqwo8KGkJfPBuaWZ3ttm2KBlKT/BGuhO3kEbVW+Ia3fH4ZDECM/u1pN/gN/YrFpKeByXJjXgy4Q/gyVj/hFf1WxmfDBYnp8kgqxxmdmk7n1cy2lU49NVYrshO7SJmZlMlvdfc3byWvYHVKoVVMl1SAj9IjSJFXsVoX+BhkpOuzhZ+MinamlxfFjmitndGcpS8bdR+eWL7spLLXOR3AbExVKMYaMcg9V9SJo6N7VvmZni/0nTfkoJlSPAUM7NZkiLl2LmS1jTP2dXrtLsH+BjlPquU8hBaAeb5hX4ur5Z7MvBreQLt/SyW9LwLpJ6HYozHPVlKQZcMaEUwFXgj/D0fnr8zerwZ8DgeEtcSrZ5/ewUzu1XSRrjX1eWSpuDXORn3kP0gnscK4Kd4/sGWKfNC0BEk/RkfTHcysjxmxOKEQ3uWtkXJ0KMcim88voIP2kHgR5I2wTcwg/iNO4qgIJqU8Py9kjZmeDKIEv8VMhk0kgPYJ4/PKCMtKByuxj3P+nUsV+RAnfGDmb2Oh0hVJNMNJfA5eMLVP5jZNeFzz8Pn1v2tpoJqYE08uXhWRVuj68sixznhcxYDXuiBtlH7XxHWmR6QucjvAmJjiJGKgXYMUo/hFuFfpmgb7Vt2YFhxlWrf0oRXGVnIYAgze0fSdni+kPMlbW5m7ya1LSt572ctuYJkvc9eDTjezD6T9j1Z6fdDaD9iXo11R0nX4Ary+XEPrG6RZR6KWIcSKYX6JYrCzIbyikkS8LCZbR0eP40nyz85PF4B9/KdhedwehsvPPNfYoYXSTvhldbBFTdb4IVG5sZzf+WxjuRK8J76Fp7o//WE14/GnTZGjVkzu0Ne+GBHPFxwbTwH4wzgOTwM/hTz6optMeaVVniSvo/hybWXwQfQAZI+gFsHBxlekLK0LUqGnsPMLgIuApA0Oz6QL8OrueyA38SXS3ocD++7F7jDmidObFkZVtE6jRQOkv5EH4/linyQtICZvdm85dimJAaNX+Nz7FWSXsMP3OOBH5nZjbWN5YmmtwSi1+oqojJeXxY5fo2HYX0GmInnTCpzW4CzgROAJSVN7rPry/RdSHoUD0F/WNLHwtN5KAYuB46Q9CEze6hRQzO7SNI/cGPMj/DcWnnsW27Ai7v8KElZZ2YvyasFXhP6T1MsoUx0cz87DthUwzk3i6Dad5aPSbhCuyHmBYTmBU6TdJaZ3VC8aImknocAwr2zHfkUl8qL0kdRSFoGX3tqeRdfh/6De1VNwSvaNbtvZ8P3JD/F5//Z8ZQw8+LpYSJexL8b8HV8G+AMvIjMNuSzjuTNosDBuPJthNJK0oq4Eu5X9d5snp/tt+GnMAYGB6vzY0QY4P/CFSzjgA1xV8FXcMtXNKDuwQd8qrZmltq1MIsMWfrtJpKWNrMXY49nAd8ws99JWhK/wb+Fu2muhWtpFzCzNTJ8RqQMOwWfDDbGLbXv4u6d3ZwM+oq0Cod+HMsV7ROzZlUb+ybIy0l/DC8zHR0AHwAuxQ+AfwQ+a2bXFSzHHPgcvSHwJnChmV1Sp+09+H1+Br5hfJHh+X4JPPfgZ83s2qzXl1GOL+PKhil4/pCyt906XNsTeALbfru+LG1/iisF3sRD7+fEx81f8cPRccDnzezqpPfXQ9J8uJfDTOBzjQ6Mkj6Ob+AXwdMOTCaHfYs8v8eduEX7sAbtPoOHXMwXPmPBXpszO70HkLQsHsqzspk90W5/KT6v2nf2IJLWty7mjMs4D60A/JkwD3UrZDjBwFR3Xe+GfEmEveYjQK1H7gC+pswVfpbBve8ihfrsIVz7aeBnMU+runtXSasAD9W+JmkD4G9mNj60eQTYKc/zbx7EvqsVzeyp2PNLALfg3mSfMC8KsAiuKF6s0+NxzCutJI2Pu1/XUagci8cSRwNqppmtkKVtUTLk9DUUSrieF/HJ7k78Wr5lZie2M9l1QhlWMZJmCod+H8sV7RMtjpahgl1F7yiBW1W09cr1VXSWvBUD8pw21+OHlTPx8fhPXEE2P7A6HsrxLXzs3oKHveeybwkyLIeP7XvrhEZG7RYH9sDXyQXNbOOsn9VpurkHkCfengSsZWZZkymn/Yxq31nRNhnmoShB9hZmdnMXRAXKY0DLQloDqaQT8eqH43GF1it41fh/AJdbqDrZRGmV+FqYHwZCf0/hHkv757GO5EkkP7BSpLQKz12Me5JtYGb/Cs93TWlVhQfC1OACHilU4kSbiZuDVfgtfBDfJ+krjdpGT0pKzF3QqgwZ+y0LS+ET3XrApuG5X4RJcCJ+jWtIut/M/g1DE3oz7pb0CvAQPmkCfCj8jr43C9/bWa0InlKORMzsH62+t+QMNHit38dyRQYkrYMrIOIsBwzKE/fHx9JrZvZ4eN+6eDWgpq7z/Uz8AGhmL/gegitrDki/YfgAuCNuve2aEtjMjov+jimiHgNWYzj/3zlhnrgPX1PvMbOne+H6Koonrhgws7fDuLijZlwcwLBi4It4qEVTxYCZ/UPSh/E8G3uEn1oG8MIqv8cPaKn2LWkxs2eAZ1K0mwQclaXvEtDNPcD08HuOnPpL4nl5tej49UXy57LvrOh/MsxDtwB7Wg75gNoh47reiwamq/HwuPtwZeJu+P38WUn7RwqbFlgf/x8+AnwqPJfLOlIAA8BGkj6Jr3nb44qszSxDbsEiqZRWbrX7KK5QOTo8d7qkXXBXyEE8x8RAlrY2XGHuDZpTVL+lwDwH0uXhJ9I8H4hv2j6N3yiHAD8JSqh/4kkHm21kBvE43I0YngwOCgrFvCaDi4BlM75ngD7Ia9CiwmFj3Dq0Cp7XBvpoLFdk5hZGHyCicTMx9ngQuArYUtKl+NgZlDTBzA7siKTlpOeUwBkVbYfgHjPTCthx6QAAIABJREFUJO1Z01Upr6+iIxSqGAgHkC3l4WSb4OvVQsBbeHjZDWb2QPw9KfctN5vZ0TRAXsnsDDNrmoOnzvvnx3PbTOj2QbYO3dzPRh5eRZ5tMhthKyqSaGUe6ha9aEBrgZnh95W4AeTo8POQpL3x+SsrUwDM7ODgufQoOawjBfKb2N+vATuWRWEFldKKsHEY2jyEjcnxeP6CjfEBdRbumv4gPqCuM7OvN2orKWp7u5mdlZcMWfotOVPM7BJJf8fdMr+Ma+bXwl3/X8ETD94I/CFln2fiOSAuJL/JYHvg9oxy9AuZFQ7A98LvQWACbg3v97FcUZ/NGK34rMcUSTvgB4Fd8Lw+R0m60MzuaPzWvqUXDRpZvJevwa9vfXrn+iqKpyOKATN7Fs+9lpZm+5YlU/SxK14htSWlFV6NahfcoFY6pVUR+1lJS+FjohlzULDBsEUjbDcPoRUlp4V5qBv0nAGtDSYD7zNP3H8ZcDJeKOW0nPrPYx0pig3wENX18SIk90jaz8xO76JMQ4x5pVUdLGiPz8O1x1vjcadrhp/NGbbuZWlblAy9xl9xDS7EqsiYV3u5Nvwg6XXgm8AeaVxMJZ0JXJPnZGBmdwXLaGo5+oi2FQ7htX4eyxUNaJZjJlgYVzSz68PjX+IeBGeGx+sAOzFciWVM0aMGjSyKtuj6ToCeub6KgummYkBe/XJ93OPhzlhYSKp9S0o+GTwVWqEXD4Lt7gH2B/4fzasORka0TudLLPMhtKIHaTAPdYteNKC1yhRgHg1XId1JUlQAJA/yWkfyZhB4KeS0ekDSaXjI5KmSFq9ZXxuliSmMSmk1mieAt8Pf0YCaZl7Gs1a7nKVtUTL0HGa2Wezh67g3zlMJTY/B44p/EH43I89NZTty9AU5KRw2oY/HckVjQlj1AnjYxgzzsrhxNsUTU34wPP4Y7q0XcTme1LZimFIrgXNQtJX6+iq6RtuKAUlH4ekEtjSz1xJeXx/PY/U+fJy+K+loMzsiw74lDbsxdvYSeexnTweuyfCZhSRhr0NR+86KPqWdeaijgsboUQNaq0wOv5fDo34ws5/LCz18X9KOZva7FvodAGaZ2RXhcbvrSKGY2Sw82mEycKKk58J1T8UdOaZ2WqZKaVWDma0cezgVtwC/1G7bomToRSSdBJxiZg+a2QzgF0ntzOxFSccB70/Tb86bypbl6BdyUjgsb2bnhcd9N5YrmrIynsgRAEnv4q7Hk3CL3Rt4ZRIkLYZX0nk89v7HyJ5Trp/pVYNGWkVUr15fRbHkpRj4OnB/nYPiCnguk9mB/8P3DtsCP5R0N7AFKfYtzbAxVjU1j/1s8HAvpZd7UfvOir6m5XnIzK7qqKSN6RcD0zW4R1vEFGAWfv6JczZ+xvmxpHPN7J2MnzMIDEhard11pCASvafM7JQwLk+UdIOZPY9/Fx2nUlo1wMzeAr6dd9uiZOgh9sLDfR6Ul/z8J25xGHUoMbMfpO00rTKsFbLI0UfkqnDo07Fc0ZwB3DNiPryU8/zAfGY2VV6Rde7Qbv7wO+5S/kbs+TFPjxo0UiuievT6KgomR8XAUnjuyyROxeeazWN5Wa6U9H58/vocKfctFcn04x6gyH1nRd/SzjxUFqVV3xiYIkVgSJRO2Ju+N4Sp1zIIbNdIYSVpS+Ab4eF8uKLq4uhvYG3Kt468hHtPJV0zwA+BD+BnwK5RKa3qIOla4JuWImt+lrZFyVBmJP0Zj3m+E7gnocnijNRyt0pqZVhFanJROPTLWK5oiUGrn8RxOq7shOGNzziGq0DFn6+I0SsHwFYVUb1yfRXFk6NiYBwJm3JJn8FD2c+LDoqxfcszuMKqlrz2LWOCPt4DVPvOiqyknodiXIN7XpWCfjcw1VFYzQAeNrNbm7x9LuA94e8PA88CK5IcTleKdcTM3qSB91TYj32pcxIlUymt6rMpwYsk57ZFyVBmbsBDx3YGlsEPoQdI+gBekXGQBgdTSbPhrqYr4BPBHMA0YA/g7/hkXqQyrJkck4BHzOyxvD6rROSlcOiXsVyRLzOBOcPfkcJzIUKZYGBhRipCK+jdA2BaRVSvXl9FYeSlGHiJ5Cp0x+Jz0aGx56J9y8b4ej+LDPuWilEUugeQ9F7gjBqvvCI+p1NG2Ir+Jcs8FPEasEiRQrVKyQ1MLSUMl7RAUOQMYWbPAKs3e6+ZXQBcEPo5EF9H1gNWo1pH2qJSWrWIpPmALcLgzK1tUTJ0EzMbqrggaRngX3jo2GrAPuGlc0I51XvDzz246+mReDz3vCRPPh/BN7TjyKgMS0vYDDWTY1DSC8ApeDLy6e1+bg+Qm8KhV8ZyRftIWovhe2hFwjpkZq9KmornSIuKAHyIKj9IEj2nBM6oiOq566vIjwIVAzcAX5V0TBTeIWkfPJn7L82rJgHD+xZJh+PFIBYkxb7FxlaF4dzIYQ8wL+6lUjRtGWErKsgwD8VYBvhPB2VMRckNTI+TrBxsSAgTfBgY364ArZ5/q3UkmTGptJK0AHBpnZd3DEnG4m3jLo+DuJVvPLAuQZsaa/9wTdstcG+U8+Jts8iQpd8yImm8mb0LYGYvhLDhK0MCvyXxBH6/Ad7BJ+0d8WucC98oXgZcBxju1TQD93JaBBCwGZ4AcE7gSXKcDCStBNyWQY7DgK0lfcrM/pvpi+oBkhQOYSxfhFsQrpUUKaqWBp5P6KNnx3JFLtzJcEnyAVzhO2cI+7kVVw5HSqvt8fuvIgMlVQLnpogq6fVV5EdRioGfAvcB10u6EFgF99h+Cjgk3jC2b9kYeBS3lDfbt8zEPbHHFJ3az0qaHZjNzKa1J3HrVIfQihxIPQ/F2Bg/e5SN0hqYQvW7ejmampHVQ+st4ObaJ1s8/47JdSQNY1JphR+uo4P1F4HrcQ32lsA8CW3nAV7AN0/gg3PjOn2vgh/g38STms1Zp10WGbL0W0amhgU8KUFftPG8OR7DLelKXCm4jpk9kNRpmAxuB86U9GFcmTiPmW2e42TwsyBjXTkCcTmuB47Ck8X2G6MUDvg88gZeJnZtvNLTf4BPkZxsspfHckX7bMJIxefpeKWcGfj9eqGkV/ES9hsA+3ZDyG7R7waNBtc3Hs/lcWpN+566vor2KUoxYGaPStoOOAOfW8D3DV9NMDJNlWR4SoBLal6rt29ZMOUl9huF7mdDoZfTgC8A4yRNBHYzs4cbva8IqkNoRbtknIeQ9BFgfTx8sKcou4FJ0joMn2kWx9eSNXBj6rqMVF69ZmaPh/etC7xlZg8BmNm/8DNPLa2cf8fqOtKUMam0MrP/4J45SJoF7GNmj4W/R7WVNMiwtQ180/Qo9S19h4T+ds5Dhiz9lpSNgY/ilsqjw3OnS9oFDwEYBJaUNGBm0Xf6SeD4JoqipMngo+F3XpPBhinkGMLM7g9JY3emP5VWSQqHmWa2taSt8M39I7gSAuDCOv306liuaBMzG7JGSZoc/pw9vHappF/jHovvAgd142DSZXrOoJFR0TYLWCf8PT/wX9zD7tP4xvzUkW/v/vVVdJYiFQNmdnlQhK2Oj6nHY/uOOBvjCdgn44oraLJvMbMxmX+vyP2spPF43tLlgZPwXJpfw71U1jCzSTXtB0jwkgheF3lQHUIr2ibDPER4/VO4Yqtj9LsBLXALHjET5/zwe2L4HRnorwK2lHQpvh8blDTBzA5s0H/m8+9YXUfSMCaVVgmkcTPP4oreitt63jKUBjObyPDNH21qjsc3gxvjE8JZwCmSHsQn5jnx0taNqJ0MBoGFJd1EfpPBuBRy1PIysGjG9/QEKRQO4J4x7+Lf/5N1uurJsVzREo3crKOk/ZGSEzPbW9IxwAwzm5z8tv6lRw0aqRVtwRA0H66I+jJegXR/2jQEVfQVhSoGQijy3U3atLJvud3MzkorRx+T5352Rzz9wtpRsRtJx+G5zg4C4gfGAVyRmUTb+WkC1SG0IhfSzEOh3eN4fqZO03MGtBbYjGFPq2ZMkbQDHhK5Cx4NcJSkC83sjqQ3VOtIvlRKKydN7GqW+NZWqhXkLUPZsWA1PQ+3mm6N5w5bM/y8Cewg6dQoUWFCB0OTQbCuRfHLl5LfZHBXMzniBDm+jIcy9AOZFA74hu1/8APopFHvSNdvRf/wFLBqg9cjRcyIA0VJk3p2i9IbNFpVtOH5y9LMBZWSe2zRNcWApPcDfwP2MrO/1LzcbN+yOb7nGOvkuZ/dFviDxaozm9lkSb8E9mOk0gpckVUY1SG0ohM0mYc6Qo8a0DJhZrc0el3SssCKZnZ9ePxLvNjWmeHxOsBOeHXbDB9brSOtUCmtKrrBE3hlQBg+jEwzL199J4CkPwA3AjfJq/fcWE9pJOmjeDgRwKVmNiHHyeCwFuTYEJ/Eep2WFA7ApLCpLEaqip7BzN6mcfLQGcD9eGhPRTK9aNDIW9FWtuurKJCiFAOSFk7x8YsDywFL1LRvum+pKIQ18DQEtVwF/EzS/GY2NTw3aGbHd060IapDaEVq2pmHzOzVouRKQekNaFkJjgYL4Eb4GWHPiqQ58erVawHfwatagxcI+V6si8vx6rJpqdaRNqiUVhUdx8xWjj2cCpzAyAqNmNltkrYAfo3nM5gh6Ung3/hBdzZgYTyv0oJ4XpRJwE2hi1wmgxbl2N/Mft/K55WJSuFQUTRm9iy+KajoL3pR0VZRbvJQDEwm/cFrRBERM4sbZxL3LRWFsAheCKmWF/A5ZBH8/9EtqkNoRVZanofIL8y1FXpmXZd0ecqm8zJcWG1Q0jt4pM/reB697UObqCDEXIwM1XwMWDatXGnOvxX1qZRWFV3FzN4Cvl3ntb9KWgnfjG6Ce/0shedAeQefVK7EE+ldZGavxd6e22TQphx9S6VwqKioqKjoAHkpBp4CPoAfGn+DG15qWQTPy3ghkFgEotG+pSJ3oiTItZTCo6M6hFa0QC7zUEVDFmDkHLEmno/riZp2c4ffhjsj3IgXiFkGV1q9FWszf/gdD0V/I/Z8Jqp1JDuV0qqia0i6Fvhmo/w1IRTvivCTmrwng1blqKioqKioqGidHBUDwkP3D8VzT+5vZlePaCCtgB8W/2hmF4/qIMW+pSJXJuMHyHtqnl8GP5RO6bhEdagOoRUpaXseqmiMmW0UfyzpRuBeMzug5nkBD5vZKgnPb4dXK50rPB0pwcYxnNM3/nxqyraOSPpaTl29YWZX5dTXKCqllZN1wGWtJFhEotm0/ZaZTQlul3lStslgDDIWx3JFRUVFRcG0oxgws3eBMySdi+efvFTSn4HdzeyVlN0Usm/pM/LcA9yHe7nXhvtsDjwXy2cFMCBpv4S+Bs3sxIwyZaLad1akJad5qKIzzGS4CmLkYbUQw8ryhRnpeZWWsq0jeaW0eRTPN1gIY1JpFcptnxF76gRJU0lYaEPbAeAX4akBIEslh4NIWIyzyJCl334ifEcH4xrtQTx2+GIz+2+d9tsDJwKLkvNkEPJafSKLHGa2eJ4ylJVqLFdUFEqlBB5Jv19fRR3yUgyY2XTg+5J+D5wDPChp5zwsxGE93MLMLmi3r16h4D3ARaG/n5rZ0+HzFsKTH1+S0P6XCc8N4nvDIinbIbSi5BQ5D1U0R9JqDIedx59fC0+CD56veDbwJPhhXvsgng4GPFn7UwXI1ul1ZPmc+hn1febJmFRa4a59S4W/bwPmCz+34/GrtW3fBhYLbdcD3ovnMkrKXfRyeA08MfjnY3+3KkOWfkuBpAWAS+u8vKOZPV/TPh6zPQhshSdVjRRFESdK2rdOovO58DjwZrKlngxCBYkrGa5YlJscfURfj+WKik7SJ0rgurLWMQT9otF7aijD9VV0h1wVA2b2kKT1gB8Bl0n6DZ77ZAA4QtK+seZp9i1b4Ov/ecCYUVpR7B7gHDxM6g5JZ+D5f/4XmAf4SU3bwfB86RiLysyKdCTMQycDp3RZrCT6xoAWwi8nkuy1eyc+p43D92KDkuY0sxnArcC2DCuttsfnvHjf7Z5/O76OhBzFpWdMKq3M7E1ggwxt58jQ91Kxv5fMQ4Ys/ZaIWQy7TH4RuB5PgrclyZuKVXCL2pvAN4EDgI/jN/D7cQXhR4AjgXMkHYJXEIozqlpEDpPBD/Hk6z8BTorJcRhwtqR5zCypHPOYYQyM5YqKTtJzSuCMirZx4ffi+PWtjxd0eAU3DtXS9eur6A1aUQyEKrkHSvorcC7D+70PkX3fMmdCm76nyD2Amb0raXPgVLz0/Hjg78AeZvZyQvukpNZt0YuH0IreImEe2oIuFxvoEwNaxNcJCe+Dp+YlwD9xJVQtm+DnzrOB3YHTgdnD+38DXCjpVWBJfN7bt+b97Z5/O76OSHoQWLrdfsxs4RzEqcuYVFpVFI+Z/QcvSY2kWcA+ZvZY+Lseh4Q2O+MHk+uATWMbgpslfQF4AFg5/MQng2sS+mx3MvgqcImZfT/23M2SPo1PXr+S9LCZJU18FRUVFZnoUSVwakWbmb0p6d/Admb2VPgbfCM8ShFVkuurKJhuKwbM7BpJHwUuwysEQ/Z9S0UBhDw/20iaDRhfhGKqCT13CK3oTWrmoW4rfHrOgFYPM3sRQNKyeEGt8fj9u2hC25tDInZwbyxwpRVmdqmkX+OOC+8CB5nZwzXvb/f82w1+i1dcrGUZYFfgeHzO6yqV0qo+N5F8U7bbtigZyk4azXy8zRK4hn/TeAMzmyppRbws6frAD8zsrgIng2Xwm3UEZjZL0u7ASsC5ktY0s1db6H+s0E9juaKiIkaPKtoqykXXFQNm9kQ4MK6D7zGy7lsq6tP2HiBUcX6nacOc6dFDaEWPUjMPPdRFOfpmXZc0P7Abrmx6EPiSmU2RtCiNlYNRlcDZoyfMbG9JxwAzzGxyio8v/TpiZhOSnpf0EWAX4Gdm1nXlY6W0qoOZfaqItkXJ0AOksRjE27wOzJ/UyMzekbQdHh44QdKGTfptZzJ4FViwiRz/AM6XtHmoClJRQ5+N5YqKbtPvSuB+v76KGsqiGAgFVm4Khvas+5aKOnRgD/AWcHPBnxFR+kNoRW8TzUPdlqNXkbQDrqQCP0uuinuOHQMcG8IxwZOorzq6hyGi9Wd8/MmMxUB6Zh2RtC7wcTM7oUm7IwEzsz90RjKnUlpVlJWJwOfqvWhmL0kaxPNLjcplVUM7k8ENwFck/cjMRm1Cghzb46GJl0vabVQPFRUVFTnSo0rg1IqoHr2+inypFAMVqTGzfwGdmjd65hBaUVEwZTUwTQUixdJ8wMLA+4ANgQuBh2Eol5hJOhzPsxmxUPg9A7gfmFm8yKXgo3hy+khpNQ14jJiHq6S9gUPwwgEdpVJaVZSVk3HX/2YL/z54+N4A8IMC5DgaryRxOO5WOooQ/7w1cD7wLD5ZVlRUVFQEKkVURUYqxUBFRUVFiSnrum5ml1KTI1HSBsCxwJ2S9jKzc2IvbwgsV9PNc6Gq3lpFylpmQr6uVWEoMf/xuAfbcWZ2cKflqZRWFWXlKTyXxXWSBpK8nAK3AgL+DdyFu3BulJcQZvaIpNWBhRvJYWZ/CYn79gDWpk5IYUVFRUVFRUVFRUVFRUVnMLNbgA1CPqqzJC0a5XIqq/KtDEhaBfgysB+uN9rRzH7fDVnGrNJK0jTSu5bP3eC1QWB6yn7MzIY0thllSN1vH/ECQAOFFeH1SSH/RJocGJkxs2eAZ1K0mwQcledn9wrVWK6oqKioqBibVHuAioqKXsDMDpb0InCCpBfN7I/dlqnbSHoaL2YyDzCvpCjp+vzAHOHvs4Hvm9nLXRARGMNKK+AnpF9gN2rQ9i3cwycNtVUGssiQpd8ykvU6jwQubuPz5pV0ehvvByD0cYaZTWzaOPn98+PulBPM7JF25SkxY2ksV1QUSr8fAPv9+ir6hqxjdJCxG7KY+x4g7J/SJvo9AXgEOCXhtUEz+2IOslVUVPQBZnZSCBfcDyhaadUL68hFuE5oDTwc8rfh+YWA1YD1cG+r1yUdZmZdSYMzZpVWZnZ4huZHlECGniLEvp4Re+oESVNJf/NuD6QpmVqvv7nwMp1J7bNMBrviIYgtKa1wrfUu+ITQt0qrfh7LFRVdoOeUwBkVUbM1aDsFODVlP5WS+/+3d+fhslTVwcbfcy/zjIqigmKCLEAiEnFAo6g4GxEFhxhno0GcPhXUGIegiUpEiBMGB0RENKIRcYwGUUGjSFRUkAUEBUVFJgEFLnjv+f6oOty+556hh6qu7qr39zznud1Vu/dZDX1W71q1a5f6FhFPAL7Uc+eo+ftHHbe8mo4WrWoaA8yw/l2kHwScD1wxb/uGFAsu/zVwWs/2zYD7VxzXNByEakItl4cmSctPML2I4lixUtP4PZKZhwFExIuBnTLzH3r3R8TtKNaQfgXFzcmekZlfH2eM0OGilWq3Arhj+fjbFIOJLYDvsPCdJi5n7d0JfgfcAbgPcH1EPKun3cYUhaQ5n46IucszD4iI35aPH7NIXMMkgweWlx8Ow7WtJA1kSovAlRXaMvN9FfSj6VZHYeCzwDURcTLw8XKNk16jjlv+uuexRpSZ1zHvjoDlwd8bM3O9mfjluqKzmfmInm27AueOEsc0HoRqoi2XhybJ1J1A61dmXlNT1637HsnMK4HDy6uPPgT8V0S8MjPfM844LFqpFuVg40EDtL9jz+Pty3WpNi1/jp/XvPfL/549j9/es//15eNrGD0ZvKD8kSQtYEoLbZoQYyoMPB94GvA84AUR8SuKy89Oysyfjjpu6fd1GqsqDrhbdxCqRi2ZhxqNbB6/1wfXgu+RRb9HM/M3wOMi4v3AURHxpcz8v3EFZtGKWwdLz6WYnbMrxeyYG4FLgG8BH87MiwZtW1cMXZCZK4Z9bVnw2jUzL5jX58DJYJQ4usrPsiRpQLUXBjLzI8BHyksdnkJx4Pga4DUR8VPgROCTmfnL0d5Kt41zDBARd87My6roazEtOAjVBDEPaYJ9DPh8H+0OAb42zoIVwMzsbBUnIaZXROwDnAzcCfhf4Dzg18C2wE4Ui7BDMXPn2/22zcwj64hhkH4nXUScDjwzM39Vcb8LFq1Uv65+lqW6tL0I3Pb3p+rU8d0eEXemOGh8GnBvYA1wBsWB42cy8/fz2tcybmmLuscA5ey7Z89dHhgRZwBnZuY/lJcHnpeZK3var7etDo47NYpB85CWFhGnVtTVLzPzxRX1dSu/R4bT6aJVROwA/JTiS/UlmfmDBdrcAXgjcDBwE3BOn22fm5kn1BBDX/12mcmgGX6WpWpNaxG430LUtL4/NaPuwkBE/DnwdIrZD/cAVgFfBk5caA0lrWscY4CI+Cvg/My8MiJeCBwDPCAzz2q4aOW4U5WY1Dw0TSeYIuIbVHNp8CWZ+ZwK+lEFul60ehvwDGC3zPzDMm1/QvFHum0fbT8K7JOZu1QcQ9/9SuPmZ1mqzrQWgQcoRL2D4nbTU/X+1JxxFgYiYg/g7ynWndmk7qJHG4xzDBARTwQ+BbwmM48qtzVWtJLqMCl5yBNM3RMRWwP/A9y/vES6cV1f02ov4AvLfbmWbgJW0l/l9mPAMyJi88z8Y4UxDNKvNG5+lqXqvBi4HnjkYn9TmXk58OLyDOjrgUaLOmWh7csUA9r9lylE/SPFjTKm5v2pWZn50OVbjSYidqGY4TA3ywGKy3S0vNrHABGxOfDa8uedcwUrqU0mKQ8N+L1+RET8zhNMrbABxWSdiakVTUwgDVkFbNln2zXlv7f00Xauz37aDhLDIP1K4+ZnWarONBaBBym0HQBsPmXvTy1UXo4zd4B4T4q7J/2A4o6En6x7oe8WqXwMEBHbAseWT28D3I9iAf6DM/PDwwQpTaIJzkNTdwINICI2A7bLzEv6aHtX4IDMfFf9kU2VWaq5zLISXS9afRM4PCJ2WWqNhIjYELg9ReFqJ2C5tocC387MmyuOYZB+GxcRN1LNhz0zc68K+lG9WvtZlhowjUXgQQptvwD26bMQNSnvTy0RETux9gBxL4oDxAsoxnl/AnYH3gK8pbjCbGBdHLfUMQZYCWxXPt4W2Jji/9VtF2k/ExFvYO1t22/Xb/DSuC2Rh94MnJSZFzYX3a2m8QQawBOB91AUuxdVzt48GdguIj5SxaVw03T8GxFPBU5aZPcMcOW878B9KC4bnG82M2utK3W9aHUM8HzgzPJa/OMy89q5nRExAxwAvI6iaHVJn213B/atIYZB+p0ER1DNH+2VvU+mKRl0TJs/y9K4TWMReJBCWwIPoDgRdO5ijSbs/WmKRcSOrD1A3JtiQP4r4CiKA8QfRsQ/UcO4pSMqHwNk5pXArZeFRsRWFDM/3hgR9weenpk3lbtXA9cBr5zXTacOQjXZ+slDDYa3kGk8gdaXiLgd8DmKcciDKly7qZbj35r8kGI2X78upfjMvg34XbntDsBrKo5rPZ1eiB1u/cB+GHg8xRfebykWl9sG2AHYFDif4ov4wn7bZuZCVciRYxik37aqclCZme+roB+V/CxL1YiITSgWPN2OYnCw7AFgZp7dRKw9Mb0SOBy4dx+Ftm8CewJ/ZEren+pVd2GgvPsgwFXApykOEF2vqkLjGgNExF8AXwPOBp6QmatHDH253/dPOO5UBaYtDw34vf4NYHVmPnhM4S0qIv4WeE9mLjjTKiKeRlEo/APw2Em58+E0mH8n33Hd8KLzRas55X/wRwO7AFtR3MbzUuCMzPzmsG3rikGaZH6WpdFNWxF4iELb/sDLmJL3p3rVXRiIiBOBjwNfrbvI0XXjGANExG4Ui1Mfn5mHVtGnVLdpy0PTeAINFi5alQvcP4ZiIsoeFP8fXpaZ1zQT5WSJiDcD/5aZVy/TzqKVJEla1zQVgYcptE3T+5M0OSLiecDRwJ0mYA0dqZWm7QQa3Fq0OgG4HFgBbA1sVO7+OvDmSZ7h1oSIWA3slpkXRMQGwMHAXwIXA++bK+41VbTq+ppWGpPyjhLPpahw70qRPG6kWCejvscaAAAgAElEQVTsW8CHnZopSevLzKRYA2rilWvQPGGQQtQ0vT9Nr4h4K/A8ikH5smfWI+JewLeBn1Es5uu4ZcJk5nER8b8WrDQthshDu1AsfP2czPx83fEtZJjv9QlxC/AfFEWrbShmgu1JsZ7mcyPiosz8TZ0BTNnx70zP4y8B+wE/Bw4EnhkRe2fm9Y1EhjOtNAYRsQ/FnRnuRDHF9DyKCv22FIvfPaRs+vrMPHLAvqcpGUiSpAZExI+AizLzoD7azo1b7gxcDXyBisYtmm6OOzWKQfJQz2u+AVyemU+tLbCWWWxNq3LW2LMobtiwJfDKzPxwTTHUdvxbh7kZVMDdgc8Dh2bmURGxLcU6pJ/MzLc600qtFBE7AF+m+EPdPzN/sECbOwBvBI6IiN9l5gl99j0/GZzBusngFcArImIikoEkSVpeTYWBHYDP9PG7e8ctXwMekJnPntdmqHGLqlMeSP1ZZv7vGH+n406Nqq88NM93gSfWEEvnlLPGjoqID1Dc8fSDEfGXwEszc83Sr+5fnce/NZqbyXQQ8BuKS6/JzGsi4p3Ay4G3NhRbd4tW5Qe0X7suse8m4Bd99nNjZv5syBj67nfCvBi4HnhkZv5hoQaZeTnw4nKQ+nqKa5CXNKXJoLU68lmWJNWsxsLAlhRrsSzn1nELxRn5A+c3GGbc0mYNjQEeCXyQ4jKl2jnuVEX6zUO9LgXuWEMsnVUekz4rIr4CHE/x/+VZFf6KWo5/qxYRjwWeM2/zTsDPMrP3crxzy+2N6WzRiuI2uf1eG7limf39VmaT4nraYWIYpN9JshfwhcX+YOf5GPCMiNi8j/UJpiIZdEgXPsvSWLS9CNz296fh1VwYuBK4bR/tbh23RMRK1l3nY75Bxi1t1oUxgONOVaHfPNRruTyk9f2OYobakjLzpIjYHDg2Io7PzK9X9PvrOv6t2hbAjvO2LZTLZ1n3Mzj29aW6XLR66ABt91xi3030v4DsDSPEMEi/k2QVRfW6H3Ptbumj7bQkg67owmdZGpepOwAcsBA1de9PY1NnYeAHwMOAty/TrnfcsjfwyyXaDjJuabMujAEcd6oK/eahXsvloVpM8wmmzPwaxeXd/bT9YET8LDPPrDCEuo5/K5WZnwI+BbfePRCKy/AfEREzPbOt9ii3z/l6RMzFu+E4Yu1s0WrAuxzUckeECb3TQtW+CRweEbvMLdi2kIjYEDgU+HZm3txHv1ORDLqiI59laVym8QBwkELUUu1+CTx7if29JvkAV8OpszDwH8BHI+IBmfmdJdrNjVv+iuLSwA8u1GiIcUtr1TUGiIjrWTxfbABsEhHX9dFVZuZ9RgzHcaeq0G8eAiAi7swSeahmnTnBVHHBCuo7/q3T3Eyq/6QYh70UeHdEbEWxcP0p5f5340yr8YmI44G79Nl8N2DjRfb9qM8+ZjNzvxFi6LvfCXMM8HzgzIh4G3BcZl47tzMiZoADgNdRJLR9++x3GpNBa3XksyyNxZQWgSsrtGXm9yvqS9OnzsLAx4GXAf8ZEY/MzB8v0u4Y4AXA6RQD8w/17hxh3NJaNY4B3kk1B0dXVtCH405Vod88RERsQ1FAWEG5KPaYTeMJtElR1/Fv7TLz8xFxOnB0RLwEuD3we+Dfyv3/r4m4ZmZnx14omwgR8R6KOzgs5JHAhcDPy+f3BDZdpO3W89ouKjPXufPDgDH03e+kKW8v+mHg8cBqigUIfw1sQ/H+NwXOB56fmf/TZ5+bUCzQuh3QVzLIzLOrek9aV1c+y9I4tL0I3Pb3p+FFxCuBw4F791EY+AawOjMfPED/dwTOpFjk/b3ARzPzpz37b08xq+H1ZZtZKhq3tFkXxgCOO1WVAfLQ68o2z8zMk5qIVcOr4/i3ThGxBtg1My+IiI2AF1HMfv4F8L7MvKLJ+DpbtFpKRPwceEdmHlNl27pimBYREcCjgV0o7vZyI8UdMc4YZmbBtCWDrmrjZ1mq0zQeAA5YiLo7sMkC22eBzZnA96fxGEdhoJy9cAzwFIrLIW4ErgY2o7hD4QzwK+CFFJ/DysYtXTTOMUBEPAq4qcbLFR13qhKD5KHM/EpDMR6PJ5hGVvXxb10i4iPAa8t1IydOZy8P1PhlZtL/ovX99Hcl8IRpSQaS1I/MfOli+8oDwA9MYBH4euDaRfbNL7QtVWS4F5P5/jQGmXlTROxLURh4J/CvEbFYYeDhw8xkyczfA0+PiDdSFMD2orib1yqKscPpwKmZ+ae5l4z2rjQO5VjwP4CfAfvU8Tscd6oqQ+ShJgzyva5FVH38W5fMfG7TMSyl00WriDiIYjX8SykG0T/NzDWjtq0rBi1sWpJB2/lZlrqrqkJb2VYdNq7CQGZeBBw5aj8qNDkGiIhdgS9QzFSpfQam405VZZLz0JSeQFNLdbpoRbHo2cHASorLEq6KiM9S3Ib01BHa1hWDNMn8LEsVaXsRuO3vT6OzMDB1GhkDRMTTgWMpZljtn5m/ret3SVLXlGusnQg8JjNXNxVH14tWAF+muJ54D+BVFHeMmQUeHREvy8xfDtm2rhikSeZnWarG1BWBByxETd37U3tFxB0oLkF8TGZ+tel4pthYxgARsQHwGOAVFLnk34FDM/PGKvqXmjCJecgTTN0UEQ+nuNHJ6RSX5O9HMV6zaNWkzLwJODsivgDsCfxz+XNuRBySmScO07auGKZFRPxlRV3dmJk/q6gv1ayNn2WpIdNWBB60EDVt70/tNgPsHBFXVtBXZ8ctVY8BIuINwH3KpyspFum/B7Ax8DWKxfjPrCp+qWEzTQcwjyeYBtSS49+HUuTZ0xv6/euxaLWuK4EdM/OkiPgcxV0dPlquq9B328x8Qx0xjNhvE86mSHCjSoq7BAGtSQZd0KbPstSIKSwCD1SImsL3p3Z7LzWMWzqqqjHApsCW5eOVFHcY3ZDi4H6Ghe9EWinHneo4TzANppbj3zF7GMWNLdYTEect8pp/yMzP1RWQRat1XQVsFhHbZeYVwLMj4hyKBfLOpri17bJtI2I2M99YdQwj9tuEh1bUzw3znrchGXRBmz7LUtOmpgg8ZCFqat6f6jEhhYHDWPrulv2aP27pokrGAJn5uvnbImJj4FHA3wNfjYiTgZdm5u8qjL+X4051mieYBlLX8e9YlJN19gaevkiTXYFPs/6dJS+vMy6LVuuamxK+E3AFQGYeFRGzFLde/lGfbY+MiIsy84SKYxil37Gr8ba/U50MOqQ1n2VpAkxjEXiQ2cvT+P5UrUkoDPykxrFL19Q2BsjMVRSXJp0aEQ8FTqA4oH5CZv5w9NDX47hTKniCaRkt+A55E/DZzFzqbs6vz8wLxhUQWLT6CrBNz/OrgDUUt1a+VWYeHRFPAPaMiA0y80/LtL0P8PaIOKlsW1UMg/TbuIg4HrjLiN3MZuZ+vRtakAzaqrWfZWkCTGMReJDZy9P4/lStJgsDfwAOB14YEa8d8fevN27piEbGAJl5ekTsSXF3qzMi4lGZ+e1R+lzgdzju1DjM5aGLmg5kCZ5gWkZdx7/jEBFPBZ4EVDXzuTKdLlpl5hfnPb8+InbIzIWmtx0A7DH35bpM20N621YYQ9/9TojrWX/q4JxHAhcCS1VxFzTNyaDNWv5ZlsatDUXgJQtRwAd62k7j+1OFmiwMZOYfgcMj4j0U6yYtZOhxSxc0OQbIzKsj4gDgNODzEbHbIr93KI47NQ5zeajpOJbhCabl1XL8W7eyYPURillUi61b1ZiZ2dkqZmJLg4mInwPvyMxjhnjte4AdFtnddzLIzCcO+rslqSkRcYeFDsQiYhuKA8BG76AVEY8DtsnMj5fPtwSuBh6dmafNa3sS8BDgLnMHrpP+/lSvugsDEXEX4MrMHOoSrVHGLRqPiLgNcEhm/nPF/TruVCVGzUPjNur3utY1id8jEfEa4BkUl9UfMbeOYEScAGxPcbOLBwKbZubNEbEG2NXLAxsWEVtl5nVVt60rhi7KzJcutq9MBh+YpGTQZX6WpeosNnMgM38PNF7QGXWmxaS/P9Wu7rPTPweeS7H+0a0iYmuKs8uHZ+Y5I/SvecY9BsjMqykWh666X8edqspU5SGvouiElay9I+uGPds37PlpnEWrHuXisOex+NTwodrWFcM0iIiDKG6ReinFGiY/zcw1zUalcWjbZ1lq2jQWgQcpRE3j+1N1xlAYmFlk+yYUS0D8e/m7HLdUwDGAtKC+8tAk8wTT8qbpeyQz3wq8NSKeAxwbEZdm5nsy828AImIn4P8aDBGwaLWQxZLJqG3rimHS7QscTDFomQWuiojPAm+nuPPLUKYpGXRcmz7LUmOm9QCw30LUtL4/tVIt45aOqnwMEBHnAY/JzEuq7nuZ3+u4U8ITTH2auu+RzDw+IjYE/i0iPp+Zvyh3TcRaUp0tWkXE3sCKeZt3AmbLRV97v2jvDFxWPt4NuInif+BCba/JzAvL33Ef4IbMPLeCGPrudwJ9GXgKxZf9q4AXUPz3e3REvCwzfzlEn1OXDNqsQ59lqUlTVQQeohA1Ve9P1ZugwkAd45bWGvMYYFdg4xHCHZbjTnWeJ5gGMnXfI5n5wYg4EPgH4O+bjqdXZ4tWwBnARvO2zX2pfrfneW91cf4X8uwCbb8I7B8RpwD7U3xhH52Zh44YwyD9TpzMvAk4OyK+AOxJsebAPwPnRsQhmXniEN1OXTJosc58lqW6tawIvF4hqmXvT9WamMJATeOWthr3GGDRM/8RsQewF/DDzPzpAH32w3Gn5Ammvk3p98ibgdMi4o1V3oV1VF0uWj2S9QfNi7krEMArgHcDtwGeB7wE+Nm8tldFxDOBhwPPp1h1/y0RcXJmfm+EGAbpd5JdCeyYmSdFxOeAY4CPRkRk5hsG7WxKk0EbdfGzLNVl6orAAxaivsX6C3tO9PvTWNVZGHh0RNxu3rYty/4PLAse9wK2jYhXlvt3ocJxS0tVPgaIiI2BG1m4QHV+MeHjVkdk5usi4jCKAucMRa44LDOPGvztLM5xpyrQTx6abzYzj64/tLU8wVSpSo9/65SZ34mIy4DHAcc1Hc+czhatMvOMpfZHxF2Bnedu5xkRpwHvnPtgRcRtgXtm5r8v0PZdwNGZ+ZHy+d7As4F1DsiHiKGvfifcVcBmEbFdZl4BPDsizgGOjIjZzHzjkP1OTTJoo45+lqW6TGMReJBC2/8A/0hxoPfActungPcv0O+kvD+NUY2FgaeVPwt5Qfnv3Of2yPLfWYAaxi2tUdMY4Bbg1fS3nsr3IuIvgLcBRwMnUtzC/YiI+Fpm/mTAt9QPx50aVj95aL5Zis/2OE3dCbQJVtfxb12+CTyUhYtWj6C4hH+sOlu0iogZYCtgNbAqM2+Z1+ThFGf4di/b3h84PCI2LNueCrx8ftvy+f2B1/b01dt2qBgG6XfCXVn+uxNwBUBmHhURsxR/uBdl5gmLvXgJ05YMWqWjn2WpFlNaBB6o0EZx+c5e9BSiKN7D9yb0/akZVRYG7tZnu8Mp1jL9u/L5DhSzA3ei2nFLa9QxBijXMjuSPkXEu4Fv9Rwk/ygi9qIoArys334G4LhTw+g3D02CaTyBNqnqOv6ty5eAixbaMTc2G7fOFq0opnufN/ckIlYD1wG/A+4HXAtsXu6+H7AZcHpP2xuALSJiy962EbEdxW1LL+z5XRdQXGI4dAwD9jtJvgJs0/P8KmANxeDmVpl5dDmd9O0RcVJm/mnA3zNtyaBtuvBZlsZiGovAgxTayvf33vLnxMy8ZV4hauLenxpTWWEg+7zbXEScDGwz1z4irqaecUubTMIY4EEUOaXXScCLR+x3MY47NbB+89AkmNITaJNiXMe/tcjMz/Q8vYnixE2jd0vtctEKiimNBwNbUFxLvCWwRWZeHxE3AJuW7eaKVy/qabsT8KwF2m5Z/nttz++5tmf7sDEM2u9EyMwvznt+fUTssMjCbocAe/T5BzvVyaClWv1ZlsZoEg4ABzJgoW0XigW3HwQcVr6/VcAGEfEaJvD9qTG1FQaiWP/o5Fx7W2/K/usat7Rd02OAnYD5a+icS3UzWxx3qnKL5aFJMI0n0CZFm75Hypgf2nQcXS9azWbmBxbZdxPFQBnWXk//4cxcDRARuwNPX6LtCoo/cuZtHzWGfvudWIv8wZKZvwfO7LOP1iSDFuncZ1mqUdMHgIMaZPbytuW/r6S4S9yW5esPnOD3p/EYZ2HgCOBy4BdRLIr8BeAFC61/VMW4pQNqGQNExK+X+p3AgzLzYopcee28/deW20fmuFM16TsPNWDqTqBNMr9HRtP1otVSbgY2Lh//ofx3G4oBFBR3ELx2gbbXLtN22Biq7LdREbFVZl5Xdb8mg4nWys+yVKNpLAIPOnv53Zk5t8j17sCTy+2T+v5UszoLAxFxDPB94Cx6DsRKK4H7AncE1jtYrGvc0iGjjAG2Bz4IXD1v+wxwGGuPZW5m/buSbkixoHstHHdqUKPkoYZM2wm0ieX3yGgsWvUoF2ycuyvCzqz97zP3B7g7xZ0UAB4N/DYi/rK3bWZeHRHXz2t7D+DiUWIYtd9JERFBkaRX1tC3yWCCtP2zLDVoUovAVRXaJvX9qQEVFgbWUKxvdCzFZ2wWeFZ5Ccz5ZZv1iqF1jlvarOIxwDsz84IFfsere55eAewI/Lhn244Us0Jq4bhTQxgqDzVoGk+gTRy/R0Zn0WpdZ7H2LgkzFLfr3Lhn/0Gs/YJ9Xfnv93vbZuYqikFUb9unAt8eJYYK+p0kM8s3GYzJYCJ14bMsjUULisDLzV6+H/DHqk8EafpVVRjIzJeU/W0C7E2xsOwK4KXAvSgOro6MiG8DPyx/5mY7VD5u6YBxjwF+AuwH9M7WeyjrFrEq47hTwxg2D5V/N5PGE0yDmcjvkYg4tY9m11DczfVfFtk/m5lPqC6q9Vm0Wtd+rHtQ8AHWTjVeAxxS3kVm+/L584BL5rVdBXwIOLmn7YOAl4wYw6j9jl1514j5t0rdiWLgch/W/eO9JjMvLF93H+CGzJy/oOZyJjIZdFhrPsvSBJi6IvCAs5c/RPH+qj4RpClWR2EgM28Cziy65vjMPCEidqZYf+Vi4C4UCwzfDfgtxULDdY1b2mzcY4BTgKMi4n2Z+X8R8WfA8yn+/9XFcaeGskweOovirvUvAXYDLqX4G2pcC06g1a6B499RbcW6M+LuTVF4/EXPtlsovofnLgfdjGLh/a/3PK6VRasemfmtuccRMXfHmt7r4z8IvIli2uNhc3esmd82M0+JiN62r87M+dctDxzDKP025Axgo3nb5v5Qv9vzfJbizNj+EXEKsD/FH/bRmXno/E6nMBl0Uss+y1LTprEIPMjs5R8BFwHHMD3vT+NRSWEgIi6kuPX6WeUPrB2oX1/++1jWHRvfCfhk+XjocUsXNTAG+BjwCuB/I+J/KA6iLi23j8Rxp6rSZx46OTO/WrbfmAkpWJWm7gRaA2o5/q1LZj6k93lEfB/4fGa+eYHmjyjb7Aqcm5mPmHtcd5xdL1otNRCaux53rmg1k5mHRMS/UNz288ol2rJE21FiGKTfSfBI1v+SX8xVEfFMirObz6c4MHlLRJycmd+b13aqkkGHtPmzLDVqSovAg8xevifwzMw8b4renyo0hsLAGygWOX4q8HaKMcIREfFw4Afl83+kmO3Xj0HGLV1Q5xhg2XVxMvPm8v/lUcBewJeAV2ZmFQuxO+5UVfrJQ7fOLC2LQZNU9JzGE2jjVtfx7ySZXeRxbbpctLqYYsrlYtaU/67sbZuZly3T9laLtB02hkH6nQiZecZS+yPirsDOmXla+fxdwNGZ+ZHy+d7AsynOSPTqQjKYNq3+LEsNmPoi8DKzl2dYd/ZybyFqKt6fKldrYSAzP0k5ayoi5g6yvgDcCDy37PttwP8B55Q/Z2Xmf8/1McK4pe3qHgOcEhELremzzsFSZv4WeHqffQ7Ccacq0WceOjUiFs1DTZrSE2hjVePxbyMiYsfM/GXTcXS2aFWeecklmqyiWLzx5kHa1hXDIP1OiijuhLEVReJatcDZrodTrDWwe/n8/sBre/afCrx8fr9tSwZt0PbPsjRm01oE7rfQdjGwW2bmIoWoSX1/qtfYCgOZeUu5lsyZ5Voy2wO/ppgVcBOwB8UsgccBvQeLQ41b2q7mMcBHl9h3DmNY6Nlxp+qwTB66hmJh9r9i/Tw0TlN/Am3c6jr+rUtE7FT+zsfMH2dFxAbAVyPi2Mz8t3HFtJDOFq2Wk5mXUEwvrrRtXTFMqF0oFlAFICJWA9dR3H74fhQDjc3LfdtR3Db1wp7XXwDcdX6n05YM1IrPsjQ2U1oE7rvQ1vv+FilETeL7U80aKAz0ztyZm7FzC3Bcz/bV5WyCkcYtXTfKGCAzn1txOANz3KkaLZSHfl6uafWpBuLpNa0n0JpWy/FvjTamOFEzt+boU1m7vtrhFDcn6ecOg7WyaKW6zQAHA1sAW5Y/W2Tm9RFxA2vvQrBl+W/vGbNre7b3mrZkIEmVmcQicJWFtkl8f6pfA4WBzVg7Q+CG8vXXUc+4RdPNcafqslAe+n1z4aw1pSfQJsW0fY/ceql1Zl4MEBH/ALwGeOrctiZZtFLdZjPzA4vsu4niix3W/rGsYO10097t801bMpCkzrIQpT6MuzBwEHA6cGVmXg8cEMW1OnWNWzTdHHeqDuvloYbj6Zvf60uaxu+RWbh1VvMRwIHAwZn5mQZiWY9FKzXpZtZORZz7ct8GuKp8fBsWX6tgGpOBJEla3DgLA5+kWPj4hIjYFng/8OFlXjPKuEXTzXGn6rBQHnp9Zl7UbFiq0SR+j8wAH4iI2wB7ApcCj83Mr405jkVZtNJYRcRerHur1A0AMvPqiLieYtr/3LoW96C4nnpQk5gMJEnS0morDETEq4HvA2eXMxp6FxjeCHgK8NUFXjeOcYumm+NO9aXPPHQcYNGqRabke2QLihNDMxSzmrfv3RkRdwGeVj7drtx2GHD7cQRn0UrjdhZr7w40Q3Gb6o0zcxVwJsU02bk/2qcC3+6n0ylJBpIkaTijFgYeDBwK3CYiLqIocD02Ii4BLlnidbWMWzTdHHdqSMPmIU23Sf8emQX+NjMvjog7A4cBx0XEA4AXZ+Ya4O7A2+e97oie19fKopXGbT/W/ZL/AMUChKuADwEnR8TVFNXdB1Hc9rUfk54MJEnSAKosDGTmX5d97kyxiPsJ5etPBramGHQ/D5iJiEcAPyxv2V7XuEXTzXGnBtZnHjo0Iu4F/JC1eUjTbWq+R8q7P/6/iDgVOIVihvNzyzv3rljyxTWyaKWxysxvzT0ubyMN5V0zMvOUiPgg8CaK6f6vzszz1u9lQVOTDCRJUl8qLwyUa8VcFBEnAEdm5gkR8WDgGxRjhhmKA8gtI+LszLzf3GsrHrdoujnu1NCWyUM3AY8FXscCeUjTp8bj39pk5tcj4uHA1yPi/Mw8YtkX1ciileo2s8S+uXUo5m71SmYeEhH/QnG7677PLExjMpAkSUuqrDAQEV+lKIJ9j2JNGVh7ScPcbd0/Djw0M7cpZ0L8+bxuKhu3aLo57tQw+sxD783Mr5btF8pDmnxjOf6tyC0UC6/fMn9HZp4VEW8AXhURR2bm6vVePSYWrVSni4Hdlti/pvx3Ze/GclricqYpGUiSpAFVXBg4Dbgf8BzgThQHioeVB4XnlG1+TTlumZsJMa+PUcYtmm6OO1WFfvLQresDLZKHNNnqPP6tXGZeDNxtiSbvAv6ryYIVWLRSjTLzFtaeNVjIKuDHFIurDmKqkoEkSepLbYWB3ksbImJHikWPLwLuBbyY4kDxo8API+IcigPIH2Tm+T3dDDtu0XRz3KlK9JmHToyIH1LkoIXykCZYjce/jSgXYW98pqhFKzUmMy8B9hrida1KBpIkaXyFgcz8ZUQAnFKuJbM9xSyr91GsJ3Mv4PEU4+Rdel431LhF081xp+owbB7SdJuW75GI2Cozr2s6jjkWrdQ605IMJElSoeHCwNzlON+dW0sGICI2XKS9dCvHnaqIeUgTIYpq6nnMO0nUJItWkiRJmmg1FAZ2oJjNAGsLYqvm/c71FqaVpAqZhzSplrpcf+xmZmdnl28lSZIkSZKkVoiIvYEV8zbvBHwCuD/rFq+uycwLy9fdB7ghM88dR5zOtJIkSVInlYsh7wjcFtgcuAa4CsjMvL7J2CR1g3lIDToD2GjetrlC1Xd7ns8CXwT2j4hTgP2B2Yg4OjMPrTtIZ1pJkiSpMyJiP+C5wIOBO7PwZRCrKe7c9SXg/Zn5m/FFKKntzEOaBBHxINafabWYqygu038/8FJge+AtwAMz83v1RFiwaCVJkqTWi4iHA0cBuwNnAt8AvkVx2/mrgD9QzHS4LbAnsC/wGOAOwAnAYZl57dgDl9Qa5iFNk4i4K7BzZp5WPj8N+E5mvqF8/hng8sw8pM44vDxQkiRJrRYR/w48B/gI8OTMXOxOhZeXP+cBn4iIFcCBwKuBn0TEQZl51hhCltQy5iFNmoiYAbaimNW3aoGF/x8OvIqiyArFOlev7dl/KvDyuuO0aCVJkqS2uw9w38z88SAvysw1wMkR8WngUIpZDx4sShqGeUiTZheK4igAEbEauA74HXA/4FqKddaIiO2ATYALe15/AXDXuoO0aCVJkqS2u29mrh72xZk5C7yjPCstScMwD2kSzQAHA1sAW5Y/W2Tm9RFxA7Bp2W7L8t/ey1Ov7dleG4tWkiRJarVRDhTn9eNisJKGYh7ShJrNzA8ssu8mitlVUNxBEIqF23s/y7V/HvtdKV6SJEmSJEndcDOwcfl4bobVNj37b8O6M69q4UwrSZIktVJEPGmIl12RmWeUr98JODUz71lpYJI6wzykaRIRe1FcMgiwM2XNKDOvjojrKRZlP6Pcfw/g4rpjsmglSZKktvr0vOdzlzEstSbMN4CHlY83phiUS9KwzEOaJmex9msuWC4AABU3SURBVIq8GWA2IjbOzFXAmcBBrC1aPRX4dt0BWbSSJElSW92t5/EM8AngXOAtS7zmplojktQ15iFNk/1Yd6bVB4ANgVXAhyjuZHk1sD3wIOAldQdk0UqSJEmtlJmX9D6PiJuA6+Zvl6S6mIc0TTLzW3OPI+LK8uGG5b5TIuKDwJsoFmN/dWaeV3dMLsQuSZIkSZLUPUtdpjp3l8AN5zZk5iHAjsAdM/PoOgOb40wrSZIkdVJEbAD8N/CSzPxp0/FI6h7zkBp0MbDbEvvXlP+u7N2YmZfVFtECLFpJkiSpKz4G/Kbn+TuBPYHrmglHUgeZhzQRMvMWIJdosgr4MXDzeCJamEUrSZIkdUJmHjf3OCLeAhwMHJCZlzYXlaQuMQ9pWpTrru3VdBwWrSRJktQZEXEn4P3Aw4GnZ+aXGw5JUseYh6T+WbSSJElSK0XEPYG9y6dbAvcHngBcCuybmWc3FZukbjAPSaOxaCVJkqS2ejzwlnnb/gQcudCBYnlwuUnPpp3qC01SR5iHpBHMzM7ONh2DJEmSVLmIWMHaW3VvAdwTeEb5cybFZTmX97S/EPizni5mgNnMXOfOSZLUL/OQNBqLVpIkSeqUiNgNOBnYBtgvM7Pcfl9g0/ntM/Ob441QUtuZh6T+WLSSJElS50TE1sApwG7A/TPzF81GJKlrzEPS8lY0HYAkSZI0bpl5LfA44I/A8c1GI6mLzEPS8ixaSZIkqZMy8wbg2cD7mo5FUjeZh6SleXmgJEmSJEmSJo4zrSRJkiRJkjRxLFpJkiRJkiRp4li0kiRJkhYQETMRcZum45DUXeYhdd0GTQcgSZIk1SEijhviZedn5r+Wj3cBzgNWVheVpC4xD0mjsWglSZKkttqn/HdLYHvgwp59GwE7ARcDf+rZPv9KhJm6gpPUCeYhaQQWrSRJktRKmbkbQEQcBBw397zctitwLrBvZv56iW681bakoZmHpNG4ppUkSZLabqEDPg8CJY2TeUgagjOtJEmS1AkRsRFwJ+CapmOR1E3mIWkwFq0kSZLUdlsAmwPXARuW237RWDSSusg8JA3BywMlSZLUWhFxb+DdwCXAm4AnAy8vn88AT2ouOkldYB6ShudMK0mSJLXZccB3gQMy88ae7e+NiLcB/xoRn83My5oJT1IHmIekITnTSpIkSa0UEbsDewAvn3egOOcNwO+BA8camKTOMA9Jo7FoJUmSpLb6c+CPmXn+Qjsz80/Aj4CdxxqVpC4xD0kj8PJASZIktdUqYOOI2KA8MFzINsBNABHxaGD3nn3b1RyfpPYzD0kjsGglSZKktjqbtYscf2r+zojYGdgLeEe56W/Ln16zdQYoqfXMQ9IIZmZn/fxLkiSpnSLi/cBTgRdk5md6tu8BnAisBPbMzDUNhSip5cxD0vAsWkmSJKm1ImIT4BTgkcCvgYuA7SnWmbkEeGRmXtxchJLazjwkDc+ilSRJklovIp4EPB64E3At8A3gI4vczUuSKmcekgZn0UqSJEmSJEkTZ0XTAUiSJEmSJEnzWbSSJElSq0XEjhX1c6cq+pHUPeYhaTgWrSRJktR250bEC4d9cUTcMSK+APxdhTFJ6hbzkDQEi1aSJElqu78D/iUizo2IF5R38lpWRNw9It4HXAD8CTimziAltZp5SBqCC7FLkiSp9SLi9sAbgGcDGwDfBc4AfgFcCdwA3Aa4HbAnsC+wC3Ae8LbMPGn8UUtqE/OQNDiLVpIkSeqMiNgKeBrwYOCBwA7Ayp4mNwI/A74JfCkzTxt7kJJazTwk9c+ilSRJkjotIrYGNgeuycwbm45HUveYh6SFWbSSJEmSJEnSxHEhdkmSJHVSRDwgIjZuOg5J3WUekpZm0UqSJElddQZw16aDkNRp5iFpCRatJEmS1FUzTQcgqfPMQ9ISNmg6AEmSJKlqEbEB8IBFdp+VmTfNa/+UeW2+CGxHceeu3WsIUVLLmYek0Vm0kiRJUhttDXwD6L3r0Ez5fDfggnntP1nu620zA0TdgUpqLfOQNCIvD5QkSVIbXQPsBdyb4qDvicBfsvSlOA8B7rJMG0nql3lIGpFFK0mSJLVOZq7JzHMy80flpvN7Hi/mt5n5q7pjk9QN5iFpdBatJEmSpIIzGyQ1zTwk9bBoJUmSJEmSpIlj0UqSJEmSJEkTx6KVJEmSJEmSJo5FK0mSJEmSJE0ci1aSJEmSJEmaOBs0HYAkSZJUtYhYAezas2nniNgAmO2zi03xBK+kEZiHpNFZtJIkSVIbbQv8lLUHh5+nuJV8vweLP6gjKEmdYh6SRmTRSpIkSW10LfCIRfZdusC2FwG/7XksSaMyD0kjmpmd7bfIK0mSJLVHRKwBds3MC5qORVI3mYekpXl9rCRJkiRJkiaORStJkiR11UNZ+BIdSRoX85C0BC8PlCRJkiRJ0sRxppUkSZIkSZImjkUrSZIkSZIkTZwNmg5AkiRJqkNEvLqirq7KzA9X1JekDjEPSaOxaCVJkqS2entF/ZwPeLAoaRjmIWkELsQuSZIkSZKkieOaVpIkSZIkSZo4Fq0kSZIkSZI0cVzTSpIkSZ0QESuBewO7AlsDNwKXAGdl5rVNxiapG8xD0mBc00qSJEmtFhEzwKuAQ4HtgJl5TVYBnwBek5lXjDk8SR1gHpKG4+WBkiRJartPAEcA3wf2B/4c2BS4E/AA4EPAQcB3I+KOTQUpqdXMQ9IQnGklSZKk1oqIJwOfBP4mMz+1RLu7Ad8CzsjMp48rPkntZx6ShudMK0mSJLXZk4CvLHWgCJCZPwf+CXhieRmPJFXFPCQNyaKVJEmS2ux2wMV9tr0I2AjYqr5wJHWQeUgakkUrSZIktdnFFOvF9OPBwNXewUtSxcxD0pAsWkmSJKnNjgP2jIh3RcRGizWKiAOBfwD+fWyRSeoK85A0JBdilyRJUqtFxEuBo4GrgROAnwG/BrYBdgKeCvwFcCrwlMy8pZlIJbWVeUgajkUrSZIktV5E3Bs4FHgksG3PrlXAd4FjM/OTTcQmqRvMQ9LgLFpJkiSpUyJiO4pFjm8ELs/M1Q2HJKljzENSfyxaSZIkSZIkaeK4ELskSZIkSZImjkUrSZIkSZIkTRyLVpIkSZIkSZo4GzQdgCRJklSHiDi1oq5+mZkvrqgvSR1iHpJGY9FKkiRJbbUVUMVdhzavoA9J3WQekkbg3QMlSZIkSZI0cZxpJUmSpFaKiL2BzUbsZjYzz6giHkndYx6SRmPRSpIkSW31MSAW2Td3ucHMMn3MAisri0hS15iHpBFYtJIkSVJbHQBsssD2GeCLwPHAp8YZkKTOMQ9JI7BoJUmSpFbKzFxsX0TcDFyWmeeMMSRJHWMekkazoukAJEmSpLpExGYR4ZhXUmPMQ9LwnGklSZKkNjsCeFFE/Bo4Gzgd+AzwXeCyJgOT1BnmIWlIVnslSZLUdgmcBGwI/AtwKbAx8Msmg5LUKeYhaQgWrSRJktR2/5eZr83MxwOvAq4AdgXOioh3R8Sot6OXpOWYh6QhWLSSJElSl1wJrAb2AF4GPB/4dkTs2GhUkrrEPCT1yaKVJEmSuuRKYHtgZWYeA9wX2IzigPFujUYmqSvMQ1KfLFpJkiSpS64CZoCdADLzXGBf4I/AaRFxu+ZCk9QR5iGpTxatJEmS1CVzB4u3zmbIzN8CD6OY6fApb00vqWbmIalP/iFIkiSpzV4GPKHn+VXAMcC5vY0y8zfAC4ErMnPN+MKT1AHmIWlIM7Ozs03HIEmSJE2EiFjhwaKkJpmHpLWcaSVJkqRWi4g9+23rgaKkOpiHpOE400qSJEmtFhFrKC7D+Tjwicy8pOGQJHWMeUgajkUrSZIktVpEHA48BQhgFvgO8DHg05l5dZOxSeoG85A0HItWkiRJ6oSIuBfwdODJwF2Bm4GvUMx8+Hxm3tRgeJI6wDwkDcailSRJkjonIh4IPA04CLgDcD3wGYoDx69npoNkSbUyD0nLs2glSZKkzoqIFcDDgL8BDgC2BX4LfBL4eGb+b4PhSeoA85C0OItWkiRJEhARGwKPojho/Btg48zcoNmoJHWJeUhalx9+SZIkdV5EbAk8gWKh5IcBmwK/aDImSd1iHpLW50wrSZIkdVJEbA7sT3GA+ChgE+B3wMnASZn5Pw2GJ6kDzEPS0ixaSZIkqTMiYlPg8RQHiI+hmMlwHfBZ4CTgtMxc01yEktrOPCT1z8sDJUmS1GoRsQnwOIoDxMcCmwGrgC9SHCB+MTNvbi5CSW1nHpKGY9FKkiRJbXcFxQHiauA0igPEz2bmHxqNSlKXmIekIVi0kiRJUtudA3wcODkzr2w6GEmdZB6ShuCaVpIkSZIkSZo4K5oOQJIkSapTRKyOiGcusH2LiDgqInZpIi5J3WEekoZj0UqSJEltN1P+zLc58HJgp7FGI6mLzEPSECxaSZIkqcsWOoiUpHEyD0mLsGglSZIkSZKkiWPRSpIkSZIkSRNng6YDkCRJksbg3hHxh3nbtgFmgQdGxBYLvSgz/7P2yCR1hXlIGtDM7Oxs0zFIkiRJtYmINUO+dDYzV1YajKROMg9Jw3GmlSRJktruoU0HIKnzzEPSEJxpJUmSJEmSpInjQuySJEmSJEmaOBatJEmS1GoR8YqIODsitu2z/d0j4gcRsW/dsUnqBvOQNByLVpIkSWq7pwFXZOY1/TTOzAuBNcBz6gxKUqeYh6QhWLSSJElS290NOGvA15wO3K+GWCR1k3lIGoJFK0mSJLXd1sCvBnzNpcAda4hFUjeZh6QhWLSSJElS211DccA4iNXAxjXEIqmbzEPSECxaSZIkqe1+CjxwwNf8BXBZDbFI6ibzkDQEi1aSJElqu/8EHhsRu/bTOCK2AZ5CsZ6MJFXBPCQNwaKVJEmS2u6DFGvDnBIRS64PExEbAicCWwHvGkNskrrBPCQNYWZ2drbpGCRJkqRaRcTuwBkUt5D/J+BjmXldz/4VwKOAtwJ7Aq/JzHc0EKqkljIPSYOzaCVJkqROiIi7Ucxe2IdigeMLgSuBzYBdgM2BG4BDM/PYpuKU1F7mIWkwFq0kSZLUKRGxH/BEYC/gtsAqist2TgeOz8yrGwxPUgeYh6T+WLSSJEmSJEnSxNmg6QAkSZKkSRIRmwJPAp6VmY9qOh5J3WMekgoWrSRJkiQgIh4MPBs4CNgS+GOzEUnqGvOQtC6LVpIkSeqsiPgz4Fnlz12BPwH/BXwC+FyDoUnqCPOQtDiLVpIkSeqUiNgSeArFbIYHArPADHAy8KLMvKbB8CR1gHlI6o9FK0mSJLVeRMwAj6A4QDwA2BQ4D3gdcBJwCXCBB4qS6mIekgZn0UqSJEmtFhFvB54B3BH4HXAs8LHM/GFPm4aik9QF5iFpOBatJEmS1HavBm6iOEg8LDNd2FjSuJmHpCGsaDoASZIkqWYvA34CHAxcFhEfjoiHNBuSpI4xD0lDmJmdnW06BkmSJKl2UVx78xzg6cAOwGXAx8ufHwP/nJlvbCxASa1nHpIGY9FKkiRJnVIuhrwfxe3lnwhsVu76PPDyzLykqdgkdYN5SOqPRStJkiR1VkRsBjwZeCbwEIpbzv8Q+DTw2czM5qKT1AXmIWlxFq0kSZIkICJ2oJj18AxgV2A2M1c2G5WkLjEPSeuyaCVJkiTNExH3A56ZmS9pOhZJ3WQekixaSZIkSZIkaQKtaDoASZIkSZIkaT6LVpIkSZIkSZo4GzQdgCRJUtdExLHAdpn5pIh4CHA6cJ/MPHteu+2BbQbs/prMvHyR37sxxV2pFrM6M2/paf824CGZuc+AMUiSJI3MopUkSVIFImIFcNwyzU7JzFOA2wK376PbfwaeP2AoxwIHL7LvWmDjJV77OeCAnufbAncc8PdLkiRVwqKVJElSdbboebw7sAtwSs+2jQbpLDP/Dvi7iLgzcBjw3sy8qLdNROwCHAK8PTN/20e3HwNOWGD7O4EtImLXnm2DzvKSJEmqjEUrSZKkCmTmGuCguecR8U/AoZl50KIv6t/mwMuBrwEXzdu3e7nvXX32dXFm/vf8jRFxDbAf8LN5uy4ZLFRJkqRquBC7JEnS5PtD+e/WC+zbel6bUXwuM2fmfiguNZQkSWqEM60kSZLqsQWwySgdRMRdKC4pnLvscOeI2Hlesz8v/71DRGwNrMrMX47yeyVJkiaBRStJkqR63BVYGRF3zszLIuLrwGblvruz/mV4C/kqED3PDy9/FvKT8t9zgT2GiBdgo4i4Xc/zkYpukiRJo7BoJUmSVLGImAH2KZ/uA3waOJ21d+5b6DK/hdwDmBnw188O2L7XY4Ar5m1zTStJktQIi1aSJEnV2we4E3AOcCDw6cx8y9zO8g592y/24vKywM0W27+ciAD44yKXCd5u3h0C52wGfAd4U8+2lwN/MWwckiRJo7BoJUmSVL2XUhSAjgGOn7tEcIDXnwDsO2IMpwEPX2D7i8ufhXyu986CEXEQFq0kSVJDLFpJkiRVKCL2BJ4CPA74OvA24M3A8/vtIzMfsszv+Abwp8xcqCi1VL+uUSVJkqaGRStJkqSKRMQGwAeBr2XmV8ptrwc+GhH/kZlfbTTAHhGxI/D3wH4UC8NvDawGrgLOA74AHAm8o6kYJUlSt1m0kiRJqkC5+PqxwM70XFKXmR+LiAOBT0TEvpn50wH7/QXFnQgX2jd/0fXMzIXWq5r/uicBJwIXAscBP6IoVq2gWGvrAcBrgFdRLM4uSZI0dhatJEmSqnEw8AzgrxdYv+pZwLcoLhkcqGhVOoHiMsOlvB7Ye7mOImKbsr+vAU/KzNXzmvwY+GpEvBs4C/hoP/1KkiRVzaKVJElSBTLz/RFxZmb+ZIF910XE/TJz1ZDdX5OZ5y/VICJ+32dfAWwOfHKBgtWtMvPqiPgi8JKImMnM+bO6JEmSarWi6QAkSZLaYqGCVc++YQtWVbsAuAF4WkSsXKxRRGwLPBb4kQUrSZLUBGdaSZIkTb5tI2K5taq26aejzLwmIp5LcdnfDyLiwyy8ptULgVngwKGjliRJGoFFK0mSpMn3rPJnOdlPZ5n5qYg4i+LugX8LvAnYClgDXE1x98B3Ah/KzOuGiliSJGlEM7OzzvaWJElqSkTcl2Jh9AMz89ym45EkSZoUFq0kSZIkSZI0cVyIXZIkSZIkSRPHopUkSZIkSZImjkUrSZIkSZIkTRyLVpIkSZIkSZo4Fq0kSZIkSZI0cSxaSZIkSZIkaeJYtJIkSZIkSdLEsWglSZIkSZKkifP/AVw1KJbbgsg2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73" y="1628799"/>
            <a:ext cx="4165721" cy="30560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7" y="1834928"/>
            <a:ext cx="5083666" cy="26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5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</a:t>
            </a:r>
            <a:r>
              <a:rPr lang="ko-KR" altLang="en-US" dirty="0" err="1"/>
              <a:t>텔레시스</a:t>
            </a:r>
            <a:r>
              <a:rPr lang="en-US" altLang="ko-KR" dirty="0"/>
              <a:t> </a:t>
            </a:r>
            <a:r>
              <a:rPr lang="ko-KR" altLang="en-US" dirty="0"/>
              <a:t>제공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pPr marL="0" lvl="0" indent="0"/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- SK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텔레시스로부터 제공받은 데이터 중 시각적 데이터 분석에 활용한 데이터는 다음과 같습니다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.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842673"/>
              </p:ext>
            </p:extLst>
          </p:nvPr>
        </p:nvGraphicFramePr>
        <p:xfrm>
          <a:off x="192420" y="3525871"/>
          <a:ext cx="3961453" cy="2647330"/>
        </p:xfrm>
        <a:graphic>
          <a:graphicData uri="http://schemas.openxmlformats.org/drawingml/2006/table">
            <a:tbl>
              <a:tblPr/>
              <a:tblGrid>
                <a:gridCol w="577683">
                  <a:extLst>
                    <a:ext uri="{9D8B030D-6E8A-4147-A177-3AD203B41FA5}">
                      <a16:colId xmlns:a16="http://schemas.microsoft.com/office/drawing/2014/main" val="1638643845"/>
                    </a:ext>
                  </a:extLst>
                </a:gridCol>
                <a:gridCol w="676754">
                  <a:extLst>
                    <a:ext uri="{9D8B030D-6E8A-4147-A177-3AD203B41FA5}">
                      <a16:colId xmlns:a16="http://schemas.microsoft.com/office/drawing/2014/main" val="2661679632"/>
                    </a:ext>
                  </a:extLst>
                </a:gridCol>
                <a:gridCol w="676754">
                  <a:extLst>
                    <a:ext uri="{9D8B030D-6E8A-4147-A177-3AD203B41FA5}">
                      <a16:colId xmlns:a16="http://schemas.microsoft.com/office/drawing/2014/main" val="1513646109"/>
                    </a:ext>
                  </a:extLst>
                </a:gridCol>
                <a:gridCol w="676754">
                  <a:extLst>
                    <a:ext uri="{9D8B030D-6E8A-4147-A177-3AD203B41FA5}">
                      <a16:colId xmlns:a16="http://schemas.microsoft.com/office/drawing/2014/main" val="3144619375"/>
                    </a:ext>
                  </a:extLst>
                </a:gridCol>
                <a:gridCol w="676754">
                  <a:extLst>
                    <a:ext uri="{9D8B030D-6E8A-4147-A177-3AD203B41FA5}">
                      <a16:colId xmlns:a16="http://schemas.microsoft.com/office/drawing/2014/main" val="89634573"/>
                    </a:ext>
                  </a:extLst>
                </a:gridCol>
                <a:gridCol w="676754">
                  <a:extLst>
                    <a:ext uri="{9D8B030D-6E8A-4147-A177-3AD203B41FA5}">
                      <a16:colId xmlns:a16="http://schemas.microsoft.com/office/drawing/2014/main" val="3859995279"/>
                    </a:ext>
                  </a:extLst>
                </a:gridCol>
              </a:tblGrid>
              <a:tr h="399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spc="-150" dirty="0" err="1" smtClean="0">
                          <a:effectLst/>
                        </a:rPr>
                        <a:t>변수명</a:t>
                      </a:r>
                      <a:endParaRPr lang="ko-KR" altLang="en-US" sz="900" b="1" spc="-150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spc="-150" dirty="0" err="1">
                          <a:effectLst/>
                        </a:rPr>
                        <a:t>업체코드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spc="-150" dirty="0" err="1">
                          <a:effectLst/>
                        </a:rPr>
                        <a:t>법인명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spc="-150" dirty="0" err="1">
                          <a:effectLst/>
                        </a:rPr>
                        <a:t>사업장명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spc="-150" dirty="0" err="1">
                          <a:effectLst/>
                        </a:rPr>
                        <a:t>공사유형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spc="-150" dirty="0" err="1">
                          <a:effectLst/>
                        </a:rPr>
                        <a:t>사업유형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395636"/>
                  </a:ext>
                </a:extLst>
              </a:tr>
              <a:tr h="44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spc="-150" dirty="0" err="1" smtClean="0">
                          <a:effectLst/>
                        </a:rPr>
                        <a:t>변수타입</a:t>
                      </a:r>
                      <a:endParaRPr lang="en-US" altLang="ko-KR" sz="900" b="1" spc="-150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900" b="1" spc="-150" dirty="0" smtClean="0">
                          <a:effectLst/>
                        </a:rPr>
                        <a:t>(</a:t>
                      </a:r>
                      <a:r>
                        <a:rPr lang="en-US" sz="900" b="1" spc="-150" dirty="0" smtClean="0">
                          <a:effectLst/>
                        </a:rPr>
                        <a:t>Python)</a:t>
                      </a:r>
                      <a:endParaRPr lang="en-US" sz="900" b="1" spc="-150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89054"/>
                  </a:ext>
                </a:extLst>
              </a:tr>
              <a:tr h="44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spc="-150" dirty="0" err="1" smtClean="0">
                          <a:effectLst/>
                        </a:rPr>
                        <a:t>결측값</a:t>
                      </a:r>
                      <a:r>
                        <a:rPr lang="ko-KR" altLang="en-US" sz="900" b="1" spc="-150" dirty="0" smtClean="0">
                          <a:effectLst/>
                        </a:rPr>
                        <a:t> </a:t>
                      </a:r>
                      <a:endParaRPr lang="en-US" altLang="ko-KR" sz="900" b="1" spc="-150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b="1" spc="-150" dirty="0" smtClean="0">
                          <a:effectLst/>
                        </a:rPr>
                        <a:t>개수</a:t>
                      </a:r>
                      <a:endParaRPr lang="ko-KR" altLang="en-US" sz="900" b="1" spc="-150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1344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91842"/>
                  </a:ext>
                </a:extLst>
              </a:tr>
              <a:tr h="44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spc="-150" dirty="0" err="1" smtClean="0">
                          <a:effectLst/>
                        </a:rPr>
                        <a:t>고유값</a:t>
                      </a:r>
                      <a:r>
                        <a:rPr lang="ko-KR" altLang="en-US" sz="900" b="1" spc="-150" dirty="0" smtClean="0">
                          <a:effectLst/>
                        </a:rPr>
                        <a:t> </a:t>
                      </a:r>
                      <a:endParaRPr lang="en-US" altLang="ko-KR" sz="900" b="1" spc="-150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b="1" spc="-150" dirty="0" smtClean="0">
                          <a:effectLst/>
                        </a:rPr>
                        <a:t>개수</a:t>
                      </a:r>
                      <a:endParaRPr lang="ko-KR" altLang="en-US" sz="900" b="1" spc="-150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1923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729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1872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07424"/>
                  </a:ext>
                </a:extLst>
              </a:tr>
              <a:tr h="4495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spc="-1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최소값</a:t>
                      </a:r>
                      <a:endParaRPr lang="ko-KR" altLang="en-US" sz="900" b="1" kern="1200" spc="-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spc="-15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spc="-150" dirty="0" smtClean="0">
                          <a:effectLst/>
                        </a:rPr>
                        <a:t>(</a:t>
                      </a:r>
                      <a:r>
                        <a:rPr lang="ko-KR" altLang="en-US" sz="1000" spc="-150" dirty="0" smtClean="0">
                          <a:effectLst/>
                        </a:rPr>
                        <a:t>유</a:t>
                      </a:r>
                      <a:r>
                        <a:rPr lang="en-US" altLang="ko-KR" sz="1000" spc="-150" dirty="0" smtClean="0">
                          <a:effectLst/>
                        </a:rPr>
                        <a:t>)</a:t>
                      </a:r>
                      <a:r>
                        <a:rPr lang="ko-KR" altLang="en-US" sz="1000" spc="-150" dirty="0" err="1" smtClean="0">
                          <a:effectLst/>
                        </a:rPr>
                        <a:t>미주계전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spc="-150" dirty="0">
                          <a:effectLst/>
                        </a:rPr>
                        <a:t>(</a:t>
                      </a:r>
                      <a:r>
                        <a:rPr lang="ko-KR" altLang="en-US" sz="600" spc="-150" dirty="0">
                          <a:effectLst/>
                        </a:rPr>
                        <a:t>기존</a:t>
                      </a:r>
                      <a:r>
                        <a:rPr lang="en-US" altLang="ko-KR" sz="600" spc="-150" dirty="0">
                          <a:effectLst/>
                        </a:rPr>
                        <a:t>)</a:t>
                      </a:r>
                      <a:r>
                        <a:rPr lang="ko-KR" altLang="en-US" sz="600" spc="-150" dirty="0" err="1">
                          <a:effectLst/>
                        </a:rPr>
                        <a:t>오티씨테크놀로지</a:t>
                      </a:r>
                      <a:r>
                        <a:rPr lang="en-US" altLang="ko-KR" sz="600" spc="-150" dirty="0">
                          <a:effectLst/>
                        </a:rPr>
                        <a:t>_SKT A</a:t>
                      </a:r>
                      <a:r>
                        <a:rPr lang="ko-KR" altLang="en-US" sz="600" spc="-150" dirty="0">
                          <a:effectLst/>
                        </a:rPr>
                        <a:t>망 </a:t>
                      </a:r>
                      <a:r>
                        <a:rPr lang="en-US" altLang="ko-KR" sz="600" spc="-150" dirty="0">
                          <a:effectLst/>
                        </a:rPr>
                        <a:t>1</a:t>
                      </a:r>
                      <a:r>
                        <a:rPr lang="ko-KR" altLang="en-US" sz="600" spc="-150" dirty="0">
                          <a:effectLst/>
                        </a:rPr>
                        <a:t>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spc="-150" dirty="0">
                          <a:effectLst/>
                        </a:rPr>
                        <a:t>SKB 1</a:t>
                      </a:r>
                      <a:r>
                        <a:rPr lang="ko-KR" altLang="en-US" sz="1000" spc="-150" dirty="0">
                          <a:effectLst/>
                        </a:rPr>
                        <a:t>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spc="-150" dirty="0">
                          <a:effectLst/>
                        </a:rPr>
                        <a:t>3</a:t>
                      </a:r>
                      <a:r>
                        <a:rPr lang="ko-KR" altLang="en-US" sz="1000" spc="-150" dirty="0">
                          <a:effectLst/>
                        </a:rPr>
                        <a:t>군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50402"/>
                  </a:ext>
                </a:extLst>
              </a:tr>
              <a:tr h="44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spc="-150" dirty="0" smtClean="0">
                          <a:effectLst/>
                        </a:rPr>
                        <a:t>최대값</a:t>
                      </a:r>
                      <a:endParaRPr lang="ko-KR" altLang="en-US" sz="900" b="1" spc="-150" dirty="0">
                        <a:effectLst/>
                      </a:endParaRPr>
                    </a:p>
                  </a:txBody>
                  <a:tcPr marL="82100" marR="82100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spc="-150" dirty="0">
                          <a:effectLst/>
                        </a:rPr>
                        <a:t>ZZ10000001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spc="-150" dirty="0" smtClean="0">
                          <a:effectLst/>
                        </a:rPr>
                        <a:t>흥화텔레콤주식회사</a:t>
                      </a:r>
                      <a:endParaRPr lang="ko-KR" altLang="en-US" sz="800" spc="-15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spc="-150" dirty="0" err="1">
                          <a:effectLst/>
                        </a:rPr>
                        <a:t>흥화텔레콤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spc="-150" dirty="0" err="1">
                          <a:effectLst/>
                        </a:rPr>
                        <a:t>제조유통</a:t>
                      </a:r>
                      <a:r>
                        <a:rPr lang="en-US" altLang="ko-KR" sz="1000" spc="-150" dirty="0">
                          <a:effectLst/>
                        </a:rPr>
                        <a:t>(</a:t>
                      </a:r>
                      <a:r>
                        <a:rPr lang="en-US" sz="1000" spc="-150" dirty="0">
                          <a:effectLst/>
                        </a:rPr>
                        <a:t>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spc="-150" dirty="0">
                          <a:effectLst/>
                        </a:rPr>
                        <a:t>제조</a:t>
                      </a:r>
                      <a:r>
                        <a:rPr lang="en-US" altLang="ko-KR" sz="1000" spc="-150" dirty="0">
                          <a:effectLst/>
                        </a:rPr>
                        <a:t>/</a:t>
                      </a:r>
                      <a:r>
                        <a:rPr lang="ko-KR" altLang="en-US" sz="1000" spc="-150" dirty="0">
                          <a:effectLst/>
                        </a:rPr>
                        <a:t>유통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20445"/>
                  </a:ext>
                </a:extLst>
              </a:tr>
            </a:tbl>
          </a:graphicData>
        </a:graphic>
      </p:graphicFrame>
      <p:sp>
        <p:nvSpPr>
          <p:cNvPr id="23" name="Rectangle 3">
            <a:extLst>
              <a:ext uri="{FF2B5EF4-FFF2-40B4-BE49-F238E27FC236}">
                <a16:creationId xmlns:a16="http://schemas.microsoft.com/office/drawing/2014/main" id="{0FC7B336-3259-4C83-9C26-063E5A441EFD}"/>
              </a:ext>
            </a:extLst>
          </p:cNvPr>
          <p:cNvSpPr/>
          <p:nvPr/>
        </p:nvSpPr>
        <p:spPr bwMode="gray">
          <a:xfrm>
            <a:off x="189904" y="1344266"/>
            <a:ext cx="3961454" cy="64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200" b="1" kern="0" dirty="0" err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구매사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및 사업장 정보</a:t>
            </a:r>
            <a:endParaRPr lang="en-US" altLang="ko-KR" sz="1200" b="1" kern="0" dirty="0" smtClean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000" b="1" kern="0" spc="-8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spc="-80" dirty="0" err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구매사</a:t>
            </a:r>
            <a:r>
              <a:rPr lang="ko-KR" altLang="en-US" sz="1000" b="1" kern="0" spc="-8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조직 정보</a:t>
            </a:r>
            <a:r>
              <a:rPr lang="en-US" altLang="ko-KR" sz="1000" b="1" kern="0" spc="-8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000" b="1" kern="0" spc="-80" dirty="0" err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xlsx</a:t>
            </a:r>
            <a:r>
              <a:rPr lang="en-US" altLang="ko-KR" sz="1000" b="1" kern="0" spc="-8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00" b="1" kern="0" spc="-80" dirty="0" err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고객사</a:t>
            </a:r>
            <a:r>
              <a:rPr lang="ko-KR" altLang="en-US" sz="1000" b="1" kern="0" spc="-8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법인 리스트</a:t>
            </a:r>
            <a:r>
              <a:rPr lang="en-US" altLang="ko-KR" sz="1000" b="1" kern="0" spc="-8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000" b="1" kern="0" spc="-80" dirty="0" err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xls</a:t>
            </a:r>
            <a:r>
              <a:rPr lang="en-US" altLang="ko-KR" sz="1000" b="1" kern="0" spc="-8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00" b="1" kern="0" spc="-80" dirty="0" err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고객사</a:t>
            </a:r>
            <a:r>
              <a:rPr lang="ko-KR" altLang="en-US" sz="1000" b="1" kern="0" spc="-8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사업장 리스트</a:t>
            </a:r>
            <a:r>
              <a:rPr lang="en-US" altLang="ko-KR" sz="1000" b="1" kern="0" spc="-8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  <a:r>
              <a:rPr lang="en-US" altLang="ko-KR" sz="1000" b="1" kern="0" spc="-8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xls</a:t>
            </a:r>
            <a:r>
              <a:rPr lang="en-US" altLang="ko-KR" sz="1000" b="1" kern="0" spc="-8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000" b="1" kern="0" spc="-8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2A70D607-C040-4B6A-9F9D-1721ED404DD9}"/>
              </a:ext>
            </a:extLst>
          </p:cNvPr>
          <p:cNvSpPr/>
          <p:nvPr/>
        </p:nvSpPr>
        <p:spPr bwMode="gray">
          <a:xfrm>
            <a:off x="189903" y="2110928"/>
            <a:ext cx="3961454" cy="129458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08000" rIns="36000" rtlCol="0" anchor="ctr">
            <a:noAutofit/>
          </a:bodyPr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한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) : </a:t>
            </a:r>
            <a:r>
              <a:rPr lang="en-US" altLang="ko-KR" sz="1000" b="1" kern="0" spc="-80" dirty="0">
                <a:solidFill>
                  <a:srgbClr val="333333"/>
                </a:solidFill>
                <a:latin typeface="+mn-ea"/>
                <a:ea typeface="+mn-ea"/>
              </a:rPr>
              <a:t>'[</a:t>
            </a:r>
            <a:r>
              <a:rPr lang="ko-KR" altLang="en-US" sz="1000" b="1" kern="0" spc="-80" dirty="0" err="1" smtClean="0">
                <a:solidFill>
                  <a:srgbClr val="333333"/>
                </a:solidFill>
                <a:latin typeface="+mn-ea"/>
                <a:ea typeface="+mn-ea"/>
              </a:rPr>
              <a:t>업체코드</a:t>
            </a:r>
            <a:r>
              <a:rPr lang="en-US" altLang="ko-KR" sz="1000" b="1" kern="0" spc="-80" dirty="0" smtClean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ko-KR" sz="10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Join_Key</a:t>
            </a:r>
            <a:r>
              <a:rPr lang="en-US" altLang="ko-KR" sz="1000" b="1" kern="0" spc="-80" dirty="0" smtClean="0">
                <a:solidFill>
                  <a:srgbClr val="333333"/>
                </a:solidFill>
                <a:latin typeface="+mn-ea"/>
                <a:ea typeface="+mn-ea"/>
              </a:rPr>
              <a:t>)]', '</a:t>
            </a:r>
            <a:r>
              <a:rPr lang="ko-KR" altLang="en-US" sz="10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법인명</a:t>
            </a:r>
            <a:r>
              <a:rPr lang="en-US" altLang="ko-KR" sz="1000" b="1" kern="0" spc="-80" dirty="0" smtClean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ko-KR" altLang="en-US" sz="10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사업장명</a:t>
            </a:r>
            <a:r>
              <a:rPr lang="en-US" altLang="ko-KR" sz="1000" b="1" kern="0" spc="-80" dirty="0" smtClean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ko-KR" altLang="en-US" sz="10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공사유형</a:t>
            </a:r>
            <a:r>
              <a:rPr lang="en-US" altLang="ko-KR" sz="1000" b="1" kern="0" spc="-80" dirty="0" smtClean="0">
                <a:solidFill>
                  <a:srgbClr val="333333"/>
                </a:solidFill>
                <a:latin typeface="+mn-ea"/>
                <a:ea typeface="+mn-ea"/>
              </a:rPr>
              <a:t>', </a:t>
            </a:r>
          </a:p>
          <a:p>
            <a:pPr algn="r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en-US" altLang="ko-KR" sz="1000" b="1" kern="0" spc="-80" dirty="0" smtClean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ko-KR" altLang="en-US" sz="1000" b="1" kern="0" spc="-80" dirty="0" err="1" smtClean="0">
                <a:solidFill>
                  <a:srgbClr val="333333"/>
                </a:solidFill>
                <a:latin typeface="+mn-ea"/>
                <a:ea typeface="+mn-ea"/>
              </a:rPr>
              <a:t>사업유형</a:t>
            </a:r>
            <a:r>
              <a:rPr lang="en-US" altLang="ko-KR" sz="1000" b="1" kern="0" spc="-80" dirty="0" smtClean="0">
                <a:solidFill>
                  <a:srgbClr val="333333"/>
                </a:solidFill>
                <a:latin typeface="+mn-ea"/>
                <a:ea typeface="+mn-ea"/>
              </a:rPr>
              <a:t>‘</a:t>
            </a: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0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ko-KR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Eng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) 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: ‘[</a:t>
            </a:r>
            <a:r>
              <a:rPr lang="en-US" altLang="ko-KR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CompanyID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]',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en-US" altLang="ko-KR" sz="10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Companynm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', 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en-US" altLang="ko-KR" sz="10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Bpnm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', </a:t>
            </a:r>
            <a:endParaRPr lang="en-US" altLang="ko-KR" sz="1000" b="1" kern="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algn="r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en-US" altLang="ko-KR" sz="10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ConstructionType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BusinessType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endParaRPr lang="ko-KR" altLang="en-US" sz="1000" b="1" kern="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4CEAD4-4DD3-42C2-89FE-FE38A008AEBB}"/>
              </a:ext>
            </a:extLst>
          </p:cNvPr>
          <p:cNvSpPr txBox="1"/>
          <p:nvPr/>
        </p:nvSpPr>
        <p:spPr>
          <a:xfrm>
            <a:off x="189903" y="1344266"/>
            <a:ext cx="30328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3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32552BE2-82BA-4363-ABA9-58B9349A7093}"/>
              </a:ext>
            </a:extLst>
          </p:cNvPr>
          <p:cNvSpPr/>
          <p:nvPr/>
        </p:nvSpPr>
        <p:spPr bwMode="gray">
          <a:xfrm>
            <a:off x="4277631" y="2110929"/>
            <a:ext cx="2709336" cy="129458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08000" rIns="36000" rtlCol="0" anchor="ctr"/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옵션코드는</a:t>
            </a:r>
            <a:r>
              <a:rPr lang="ko-KR" altLang="en-US" sz="1000" b="1" kern="0" dirty="0">
                <a:solidFill>
                  <a:srgbClr val="333333"/>
                </a:solidFill>
                <a:latin typeface="+mn-ea"/>
                <a:ea typeface="+mn-ea"/>
              </a:rPr>
              <a:t> 母상품코드로 대체하여 </a:t>
            </a:r>
            <a:r>
              <a:rPr lang="ko-KR" altLang="en-US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사용</a:t>
            </a:r>
            <a:endParaRPr lang="en-US" altLang="ko-KR" sz="1000" b="1" kern="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0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>
                <a:solidFill>
                  <a:srgbClr val="333333"/>
                </a:solidFill>
                <a:latin typeface="+mn-ea"/>
                <a:ea typeface="+mn-ea"/>
              </a:rPr>
              <a:t>한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) : 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'[</a:t>
            </a:r>
            <a:r>
              <a:rPr lang="ko-KR" altLang="en-US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옵션코드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ko-KR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Join_Key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)]',</a:t>
            </a:r>
          </a:p>
          <a:p>
            <a:pPr algn="r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ko-KR" altLang="en-US" sz="1000" b="1" kern="0" dirty="0">
                <a:solidFill>
                  <a:srgbClr val="333333"/>
                </a:solidFill>
                <a:latin typeface="+mn-ea"/>
                <a:ea typeface="+mn-ea"/>
              </a:rPr>
              <a:t>옵션코드여부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>
                <a:solidFill>
                  <a:srgbClr val="333333"/>
                </a:solidFill>
                <a:latin typeface="+mn-ea"/>
                <a:ea typeface="+mn-ea"/>
              </a:rPr>
              <a:t>파생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)'</a:t>
            </a: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0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ko-KR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Eng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) : 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'[</a:t>
            </a:r>
            <a:r>
              <a:rPr lang="en-US" altLang="ko-KR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ProductCode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]', </a:t>
            </a:r>
            <a:endParaRPr lang="en-US" altLang="ko-KR" sz="1000" b="1" kern="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algn="r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en-US" altLang="ko-KR" sz="10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OptionProductTF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4277630" y="1328208"/>
            <a:ext cx="2709337" cy="648000"/>
            <a:chOff x="4325479" y="1170390"/>
            <a:chExt cx="2709337" cy="639375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15137DB5-0827-491F-9C05-2D53272830A2}"/>
                </a:ext>
              </a:extLst>
            </p:cNvPr>
            <p:cNvSpPr/>
            <p:nvPr/>
          </p:nvSpPr>
          <p:spPr bwMode="gray">
            <a:xfrm>
              <a:off x="4325480" y="1170390"/>
              <a:ext cx="2709336" cy="6393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ko-KR" altLang="en-US" sz="1200" b="1" kern="0" dirty="0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옵션상품정보</a:t>
              </a:r>
              <a:endParaRPr lang="en-US" altLang="ko-KR" sz="12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000" b="1" kern="0" dirty="0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1000" b="1" kern="0" dirty="0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옵션상품리스트</a:t>
              </a:r>
              <a:r>
                <a:rPr lang="en-US" altLang="ko-KR" sz="1000" b="1" kern="0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.</a:t>
              </a:r>
              <a:r>
                <a:rPr lang="en-US" altLang="ko-KR" sz="1000" b="1" kern="0" dirty="0" err="1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xlsx</a:t>
              </a:r>
              <a:r>
                <a:rPr lang="en-US" altLang="ko-KR" sz="1000" b="1" kern="0" dirty="0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)</a:t>
              </a:r>
              <a:endParaRPr lang="ko-KR" altLang="en-US" sz="1000" b="1" kern="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93A8E8-F665-4637-A7A7-4DECC4D91D20}"/>
                </a:ext>
              </a:extLst>
            </p:cNvPr>
            <p:cNvSpPr txBox="1"/>
            <p:nvPr/>
          </p:nvSpPr>
          <p:spPr>
            <a:xfrm>
              <a:off x="4325479" y="1170390"/>
              <a:ext cx="31430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atin typeface="+mn-ea"/>
                  <a:ea typeface="+mn-ea"/>
                </a:rPr>
                <a:t>4</a:t>
              </a:r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E54317D4-A7AC-435F-A603-17C36A9EF5C6}"/>
              </a:ext>
            </a:extLst>
          </p:cNvPr>
          <p:cNvSpPr/>
          <p:nvPr/>
        </p:nvSpPr>
        <p:spPr bwMode="gray">
          <a:xfrm>
            <a:off x="7113240" y="1340768"/>
            <a:ext cx="2592288" cy="64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ko-KR" altLang="en-US" sz="1200" b="1" kern="0" dirty="0" err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공급사</a:t>
            </a:r>
            <a:r>
              <a:rPr lang="ko-KR" altLang="en-US" sz="12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정보</a:t>
            </a:r>
            <a:endParaRPr lang="en-US" altLang="ko-KR" sz="1200" b="1" kern="0" dirty="0" smtClean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0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 err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공급사</a:t>
            </a:r>
            <a:r>
              <a:rPr lang="ko-KR" altLang="en-US" sz="10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000" b="1" kern="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조직 정보</a:t>
            </a:r>
            <a:r>
              <a:rPr lang="en-US" altLang="ko-KR" sz="1000" b="1" kern="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000" b="1" kern="0" dirty="0" err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xlsx</a:t>
            </a:r>
            <a:r>
              <a:rPr lang="en-US" altLang="ko-KR" sz="10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000" b="1" kern="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812E90B-3D16-441C-B35D-5045D868297A}"/>
              </a:ext>
            </a:extLst>
          </p:cNvPr>
          <p:cNvSpPr/>
          <p:nvPr/>
        </p:nvSpPr>
        <p:spPr bwMode="gray">
          <a:xfrm>
            <a:off x="7113241" y="2110929"/>
            <a:ext cx="2592287" cy="129458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08000" rtlCol="0" anchor="ctr"/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>
                <a:solidFill>
                  <a:srgbClr val="333333"/>
                </a:solidFill>
                <a:latin typeface="+mn-ea"/>
                <a:ea typeface="+mn-ea"/>
              </a:rPr>
              <a:t>한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) : '[</a:t>
            </a:r>
            <a:r>
              <a:rPr lang="ko-KR" altLang="en-US" sz="10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업체코드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ko-KR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Join_Key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)]', </a:t>
            </a:r>
          </a:p>
          <a:p>
            <a:pPr algn="r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ko-KR" altLang="en-US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공급사명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0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ko-KR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Eng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) : '[</a:t>
            </a:r>
            <a:r>
              <a:rPr lang="en-US" altLang="ko-KR" sz="1000" b="1" kern="0" dirty="0" err="1">
                <a:solidFill>
                  <a:srgbClr val="333333"/>
                </a:solidFill>
                <a:latin typeface="+mn-ea"/>
                <a:ea typeface="+mn-ea"/>
              </a:rPr>
              <a:t>SupplyID</a:t>
            </a: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]', </a:t>
            </a:r>
          </a:p>
          <a:p>
            <a:pPr algn="r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altLang="ko-KR" sz="1000" b="1" kern="0" dirty="0" smtClean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en-US" altLang="ko-KR" sz="10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Supplynm</a:t>
            </a:r>
            <a:r>
              <a:rPr lang="en-US" altLang="ko-KR" sz="10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4E1C78-8E01-40C8-BC47-FD045AFA8680}"/>
              </a:ext>
            </a:extLst>
          </p:cNvPr>
          <p:cNvSpPr txBox="1"/>
          <p:nvPr/>
        </p:nvSpPr>
        <p:spPr>
          <a:xfrm>
            <a:off x="7113240" y="1328208"/>
            <a:ext cx="30328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5</a:t>
            </a:r>
            <a:endParaRPr lang="ko-KR" altLang="en-US" sz="1600" b="1" dirty="0">
              <a:latin typeface="+mn-ea"/>
              <a:ea typeface="+mn-ea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52769"/>
              </p:ext>
            </p:extLst>
          </p:nvPr>
        </p:nvGraphicFramePr>
        <p:xfrm>
          <a:off x="4958014" y="3527265"/>
          <a:ext cx="1353600" cy="2646240"/>
        </p:xfrm>
        <a:graphic>
          <a:graphicData uri="http://schemas.openxmlformats.org/drawingml/2006/table">
            <a:tbl>
              <a:tblPr/>
              <a:tblGrid>
                <a:gridCol w="676800">
                  <a:extLst>
                    <a:ext uri="{9D8B030D-6E8A-4147-A177-3AD203B41FA5}">
                      <a16:colId xmlns:a16="http://schemas.microsoft.com/office/drawing/2014/main" val="2661679632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385999527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spc="-150" dirty="0" err="1">
                          <a:effectLst/>
                        </a:rPr>
                        <a:t>옵션코드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spc="-150" dirty="0" smtClean="0">
                          <a:effectLst/>
                        </a:rPr>
                        <a:t>옵션코드여부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39563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 smtClean="0">
                          <a:effectLst/>
                        </a:rPr>
                        <a:t>int64</a:t>
                      </a:r>
                      <a:endParaRPr lang="en-US" sz="10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8905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9184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14723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 smtClean="0">
                          <a:effectLst/>
                        </a:rPr>
                        <a:t>2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0742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1000025673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 smtClean="0">
                          <a:effectLst/>
                        </a:rPr>
                        <a:t>0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5040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10000062237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 smtClean="0">
                          <a:effectLst/>
                        </a:rPr>
                        <a:t>1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20445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136748"/>
              </p:ext>
            </p:extLst>
          </p:nvPr>
        </p:nvGraphicFramePr>
        <p:xfrm>
          <a:off x="7735099" y="3527671"/>
          <a:ext cx="1353600" cy="2643730"/>
        </p:xfrm>
        <a:graphic>
          <a:graphicData uri="http://schemas.openxmlformats.org/drawingml/2006/table">
            <a:tbl>
              <a:tblPr/>
              <a:tblGrid>
                <a:gridCol w="676800">
                  <a:extLst>
                    <a:ext uri="{9D8B030D-6E8A-4147-A177-3AD203B41FA5}">
                      <a16:colId xmlns:a16="http://schemas.microsoft.com/office/drawing/2014/main" val="2661679632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513646109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spc="-150" dirty="0" err="1">
                          <a:effectLst/>
                        </a:rPr>
                        <a:t>업체코드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spc="-150" dirty="0" err="1">
                          <a:effectLst/>
                        </a:rPr>
                        <a:t>공급사명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395636"/>
                  </a:ext>
                </a:extLst>
              </a:tr>
              <a:tr h="4495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object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89054"/>
                  </a:ext>
                </a:extLst>
              </a:tr>
              <a:tr h="44954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91842"/>
                  </a:ext>
                </a:extLst>
              </a:tr>
              <a:tr h="44954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effectLst/>
                        </a:rPr>
                        <a:t>232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effectLst/>
                        </a:rPr>
                        <a:t>231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07424"/>
                  </a:ext>
                </a:extLst>
              </a:tr>
              <a:tr h="4495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spc="-150">
                          <a:effectLst/>
                        </a:rPr>
                        <a:t>VEN001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spc="-150" dirty="0">
                          <a:effectLst/>
                        </a:rPr>
                        <a:t>(</a:t>
                      </a:r>
                      <a:r>
                        <a:rPr lang="ko-KR" altLang="en-US" sz="1000" spc="-150" dirty="0">
                          <a:effectLst/>
                        </a:rPr>
                        <a:t>주</a:t>
                      </a:r>
                      <a:r>
                        <a:rPr lang="en-US" altLang="ko-KR" sz="1000" spc="-150" dirty="0">
                          <a:effectLst/>
                        </a:rPr>
                        <a:t>)</a:t>
                      </a:r>
                      <a:r>
                        <a:rPr lang="en-US" sz="1000" spc="-150" dirty="0">
                          <a:effectLst/>
                        </a:rPr>
                        <a:t>BDC(</a:t>
                      </a:r>
                      <a:r>
                        <a:rPr lang="ko-KR" altLang="en-US" sz="1000" spc="-150" dirty="0" err="1">
                          <a:effectLst/>
                        </a:rPr>
                        <a:t>금산지점</a:t>
                      </a:r>
                      <a:r>
                        <a:rPr lang="en-US" altLang="ko-KR" sz="1000" spc="-150" dirty="0">
                          <a:effectLst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50402"/>
                  </a:ext>
                </a:extLst>
              </a:tr>
              <a:tr h="4495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spc="-150" dirty="0">
                          <a:effectLst/>
                        </a:rPr>
                        <a:t>VEN306312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spc="-150" dirty="0" err="1">
                          <a:effectLst/>
                        </a:rPr>
                        <a:t>희성산업</a:t>
                      </a:r>
                      <a:endParaRPr lang="ko-KR" altLang="en-US" sz="1000" spc="-15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20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2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지정상품별</a:t>
            </a:r>
            <a:r>
              <a:rPr lang="ko-KR" altLang="en-US" dirty="0"/>
              <a:t> 매출액 </a:t>
            </a:r>
            <a:r>
              <a:rPr lang="en-US" altLang="ko-KR" dirty="0"/>
              <a:t>Top100</a:t>
            </a:r>
            <a:endParaRPr lang="ko-KR" altLang="en-US" dirty="0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296144"/>
          </a:xfrm>
        </p:spPr>
        <p:txBody>
          <a:bodyPr/>
          <a:lstStyle/>
          <a:p>
            <a:r>
              <a:rPr lang="en-US" altLang="ko-KR" dirty="0" smtClean="0"/>
              <a:t>- Top 10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개가 광케이블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85600" y="1988840"/>
            <a:ext cx="9555635" cy="2880320"/>
            <a:chOff x="285600" y="1555188"/>
            <a:chExt cx="9555635" cy="288032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518" y="1555188"/>
              <a:ext cx="4563717" cy="288032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600" y="1682221"/>
              <a:ext cx="5029127" cy="2626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96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배송완료율</a:t>
            </a:r>
            <a:r>
              <a:rPr lang="ko-KR" altLang="en-US" dirty="0" smtClean="0"/>
              <a:t> 누적 비중 그래프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sz="1400" dirty="0" smtClean="0"/>
              <a:t>대체로 </a:t>
            </a:r>
            <a:r>
              <a:rPr lang="en-US" altLang="ko-KR" sz="1400" dirty="0" smtClean="0"/>
              <a:t>1~3</a:t>
            </a:r>
            <a:r>
              <a:rPr lang="ko-KR" altLang="en-US" sz="1400" dirty="0" smtClean="0"/>
              <a:t>일 </a:t>
            </a:r>
            <a:r>
              <a:rPr lang="ko-KR" altLang="en-US" sz="1400" dirty="0"/>
              <a:t>안에 절반 이상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65%)</a:t>
            </a:r>
            <a:r>
              <a:rPr lang="ko-KR" altLang="en-US" sz="1400" dirty="0"/>
              <a:t>의 배송이 이루어지며</a:t>
            </a:r>
            <a:r>
              <a:rPr lang="en-US" altLang="ko-KR" sz="1400" dirty="0"/>
              <a:t>, </a:t>
            </a:r>
            <a:r>
              <a:rPr lang="ko-KR" altLang="en-US" sz="1400" dirty="0"/>
              <a:t>약 </a:t>
            </a:r>
            <a:r>
              <a:rPr lang="en-US" altLang="ko-KR" sz="1400" dirty="0"/>
              <a:t>15</a:t>
            </a:r>
            <a:r>
              <a:rPr lang="ko-KR" altLang="en-US" sz="1400" dirty="0"/>
              <a:t>일이면 거의 모든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94%) </a:t>
            </a:r>
            <a:r>
              <a:rPr lang="ko-KR" altLang="en-US" sz="1400" dirty="0"/>
              <a:t>배송이 이루어진다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buFontTx/>
              <a:buChar char="-"/>
            </a:pPr>
            <a:r>
              <a:rPr lang="ko-KR" altLang="en-US" sz="1400" dirty="0" smtClean="0"/>
              <a:t>이 중 특이케이스인 배송기간이 길거나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변동폭이 큰 상품들에 대한 조사가 필요함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858290"/>
            <a:ext cx="7680435" cy="406800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30324"/>
              </p:ext>
            </p:extLst>
          </p:nvPr>
        </p:nvGraphicFramePr>
        <p:xfrm>
          <a:off x="8083811" y="3284984"/>
          <a:ext cx="1669094" cy="1214612"/>
        </p:xfrm>
        <a:graphic>
          <a:graphicData uri="http://schemas.openxmlformats.org/drawingml/2006/table">
            <a:tbl>
              <a:tblPr/>
              <a:tblGrid>
                <a:gridCol w="834547">
                  <a:extLst>
                    <a:ext uri="{9D8B030D-6E8A-4147-A177-3AD203B41FA5}">
                      <a16:colId xmlns:a16="http://schemas.microsoft.com/office/drawing/2014/main" val="1933987622"/>
                    </a:ext>
                  </a:extLst>
                </a:gridCol>
                <a:gridCol w="834547">
                  <a:extLst>
                    <a:ext uri="{9D8B030D-6E8A-4147-A177-3AD203B41FA5}">
                      <a16:colId xmlns:a16="http://schemas.microsoft.com/office/drawing/2014/main" val="546903145"/>
                    </a:ext>
                  </a:extLst>
                </a:gridCol>
              </a:tblGrid>
              <a:tr h="1735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 smtClean="0">
                          <a:effectLst/>
                        </a:rPr>
                        <a:t>배송기간 누적 비율</a:t>
                      </a:r>
                      <a:endParaRPr lang="en-US" sz="800" b="1" dirty="0">
                        <a:effectLst/>
                      </a:endParaRPr>
                    </a:p>
                  </a:txBody>
                  <a:tcPr marL="50468" marR="50468" marT="25234" marB="252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9240"/>
                  </a:ext>
                </a:extLst>
              </a:tr>
              <a:tr h="1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일간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50468" marR="50468" marT="25234" marB="252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 smtClean="0">
                          <a:effectLst/>
                        </a:rPr>
                        <a:t>56.22 %</a:t>
                      </a:r>
                      <a:endParaRPr lang="en-US" altLang="ko-KR" sz="800" dirty="0">
                        <a:effectLst/>
                      </a:endParaRPr>
                    </a:p>
                  </a:txBody>
                  <a:tcPr marL="50468" marR="50468" marT="25234" marB="252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94704"/>
                  </a:ext>
                </a:extLst>
              </a:tr>
              <a:tr h="1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 smtClean="0">
                          <a:effectLst/>
                        </a:rPr>
                        <a:t>3</a:t>
                      </a:r>
                      <a:r>
                        <a:rPr lang="ko-KR" altLang="en-US" sz="800" dirty="0" smtClean="0">
                          <a:effectLst/>
                        </a:rPr>
                        <a:t>일간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50468" marR="50468" marT="25234" marB="252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 smtClean="0">
                          <a:effectLst/>
                        </a:rPr>
                        <a:t>64.76 %</a:t>
                      </a:r>
                      <a:endParaRPr lang="en-US" altLang="ko-KR" sz="800" dirty="0">
                        <a:effectLst/>
                      </a:endParaRPr>
                    </a:p>
                  </a:txBody>
                  <a:tcPr marL="50468" marR="50468" marT="25234" marB="252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4539"/>
                  </a:ext>
                </a:extLst>
              </a:tr>
              <a:tr h="1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smtClean="0">
                          <a:effectLst/>
                        </a:rPr>
                        <a:t>5</a:t>
                      </a:r>
                      <a:r>
                        <a:rPr lang="ko-KR" altLang="en-US" sz="800" dirty="0" smtClean="0">
                          <a:effectLst/>
                        </a:rPr>
                        <a:t>일간</a:t>
                      </a:r>
                      <a:endParaRPr lang="en-US" sz="800" dirty="0">
                        <a:effectLst/>
                      </a:endParaRPr>
                    </a:p>
                  </a:txBody>
                  <a:tcPr marL="50468" marR="50468" marT="25234" marB="252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 smtClean="0">
                          <a:effectLst/>
                        </a:rPr>
                        <a:t>81.55</a:t>
                      </a:r>
                      <a:r>
                        <a:rPr lang="en-US" altLang="ko-KR" sz="800" baseline="0" dirty="0" smtClean="0">
                          <a:effectLst/>
                        </a:rPr>
                        <a:t> %</a:t>
                      </a:r>
                      <a:endParaRPr lang="en-US" altLang="ko-KR" sz="800" dirty="0">
                        <a:effectLst/>
                      </a:endParaRPr>
                    </a:p>
                  </a:txBody>
                  <a:tcPr marL="50468" marR="50468" marT="25234" marB="252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14671"/>
                  </a:ext>
                </a:extLst>
              </a:tr>
              <a:tr h="1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smtClean="0">
                          <a:effectLst/>
                        </a:rPr>
                        <a:t>7</a:t>
                      </a:r>
                      <a:r>
                        <a:rPr lang="ko-KR" altLang="en-US" sz="800" dirty="0" smtClean="0">
                          <a:effectLst/>
                        </a:rPr>
                        <a:t>일간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50468" marR="50468" marT="25234" marB="252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 smtClean="0">
                          <a:effectLst/>
                        </a:rPr>
                        <a:t>87.18 %</a:t>
                      </a:r>
                      <a:endParaRPr lang="en-US" altLang="ko-KR" sz="800" dirty="0">
                        <a:effectLst/>
                      </a:endParaRPr>
                    </a:p>
                  </a:txBody>
                  <a:tcPr marL="50468" marR="50468" marT="25234" marB="252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80281"/>
                  </a:ext>
                </a:extLst>
              </a:tr>
              <a:tr h="1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smtClean="0">
                          <a:effectLst/>
                        </a:rPr>
                        <a:t>15</a:t>
                      </a:r>
                      <a:r>
                        <a:rPr lang="ko-KR" altLang="en-US" sz="800" dirty="0" smtClean="0">
                          <a:effectLst/>
                        </a:rPr>
                        <a:t>일간</a:t>
                      </a:r>
                      <a:endParaRPr lang="en-US" altLang="ko-KR" sz="800" dirty="0">
                        <a:effectLst/>
                      </a:endParaRPr>
                    </a:p>
                  </a:txBody>
                  <a:tcPr marL="50468" marR="50468" marT="25234" marB="252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 smtClean="0">
                          <a:effectLst/>
                        </a:rPr>
                        <a:t>94.33 %</a:t>
                      </a:r>
                      <a:endParaRPr lang="en-US" altLang="ko-KR" sz="800" dirty="0">
                        <a:effectLst/>
                      </a:endParaRPr>
                    </a:p>
                  </a:txBody>
                  <a:tcPr marL="50468" marR="50468" marT="25234" marB="252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509"/>
                  </a:ext>
                </a:extLst>
              </a:tr>
              <a:tr h="1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 smtClean="0">
                          <a:effectLst/>
                        </a:rPr>
                        <a:t>30</a:t>
                      </a:r>
                      <a:r>
                        <a:rPr lang="ko-KR" altLang="en-US" sz="800" dirty="0" smtClean="0">
                          <a:effectLst/>
                        </a:rPr>
                        <a:t>일간</a:t>
                      </a:r>
                      <a:endParaRPr lang="en-US" altLang="ko-KR" sz="800" dirty="0">
                        <a:effectLst/>
                      </a:endParaRPr>
                    </a:p>
                  </a:txBody>
                  <a:tcPr marL="50468" marR="50468" marT="25234" marB="252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 smtClean="0">
                          <a:effectLst/>
                        </a:rPr>
                        <a:t>98.24 %</a:t>
                      </a:r>
                      <a:endParaRPr lang="en-US" altLang="ko-KR" sz="800" dirty="0">
                        <a:effectLst/>
                      </a:endParaRPr>
                    </a:p>
                  </a:txBody>
                  <a:tcPr marL="50468" marR="50468" marT="25234" marB="252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884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6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상품별 </a:t>
            </a:r>
            <a:r>
              <a:rPr lang="ko-KR" altLang="en-US" dirty="0" smtClean="0"/>
              <a:t>배송기간 평균 </a:t>
            </a:r>
            <a:r>
              <a:rPr lang="en-US" altLang="ko-KR" dirty="0" smtClean="0"/>
              <a:t>Top20 </a:t>
            </a:r>
            <a:r>
              <a:rPr lang="ko-KR" altLang="en-US" dirty="0"/>
              <a:t>상품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sz="1400" dirty="0" smtClean="0"/>
              <a:t>배송기간이 긴 상품의 경우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상품수요예측이 이루어진다면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필요한 재고량을 미리 비축하여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배송기간을 줄이는 등으로 활용이 가능</a:t>
            </a:r>
            <a:endParaRPr lang="en-US" altLang="ko-KR" sz="1400" dirty="0" smtClean="0"/>
          </a:p>
          <a:p>
            <a:pPr>
              <a:buFontTx/>
              <a:buChar char="-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주문 제작이 필요한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상품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위장조형물</a:t>
            </a:r>
            <a:r>
              <a:rPr lang="en-US" altLang="ko-KR" sz="1400" dirty="0" smtClean="0"/>
              <a:t>), </a:t>
            </a:r>
            <a:r>
              <a:rPr lang="ko-KR" altLang="en-US" sz="1400" dirty="0" smtClean="0"/>
              <a:t>한번에 주문 물량이 폭주하는 상품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급전선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택지지구 사업에서 대규모 주문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은 배송기간이 긴 상품에 속함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0" y="2060848"/>
            <a:ext cx="5210305" cy="27363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764"/>
          <a:stretch/>
        </p:blipFill>
        <p:spPr>
          <a:xfrm>
            <a:off x="264774" y="1737072"/>
            <a:ext cx="5213109" cy="46442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6508"/>
          <a:stretch/>
        </p:blipFill>
        <p:spPr>
          <a:xfrm>
            <a:off x="5516731" y="1916832"/>
            <a:ext cx="4281939" cy="40757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21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</a:t>
            </a:r>
            <a:r>
              <a:rPr lang="ko-KR" altLang="en-US" dirty="0" smtClean="0"/>
              <a:t>별 배송기간 표준편차 </a:t>
            </a:r>
            <a:r>
              <a:rPr lang="en-US" altLang="ko-KR" dirty="0" smtClean="0"/>
              <a:t>Top20 </a:t>
            </a:r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sz="1400" dirty="0" smtClean="0"/>
              <a:t>배송기간이 변동폭이 큰 상품은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배송기간이 불안정한 상품이라는 의미</a:t>
            </a:r>
            <a:r>
              <a:rPr lang="en-US" altLang="ko-KR" sz="1400" dirty="0" smtClean="0"/>
              <a:t>.</a:t>
            </a:r>
          </a:p>
          <a:p>
            <a:pPr>
              <a:buFontTx/>
              <a:buChar char="-"/>
            </a:pPr>
            <a:r>
              <a:rPr lang="ko-KR" altLang="en-US" sz="1400" dirty="0" smtClean="0"/>
              <a:t>배송기간 변동폭을 안정화 하기 위하여 정확한 수요예측을 통해 안정적인 재고 관리가 필요함</a:t>
            </a:r>
            <a:endParaRPr lang="en-US" altLang="ko-KR" sz="14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5779" y="1696204"/>
            <a:ext cx="9634442" cy="4680000"/>
            <a:chOff x="260907" y="1696204"/>
            <a:chExt cx="9634442" cy="468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907" y="1696204"/>
              <a:ext cx="5213109" cy="468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l="6097"/>
            <a:stretch/>
          </p:blipFill>
          <p:spPr>
            <a:xfrm>
              <a:off x="5559144" y="1988840"/>
              <a:ext cx="4336205" cy="380669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220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맺음말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2664296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sz="1400" dirty="0" err="1" smtClean="0"/>
              <a:t>상품추천과</a:t>
            </a:r>
            <a:r>
              <a:rPr lang="ko-KR" altLang="en-US" sz="1400" dirty="0" smtClean="0"/>
              <a:t> 수요예측을 위한 탐색적 분석을 진행함</a:t>
            </a:r>
            <a:endParaRPr lang="en-US" altLang="ko-KR" sz="1400" dirty="0" smtClean="0"/>
          </a:p>
          <a:p>
            <a:pPr>
              <a:buFontTx/>
              <a:buChar char="-"/>
            </a:pPr>
            <a:r>
              <a:rPr lang="ko-KR" altLang="en-US" sz="1400" dirty="0" smtClean="0"/>
              <a:t>주요 이슈 사항으로</a:t>
            </a:r>
            <a:endParaRPr lang="en-US" altLang="ko-KR" sz="1400" dirty="0" smtClean="0"/>
          </a:p>
          <a:p>
            <a:pPr lvl="1">
              <a:buFontTx/>
              <a:buChar char="-"/>
            </a:pPr>
            <a:r>
              <a:rPr lang="ko-KR" altLang="en-US" sz="1400" kern="0" dirty="0" err="1" smtClean="0">
                <a:solidFill>
                  <a:srgbClr val="333333"/>
                </a:solidFill>
                <a:latin typeface="+mn-ea"/>
              </a:rPr>
              <a:t>주문정보에</a:t>
            </a:r>
            <a:r>
              <a:rPr lang="ko-KR" altLang="en-US" sz="1400" kern="0" dirty="0" smtClean="0">
                <a:solidFill>
                  <a:srgbClr val="333333"/>
                </a:solidFill>
                <a:latin typeface="+mn-ea"/>
              </a:rPr>
              <a:t> 기록된 사업장의 </a:t>
            </a:r>
            <a:r>
              <a:rPr lang="en-US" altLang="ko-KR" sz="1400" kern="0" dirty="0" smtClean="0">
                <a:solidFill>
                  <a:srgbClr val="333333"/>
                </a:solidFill>
                <a:latin typeface="+mn-ea"/>
              </a:rPr>
              <a:t>33%</a:t>
            </a:r>
            <a:r>
              <a:rPr lang="ko-KR" altLang="en-US" sz="1400" kern="0" dirty="0" smtClean="0">
                <a:solidFill>
                  <a:srgbClr val="333333"/>
                </a:solidFill>
                <a:latin typeface="+mn-ea"/>
              </a:rPr>
              <a:t>가 현재 사업장 테이블에 존재하지 않음 </a:t>
            </a:r>
            <a:r>
              <a:rPr lang="en-US" altLang="ko-KR" sz="1400" kern="0" dirty="0" smtClean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1400" kern="0" dirty="0" smtClean="0">
                <a:solidFill>
                  <a:srgbClr val="333333"/>
                </a:solidFill>
                <a:latin typeface="+mn-ea"/>
              </a:rPr>
              <a:t>정보 </a:t>
            </a:r>
            <a:r>
              <a:rPr lang="ko-KR" altLang="en-US" sz="1400" kern="0" dirty="0" err="1" smtClean="0">
                <a:solidFill>
                  <a:srgbClr val="333333"/>
                </a:solidFill>
                <a:latin typeface="+mn-ea"/>
              </a:rPr>
              <a:t>미존재</a:t>
            </a:r>
            <a:r>
              <a:rPr lang="ko-KR" altLang="en-US" sz="1400" kern="0" dirty="0" smtClean="0">
                <a:solidFill>
                  <a:srgbClr val="333333"/>
                </a:solidFill>
                <a:latin typeface="+mn-ea"/>
              </a:rPr>
              <a:t> 사업장 수 </a:t>
            </a:r>
            <a:r>
              <a:rPr lang="en-US" altLang="ko-KR" sz="1400" kern="0" dirty="0" smtClean="0">
                <a:solidFill>
                  <a:srgbClr val="333333"/>
                </a:solidFill>
                <a:latin typeface="+mn-ea"/>
              </a:rPr>
              <a:t>:654</a:t>
            </a:r>
            <a:r>
              <a:rPr lang="ko-KR" altLang="en-US" sz="1400" kern="0" dirty="0" smtClean="0">
                <a:solidFill>
                  <a:srgbClr val="333333"/>
                </a:solidFill>
                <a:latin typeface="+mn-ea"/>
              </a:rPr>
              <a:t>개</a:t>
            </a:r>
            <a:r>
              <a:rPr lang="en-US" altLang="ko-KR" sz="1400" kern="0" dirty="0" smtClean="0">
                <a:solidFill>
                  <a:srgbClr val="333333"/>
                </a:solidFill>
                <a:latin typeface="+mn-ea"/>
              </a:rPr>
              <a:t>)</a:t>
            </a:r>
          </a:p>
          <a:p>
            <a:pPr marL="914400" lvl="2" indent="0"/>
            <a:r>
              <a:rPr lang="en-US" altLang="ko-KR" sz="1400" kern="0" dirty="0" smtClean="0">
                <a:solidFill>
                  <a:srgbClr val="333333"/>
                </a:solidFill>
                <a:latin typeface="+mn-ea"/>
              </a:rPr>
              <a:t>-&gt; </a:t>
            </a:r>
            <a:r>
              <a:rPr lang="ko-KR" altLang="en-US" sz="1400" kern="0" dirty="0" err="1" smtClean="0">
                <a:solidFill>
                  <a:srgbClr val="333333"/>
                </a:solidFill>
                <a:latin typeface="+mn-ea"/>
              </a:rPr>
              <a:t>공사유형을</a:t>
            </a:r>
            <a:r>
              <a:rPr lang="ko-KR" altLang="en-US" sz="1400" kern="0" dirty="0" smtClean="0">
                <a:solidFill>
                  <a:srgbClr val="333333"/>
                </a:solidFill>
                <a:latin typeface="+mn-ea"/>
              </a:rPr>
              <a:t> 판단할 수 없음</a:t>
            </a:r>
            <a:endParaRPr lang="en-US" altLang="ko-KR" sz="1400" kern="0" dirty="0" smtClean="0">
              <a:solidFill>
                <a:srgbClr val="333333"/>
              </a:solidFill>
              <a:latin typeface="+mn-ea"/>
            </a:endParaRPr>
          </a:p>
          <a:p>
            <a:pPr marL="914400" lvl="2" indent="0"/>
            <a:endParaRPr lang="en-US" altLang="ko-KR" sz="1400" kern="0" dirty="0">
              <a:solidFill>
                <a:srgbClr val="333333"/>
              </a:solidFill>
              <a:latin typeface="+mn-ea"/>
            </a:endParaRPr>
          </a:p>
          <a:p>
            <a:pPr lvl="1">
              <a:buFontTx/>
              <a:buChar char="-"/>
            </a:pPr>
            <a:r>
              <a:rPr lang="ko-KR" altLang="en-US" sz="1400" dirty="0" smtClean="0"/>
              <a:t>판매가 종료된 상품에 대해 대체 상품에 대한 정보가 필요하지만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여기에 해당하는 정보가 현재 관리되고 있지 않음</a:t>
            </a:r>
            <a:endParaRPr lang="en-US" altLang="ko-KR" sz="1400" dirty="0" smtClean="0"/>
          </a:p>
          <a:p>
            <a:pPr marL="914400" lvl="2" indent="0"/>
            <a:r>
              <a:rPr lang="en-US" altLang="ko-KR" sz="1400" dirty="0" smtClean="0"/>
              <a:t>-&gt; </a:t>
            </a:r>
            <a:r>
              <a:rPr lang="ko-KR" altLang="en-US" sz="1400" dirty="0" err="1" smtClean="0"/>
              <a:t>상품추천</a:t>
            </a:r>
            <a:r>
              <a:rPr lang="ko-KR" altLang="en-US" sz="1400" dirty="0" smtClean="0"/>
              <a:t> 시 판매가 종료된 상품의 대체 상품 추천이 어려움</a:t>
            </a:r>
            <a:endParaRPr lang="en-US" altLang="ko-KR" sz="1400" dirty="0" smtClean="0"/>
          </a:p>
          <a:p>
            <a:pPr lvl="1">
              <a:buFontTx/>
              <a:buChar char="-"/>
            </a:pPr>
            <a:endParaRPr lang="en-US" altLang="ko-KR" sz="1400" dirty="0" smtClean="0"/>
          </a:p>
          <a:p>
            <a:pPr lvl="1"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6293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4400" dirty="0">
                <a:latin typeface="+mn-ea"/>
                <a:ea typeface="+mn-ea"/>
              </a:rPr>
              <a:t>감사합니다</a:t>
            </a:r>
            <a:r>
              <a:rPr lang="en-US" altLang="ko-KR" sz="4400" dirty="0">
                <a:latin typeface="+mn-ea"/>
                <a:ea typeface="+mn-ea"/>
              </a:rPr>
              <a:t>.</a:t>
            </a:r>
            <a:endParaRPr lang="ko-KR" altLang="en-US" sz="4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탐색적</a:t>
            </a:r>
            <a:r>
              <a:rPr lang="ko-KR" altLang="en-US" dirty="0" smtClean="0"/>
              <a:t> </a:t>
            </a:r>
            <a:r>
              <a:rPr lang="ko-KR" altLang="en-US" dirty="0" smtClean="0"/>
              <a:t>데이터 분석용 데이터 통합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pPr marL="0" lvl="0" indent="0"/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앞서 선택한 데이터들을 통합하여 하나의 데이터셋으로 구축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2A70D607-C040-4B6A-9F9D-1721ED404DD9}"/>
              </a:ext>
            </a:extLst>
          </p:cNvPr>
          <p:cNvSpPr/>
          <p:nvPr/>
        </p:nvSpPr>
        <p:spPr bwMode="gray">
          <a:xfrm>
            <a:off x="299238" y="1866742"/>
            <a:ext cx="9334796" cy="2647514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08000" rIns="36000" rtlCol="0" anchor="ctr"/>
          <a:lstStyle/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altLang="ko-KR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2014.01 ~ 2018.09 </a:t>
            </a:r>
            <a:r>
              <a:rPr lang="ko-KR" altLang="en-US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사이에 발생한 주문 데이터</a:t>
            </a:r>
            <a:endParaRPr lang="en-US" altLang="ko-KR" sz="1100" b="1" kern="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중복된 컬럼의 경우 </a:t>
            </a:r>
            <a:r>
              <a:rPr lang="ko-KR" altLang="en-US" sz="11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결측치가</a:t>
            </a:r>
            <a:r>
              <a:rPr lang="ko-KR" altLang="en-US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 적거나 앞 순서에 해당하는 컬럼에 선택</a:t>
            </a:r>
            <a:endParaRPr lang="en-US" altLang="ko-KR" sz="1100" b="1" kern="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altLang="ko-KR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“</a:t>
            </a:r>
            <a:r>
              <a:rPr lang="ko-KR" altLang="en-US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그룹</a:t>
            </a:r>
            <a:r>
              <a:rPr lang="en-US" altLang="ko-KR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ID” </a:t>
            </a:r>
            <a:r>
              <a:rPr lang="ko-KR" altLang="en-US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컬럼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	</a:t>
            </a:r>
            <a:r>
              <a:rPr lang="en-US" altLang="ko-KR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: 101(SK</a:t>
            </a:r>
            <a:r>
              <a:rPr lang="ko-KR" altLang="en-US" sz="11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텔레시스와</a:t>
            </a:r>
            <a:r>
              <a:rPr lang="ko-KR" altLang="en-US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ko-KR" altLang="en-US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관련없음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ko-KR" altLang="en-US" sz="1100" b="1" kern="0" dirty="0">
                <a:solidFill>
                  <a:srgbClr val="333333"/>
                </a:solidFill>
                <a:latin typeface="+mn-ea"/>
                <a:ea typeface="+mn-ea"/>
              </a:rPr>
              <a:t>만 </a:t>
            </a:r>
            <a:r>
              <a:rPr lang="ko-KR" altLang="en-US" sz="11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필터링</a:t>
            </a:r>
            <a:endParaRPr lang="en-US" altLang="ko-KR" sz="1100" b="1" kern="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1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“</a:t>
            </a:r>
            <a:r>
              <a:rPr lang="ko-KR" altLang="en-US" sz="1100" b="1" kern="0" spc="-30" dirty="0" err="1" smtClean="0">
                <a:solidFill>
                  <a:srgbClr val="333333"/>
                </a:solidFill>
                <a:latin typeface="+mn-ea"/>
                <a:ea typeface="+mn-ea"/>
              </a:rPr>
              <a:t>출하상태</a:t>
            </a:r>
            <a:r>
              <a:rPr lang="en-US" altLang="ko-KR" sz="11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” </a:t>
            </a:r>
            <a:r>
              <a:rPr lang="ko-KR" altLang="en-US" sz="11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컬럼</a:t>
            </a:r>
            <a:r>
              <a:rPr lang="en-US" altLang="ko-KR" sz="11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	: </a:t>
            </a:r>
            <a:r>
              <a:rPr lang="en-US" altLang="ko-KR" sz="1100" b="1" kern="0" spc="-30" dirty="0">
                <a:solidFill>
                  <a:srgbClr val="333333"/>
                </a:solidFill>
                <a:latin typeface="+mn-ea"/>
                <a:ea typeface="+mn-ea"/>
              </a:rPr>
              <a:t>70(</a:t>
            </a:r>
            <a:r>
              <a:rPr lang="ko-KR" altLang="en-US" sz="1100" b="1" kern="0" spc="-30" dirty="0">
                <a:solidFill>
                  <a:srgbClr val="333333"/>
                </a:solidFill>
                <a:latin typeface="+mn-ea"/>
                <a:ea typeface="+mn-ea"/>
              </a:rPr>
              <a:t>완료</a:t>
            </a:r>
            <a:r>
              <a:rPr lang="en-US" altLang="ko-KR" sz="1100" b="1" kern="0" spc="-30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ko-KR" altLang="en-US" sz="1100" b="1" kern="0" spc="-30" dirty="0">
                <a:solidFill>
                  <a:srgbClr val="333333"/>
                </a:solidFill>
                <a:latin typeface="+mn-ea"/>
                <a:ea typeface="+mn-ea"/>
              </a:rPr>
              <a:t>만 </a:t>
            </a:r>
            <a:r>
              <a:rPr lang="ko-KR" altLang="en-US" sz="1100" b="1" kern="0" spc="-30" dirty="0" err="1" smtClean="0">
                <a:solidFill>
                  <a:srgbClr val="333333"/>
                </a:solidFill>
                <a:latin typeface="+mn-ea"/>
                <a:ea typeface="+mn-ea"/>
              </a:rPr>
              <a:t>필터링</a:t>
            </a:r>
            <a:endParaRPr lang="en-US" altLang="ko-KR" sz="1100" b="1" kern="0" spc="-3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100" b="1" kern="0" spc="-30" dirty="0">
                <a:solidFill>
                  <a:srgbClr val="333333"/>
                </a:solidFill>
                <a:latin typeface="+mn-ea"/>
                <a:ea typeface="+mn-ea"/>
              </a:rPr>
              <a:t>한 개의 상품에 여러 개의 가격 정보 존재하는 경우 </a:t>
            </a:r>
            <a:r>
              <a:rPr lang="ko-KR" altLang="en-US" sz="11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발생</a:t>
            </a:r>
            <a:r>
              <a:rPr lang="en-US" altLang="ko-KR" sz="11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-&gt; ‘</a:t>
            </a:r>
            <a:r>
              <a:rPr lang="ko-KR" altLang="en-US" sz="1100" b="1" kern="0" spc="-30" dirty="0" err="1" smtClean="0">
                <a:solidFill>
                  <a:srgbClr val="333333"/>
                </a:solidFill>
                <a:latin typeface="+mn-ea"/>
                <a:ea typeface="+mn-ea"/>
              </a:rPr>
              <a:t>상품코드</a:t>
            </a:r>
            <a:r>
              <a:rPr lang="en-US" altLang="ko-KR" sz="11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’ </a:t>
            </a:r>
            <a:r>
              <a:rPr lang="ko-KR" altLang="en-US" sz="11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별로 </a:t>
            </a:r>
            <a:r>
              <a:rPr lang="ko-KR" altLang="en-US" sz="1100" b="1" kern="0" spc="-30" dirty="0">
                <a:solidFill>
                  <a:srgbClr val="333333"/>
                </a:solidFill>
                <a:latin typeface="+mn-ea"/>
                <a:ea typeface="+mn-ea"/>
              </a:rPr>
              <a:t>정렬해서 가격 평균값 </a:t>
            </a:r>
            <a:r>
              <a:rPr lang="ko-KR" altLang="en-US" sz="1100" b="1" kern="0" spc="-30" dirty="0" smtClean="0">
                <a:solidFill>
                  <a:srgbClr val="333333"/>
                </a:solidFill>
                <a:latin typeface="+mn-ea"/>
                <a:ea typeface="+mn-ea"/>
              </a:rPr>
              <a:t>사용</a:t>
            </a:r>
            <a:endParaRPr lang="en-US" altLang="ko-KR" sz="1100" b="1" kern="0" spc="-30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ko-KR" altLang="en-US" sz="1100" b="1" kern="0" dirty="0">
                <a:solidFill>
                  <a:srgbClr val="333333"/>
                </a:solidFill>
                <a:latin typeface="+mn-ea"/>
                <a:ea typeface="+mn-ea"/>
              </a:rPr>
              <a:t>한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)  	</a:t>
            </a:r>
            <a:r>
              <a:rPr lang="en-US" altLang="ko-KR" sz="1100" b="1" kern="0" spc="-150" dirty="0">
                <a:solidFill>
                  <a:srgbClr val="333333"/>
                </a:solidFill>
                <a:latin typeface="+mn-ea"/>
                <a:ea typeface="+mn-ea"/>
              </a:rPr>
              <a:t>: '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주문번호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1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주문차수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법인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ID','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사업장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ID','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권역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1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주문수량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1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상품코드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1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주문일자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1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출하일자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','</a:t>
            </a:r>
            <a:r>
              <a:rPr lang="ko-KR" altLang="en-US" sz="11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공급사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ID‘,‘</a:t>
            </a:r>
            <a:r>
              <a:rPr lang="ko-KR" altLang="en-US" sz="11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상품유형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’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,</a:t>
            </a:r>
          </a:p>
          <a:p>
            <a:pPr algn="r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ko-KR" altLang="en-US" sz="1100" b="1" kern="0" spc="-80" dirty="0" smtClean="0">
                <a:solidFill>
                  <a:srgbClr val="333333"/>
                </a:solidFill>
                <a:latin typeface="+mn-ea"/>
                <a:ea typeface="+mn-ea"/>
              </a:rPr>
              <a:t>상품명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상품명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+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규격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)‘,’</a:t>
            </a:r>
            <a:r>
              <a:rPr lang="ko-KR" altLang="en-US" sz="1100" b="1" kern="0" spc="-80" dirty="0" err="1" smtClean="0">
                <a:solidFill>
                  <a:srgbClr val="333333"/>
                </a:solidFill>
                <a:latin typeface="+mn-ea"/>
                <a:ea typeface="+mn-ea"/>
              </a:rPr>
              <a:t>대카테고리</a:t>
            </a:r>
            <a:r>
              <a:rPr lang="ko-KR" altLang="en-US" sz="1100" b="1" kern="0" spc="-80" dirty="0" smtClean="0">
                <a:solidFill>
                  <a:srgbClr val="333333"/>
                </a:solidFill>
                <a:latin typeface="+mn-ea"/>
                <a:ea typeface="+mn-ea"/>
              </a:rPr>
              <a:t>’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,’</a:t>
            </a:r>
            <a:r>
              <a:rPr lang="ko-KR" altLang="en-US" sz="1100" b="1" kern="0" spc="-80" dirty="0" err="1" smtClean="0">
                <a:solidFill>
                  <a:srgbClr val="333333"/>
                </a:solidFill>
                <a:latin typeface="+mn-ea"/>
                <a:ea typeface="+mn-ea"/>
              </a:rPr>
              <a:t>중카테고리</a:t>
            </a:r>
            <a:r>
              <a:rPr lang="ko-KR" altLang="en-US" sz="1100" b="1" kern="0" spc="-80" dirty="0" smtClean="0">
                <a:solidFill>
                  <a:srgbClr val="333333"/>
                </a:solidFill>
                <a:latin typeface="+mn-ea"/>
                <a:ea typeface="+mn-ea"/>
              </a:rPr>
              <a:t>‘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,’</a:t>
            </a:r>
            <a:r>
              <a:rPr lang="ko-KR" altLang="en-US" sz="1100" b="1" kern="0" spc="-80" dirty="0" err="1" smtClean="0">
                <a:solidFill>
                  <a:srgbClr val="333333"/>
                </a:solidFill>
                <a:latin typeface="+mn-ea"/>
                <a:ea typeface="+mn-ea"/>
              </a:rPr>
              <a:t>소카테고리</a:t>
            </a:r>
            <a:r>
              <a:rPr lang="ko-KR" altLang="en-US" sz="1100" b="1" kern="0" spc="-80" dirty="0" smtClean="0">
                <a:solidFill>
                  <a:srgbClr val="333333"/>
                </a:solidFill>
                <a:latin typeface="+mn-ea"/>
                <a:ea typeface="+mn-ea"/>
              </a:rPr>
              <a:t>’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,’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판매가’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,’</a:t>
            </a:r>
            <a:r>
              <a:rPr lang="ko-KR" altLang="en-US" sz="11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법인명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‘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,’</a:t>
            </a:r>
            <a:r>
              <a:rPr lang="ko-KR" altLang="en-US" sz="11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공사유형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’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,’</a:t>
            </a:r>
            <a:r>
              <a:rPr lang="ko-KR" altLang="en-US" sz="11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사업유형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’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,’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옵션상품여부’</a:t>
            </a:r>
            <a:r>
              <a:rPr lang="en-US" altLang="ko-KR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,’</a:t>
            </a:r>
            <a:r>
              <a:rPr lang="ko-KR" altLang="en-US" sz="1100" b="1" kern="0" spc="-80" dirty="0" err="1">
                <a:solidFill>
                  <a:srgbClr val="333333"/>
                </a:solidFill>
                <a:latin typeface="+mn-ea"/>
                <a:ea typeface="+mn-ea"/>
              </a:rPr>
              <a:t>공급사명</a:t>
            </a:r>
            <a:r>
              <a:rPr lang="ko-KR" altLang="en-US" sz="1100" b="1" kern="0" spc="-80" dirty="0">
                <a:solidFill>
                  <a:srgbClr val="333333"/>
                </a:solidFill>
                <a:latin typeface="+mn-ea"/>
                <a:ea typeface="+mn-ea"/>
              </a:rPr>
              <a:t>‘ </a:t>
            </a: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선택컬럼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Eng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)	: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OrderNum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SubOrderNum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CompanyID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BpID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Regionnm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OrderAmt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ProductCode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</a:t>
            </a:r>
          </a:p>
          <a:p>
            <a:pPr algn="r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OrderTime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ShipDate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SupplyID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ProductType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Productnm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LCategory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MCategory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SCategory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</a:t>
            </a:r>
          </a:p>
          <a:p>
            <a:pPr algn="r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UnitPrice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Companynm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Bpnm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ConstructionType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BusinessType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OptionProductTF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', '</a:t>
            </a:r>
            <a:r>
              <a:rPr lang="en-US" altLang="ko-KR" sz="1100" b="1" kern="0" dirty="0" err="1">
                <a:solidFill>
                  <a:srgbClr val="333333"/>
                </a:solidFill>
                <a:latin typeface="+mn-ea"/>
                <a:ea typeface="+mn-ea"/>
              </a:rPr>
              <a:t>Supplynm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' </a:t>
            </a:r>
          </a:p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ko-KR" altLang="en-US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통합 </a:t>
            </a:r>
            <a:r>
              <a:rPr lang="ko-KR" altLang="en-US" sz="1100" b="1" kern="0" dirty="0" err="1" smtClean="0">
                <a:solidFill>
                  <a:srgbClr val="333333"/>
                </a:solidFill>
                <a:latin typeface="+mn-ea"/>
                <a:ea typeface="+mn-ea"/>
              </a:rPr>
              <a:t>데이터셋</a:t>
            </a:r>
            <a:r>
              <a:rPr lang="ko-KR" altLang="en-US" sz="1100" b="1" kern="0" dirty="0" smtClean="0">
                <a:solidFill>
                  <a:srgbClr val="333333"/>
                </a:solidFill>
                <a:latin typeface="+mn-ea"/>
                <a:ea typeface="+mn-ea"/>
              </a:rPr>
              <a:t> 크기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	: Rows : 498928 </a:t>
            </a:r>
            <a:r>
              <a:rPr lang="ko-KR" altLang="en-US" sz="1100" b="1" kern="0" dirty="0">
                <a:solidFill>
                  <a:srgbClr val="333333"/>
                </a:solidFill>
                <a:latin typeface="+mn-ea"/>
                <a:ea typeface="+mn-ea"/>
              </a:rPr>
              <a:t>개</a:t>
            </a:r>
            <a:r>
              <a:rPr lang="en-US" altLang="ko-KR" sz="1100" b="1" kern="0" dirty="0">
                <a:solidFill>
                  <a:srgbClr val="333333"/>
                </a:solidFill>
                <a:latin typeface="+mn-ea"/>
                <a:ea typeface="+mn-ea"/>
              </a:rPr>
              <a:t>, Cols : 22 </a:t>
            </a:r>
            <a:r>
              <a:rPr lang="ko-KR" altLang="en-US" sz="1100" b="1" kern="0" dirty="0">
                <a:solidFill>
                  <a:srgbClr val="333333"/>
                </a:solidFill>
                <a:latin typeface="+mn-ea"/>
                <a:ea typeface="+mn-ea"/>
              </a:rPr>
              <a:t>개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FC7B336-3259-4C83-9C26-063E5A441EFD}"/>
              </a:ext>
            </a:extLst>
          </p:cNvPr>
          <p:cNvSpPr/>
          <p:nvPr/>
        </p:nvSpPr>
        <p:spPr bwMode="gray">
          <a:xfrm>
            <a:off x="299235" y="1175699"/>
            <a:ext cx="9334799" cy="648494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5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탐색적</a:t>
            </a:r>
            <a:r>
              <a:rPr lang="ko-KR" altLang="en-US" sz="15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500" b="1" kern="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데이터 분석용 통합 </a:t>
            </a:r>
            <a:r>
              <a:rPr lang="ko-KR" altLang="en-US" sz="1500" b="1" kern="0" dirty="0" err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데이터셋</a:t>
            </a:r>
            <a:endParaRPr lang="ko-KR" altLang="en-US" sz="1500" b="1" kern="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99218" y="4581128"/>
          <a:ext cx="9334815" cy="1781318"/>
        </p:xfrm>
        <a:graphic>
          <a:graphicData uri="http://schemas.openxmlformats.org/drawingml/2006/table">
            <a:tbl>
              <a:tblPr/>
              <a:tblGrid>
                <a:gridCol w="622321">
                  <a:extLst>
                    <a:ext uri="{9D8B030D-6E8A-4147-A177-3AD203B41FA5}">
                      <a16:colId xmlns:a16="http://schemas.microsoft.com/office/drawing/2014/main" val="3850744761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2671459581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1149287433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771843950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1408078113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2333233458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2296806780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1356603139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399261620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1856736446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1588892641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469625029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579582664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325950998"/>
                    </a:ext>
                  </a:extLst>
                </a:gridCol>
                <a:gridCol w="622321">
                  <a:extLst>
                    <a:ext uri="{9D8B030D-6E8A-4147-A177-3AD203B41FA5}">
                      <a16:colId xmlns:a16="http://schemas.microsoft.com/office/drawing/2014/main" val="404196211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OrderNum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SubOrderNum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CompanyID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BpID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OrderAmt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ProductCode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OrderTime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ShipDate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strike="noStrike" spc="0" baseline="0" dirty="0">
                          <a:effectLst/>
                        </a:rPr>
                        <a:t>...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Companynm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Bpnm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ConstructionType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BusinessType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OptionProductTF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strike="noStrike" spc="0" baseline="0" dirty="0" err="1">
                          <a:effectLst/>
                        </a:rPr>
                        <a:t>Supplynm</a:t>
                      </a:r>
                      <a:endParaRPr lang="en-US" sz="500" b="1" strike="noStrike" spc="0" baseline="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07134"/>
                  </a:ext>
                </a:extLst>
              </a:tr>
              <a:tr h="4658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>
                          <a:effectLst/>
                        </a:rPr>
                        <a:t>GEN1401020001</a:t>
                      </a:r>
                    </a:p>
                  </a:txBody>
                  <a:tcPr marL="17630" marR="17630" marT="8815" marB="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1.0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GEN126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BUY0103847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100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6602300001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2014-01-02 08:19:04.760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2014-01-10 17:03:20.490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...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(</a:t>
                      </a:r>
                      <a:r>
                        <a:rPr lang="ko-KR" altLang="en-US" sz="500" dirty="0">
                          <a:effectLst/>
                        </a:rPr>
                        <a:t>주</a:t>
                      </a:r>
                      <a:r>
                        <a:rPr lang="en-US" altLang="ko-KR" sz="500" dirty="0">
                          <a:effectLst/>
                        </a:rPr>
                        <a:t>)</a:t>
                      </a:r>
                      <a:r>
                        <a:rPr lang="ko-KR" altLang="en-US" sz="500" dirty="0" err="1">
                          <a:effectLst/>
                        </a:rPr>
                        <a:t>클라우드정보통신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500">
                          <a:effectLst/>
                        </a:rPr>
                        <a:t>클라우드정보통신</a:t>
                      </a:r>
                      <a:r>
                        <a:rPr lang="en-US" altLang="ko-KR" sz="500">
                          <a:effectLst/>
                        </a:rPr>
                        <a:t>_</a:t>
                      </a:r>
                      <a:r>
                        <a:rPr lang="ko-KR" altLang="en-US" sz="500">
                          <a:effectLst/>
                        </a:rPr>
                        <a:t>안산</a:t>
                      </a:r>
                      <a:r>
                        <a:rPr lang="en-US" altLang="ko-KR" sz="500">
                          <a:effectLst/>
                        </a:rPr>
                        <a:t>Home</a:t>
                      </a:r>
                      <a:r>
                        <a:rPr lang="ko-KR" altLang="en-US" sz="500">
                          <a:effectLst/>
                        </a:rPr>
                        <a:t>고객센터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SKB </a:t>
                      </a:r>
                      <a:r>
                        <a:rPr lang="ko-KR" altLang="en-US" sz="500" dirty="0" err="1">
                          <a:effectLst/>
                        </a:rPr>
                        <a:t>개통공사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Unknown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0.0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500" dirty="0" err="1">
                          <a:effectLst/>
                        </a:rPr>
                        <a:t>유빈스</a:t>
                      </a:r>
                      <a:r>
                        <a:rPr lang="ko-KR" altLang="en-US" sz="500" dirty="0">
                          <a:effectLst/>
                        </a:rPr>
                        <a:t> 주식회사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448"/>
                  </a:ext>
                </a:extLst>
              </a:tr>
              <a:tr h="4658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GEN1401020001</a:t>
                      </a:r>
                    </a:p>
                  </a:txBody>
                  <a:tcPr marL="17630" marR="17630" marT="8815" marB="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2.0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GEN126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>
                          <a:effectLst/>
                        </a:rPr>
                        <a:t>BUY0103847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3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10000007695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2014-01-02 08:19:04.760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2014-01-02 11:21:05.203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...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(</a:t>
                      </a:r>
                      <a:r>
                        <a:rPr lang="ko-KR" altLang="en-US" sz="500" dirty="0">
                          <a:effectLst/>
                        </a:rPr>
                        <a:t>주</a:t>
                      </a:r>
                      <a:r>
                        <a:rPr lang="en-US" altLang="ko-KR" sz="500" dirty="0">
                          <a:effectLst/>
                        </a:rPr>
                        <a:t>)</a:t>
                      </a:r>
                      <a:r>
                        <a:rPr lang="ko-KR" altLang="en-US" sz="500" dirty="0" err="1">
                          <a:effectLst/>
                        </a:rPr>
                        <a:t>클라우드정보통신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500" dirty="0" err="1">
                          <a:effectLst/>
                        </a:rPr>
                        <a:t>클라우드정보통신</a:t>
                      </a:r>
                      <a:r>
                        <a:rPr lang="en-US" altLang="ko-KR" sz="500" dirty="0">
                          <a:effectLst/>
                        </a:rPr>
                        <a:t>_</a:t>
                      </a:r>
                      <a:r>
                        <a:rPr lang="ko-KR" altLang="en-US" sz="500" dirty="0">
                          <a:effectLst/>
                        </a:rPr>
                        <a:t>안산</a:t>
                      </a:r>
                      <a:r>
                        <a:rPr lang="en-US" altLang="ko-KR" sz="500" dirty="0">
                          <a:effectLst/>
                        </a:rPr>
                        <a:t>Home</a:t>
                      </a:r>
                      <a:r>
                        <a:rPr lang="ko-KR" altLang="en-US" sz="500" dirty="0">
                          <a:effectLst/>
                        </a:rPr>
                        <a:t>고객센터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SKB </a:t>
                      </a:r>
                      <a:r>
                        <a:rPr lang="ko-KR" altLang="en-US" sz="500" dirty="0" err="1">
                          <a:effectLst/>
                        </a:rPr>
                        <a:t>개통공사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Unknown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0.0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500" dirty="0" err="1">
                          <a:effectLst/>
                        </a:rPr>
                        <a:t>화정산업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227435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>
                          <a:effectLst/>
                        </a:rPr>
                        <a:t>GEN1401020002</a:t>
                      </a:r>
                    </a:p>
                  </a:txBody>
                  <a:tcPr marL="17630" marR="17630" marT="8815" marB="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1.0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>
                          <a:effectLst/>
                        </a:rPr>
                        <a:t>GEN055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>
                          <a:effectLst/>
                        </a:rPr>
                        <a:t>BUY0103396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20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2800100866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>
                          <a:effectLst/>
                        </a:rPr>
                        <a:t>2014-01-02 08:25:39.427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2014-01-02 15:46:16.130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...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(</a:t>
                      </a:r>
                      <a:r>
                        <a:rPr lang="ko-KR" altLang="en-US" sz="500" dirty="0">
                          <a:effectLst/>
                        </a:rPr>
                        <a:t>주</a:t>
                      </a:r>
                      <a:r>
                        <a:rPr lang="en-US" altLang="ko-KR" sz="500" dirty="0">
                          <a:effectLst/>
                        </a:rPr>
                        <a:t>)</a:t>
                      </a:r>
                      <a:r>
                        <a:rPr lang="ko-KR" altLang="en-US" sz="500" dirty="0" err="1">
                          <a:effectLst/>
                        </a:rPr>
                        <a:t>에스엔아이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500">
                          <a:effectLst/>
                        </a:rPr>
                        <a:t>에스엔아이 </a:t>
                      </a:r>
                      <a:r>
                        <a:rPr lang="en-US" altLang="ko-KR" sz="500">
                          <a:effectLst/>
                        </a:rPr>
                        <a:t>SKT A</a:t>
                      </a:r>
                      <a:r>
                        <a:rPr lang="ko-KR" altLang="en-US" sz="500">
                          <a:effectLst/>
                        </a:rPr>
                        <a:t>망 </a:t>
                      </a:r>
                      <a:r>
                        <a:rPr lang="en-US" altLang="ko-KR" sz="500">
                          <a:effectLst/>
                        </a:rPr>
                        <a:t>2</a:t>
                      </a:r>
                      <a:r>
                        <a:rPr lang="ko-KR" altLang="en-US" sz="500">
                          <a:effectLst/>
                        </a:rPr>
                        <a:t>군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SKT A</a:t>
                      </a:r>
                      <a:r>
                        <a:rPr lang="ko-KR" altLang="en-US" sz="500" dirty="0">
                          <a:effectLst/>
                        </a:rPr>
                        <a:t>망 </a:t>
                      </a:r>
                      <a:r>
                        <a:rPr lang="en-US" altLang="ko-KR" sz="500" dirty="0">
                          <a:effectLst/>
                        </a:rPr>
                        <a:t>1</a:t>
                      </a:r>
                      <a:r>
                        <a:rPr lang="ko-KR" altLang="en-US" sz="500" dirty="0">
                          <a:effectLst/>
                        </a:rPr>
                        <a:t>군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>
                          <a:effectLst/>
                        </a:rPr>
                        <a:t>Unknown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0.0</a:t>
                      </a: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dirty="0">
                          <a:effectLst/>
                        </a:rPr>
                        <a:t>(</a:t>
                      </a:r>
                      <a:r>
                        <a:rPr lang="ko-KR" altLang="en-US" sz="500" dirty="0">
                          <a:effectLst/>
                        </a:rPr>
                        <a:t>주</a:t>
                      </a:r>
                      <a:r>
                        <a:rPr lang="en-US" altLang="ko-KR" sz="500" dirty="0">
                          <a:effectLst/>
                        </a:rPr>
                        <a:t>)</a:t>
                      </a:r>
                      <a:r>
                        <a:rPr lang="ko-KR" altLang="en-US" sz="500" dirty="0" err="1">
                          <a:effectLst/>
                        </a:rPr>
                        <a:t>티알에프</a:t>
                      </a:r>
                      <a:endParaRPr lang="ko-KR" altLang="en-US" sz="500" dirty="0">
                        <a:effectLst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2292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630" marR="17630" marT="8815" marB="881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818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97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 주문</a:t>
            </a:r>
            <a:r>
              <a:rPr lang="en-US" altLang="ko-KR" dirty="0"/>
              <a:t> </a:t>
            </a:r>
            <a:r>
              <a:rPr lang="ko-KR" altLang="en-US" dirty="0" smtClean="0"/>
              <a:t>당 </a:t>
            </a:r>
            <a:r>
              <a:rPr lang="ko-KR" altLang="en-US" dirty="0" smtClean="0"/>
              <a:t>상품의 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pPr marL="0" lvl="0" indent="0"/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전체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주문 중 약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75%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는 한 주문에 상품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1~4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개 종을 주문하였다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31" y="1773238"/>
            <a:ext cx="7878938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주문당</a:t>
            </a:r>
            <a:r>
              <a:rPr lang="ko-KR" altLang="en-US" dirty="0"/>
              <a:t> 구매 상품 물량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한 </a:t>
            </a:r>
            <a:r>
              <a:rPr lang="ko-KR" altLang="en-US" dirty="0" err="1"/>
              <a:t>주문당</a:t>
            </a:r>
            <a:r>
              <a:rPr lang="ko-KR" altLang="en-US" dirty="0"/>
              <a:t> 상품의 물량은 평균 </a:t>
            </a:r>
            <a:r>
              <a:rPr lang="en-US" altLang="ko-KR" dirty="0"/>
              <a:t>21</a:t>
            </a:r>
            <a:r>
              <a:rPr lang="ko-KR" altLang="en-US" dirty="0"/>
              <a:t>개 이다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44" y="1395000"/>
            <a:ext cx="7872512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0" rtlCol="0" anchor="ctr">
            <a:normAutofit/>
          </a:bodyPr>
          <a:lstStyle/>
          <a:p>
            <a:r>
              <a:rPr lang="ko-KR" altLang="en-US" dirty="0"/>
              <a:t>한 주문 당 주문되는 상품 총 금액</a:t>
            </a:r>
            <a:r>
              <a:rPr lang="en-US" altLang="ko-KR" dirty="0"/>
              <a:t>(2</a:t>
            </a:r>
            <a:r>
              <a:rPr lang="ko-KR" altLang="en-US" dirty="0"/>
              <a:t>천만원 이하</a:t>
            </a:r>
            <a:r>
              <a:rPr lang="en-US" altLang="ko-KR" dirty="0"/>
              <a:t>) </a:t>
            </a:r>
            <a:r>
              <a:rPr lang="ko-KR" altLang="en-US" dirty="0"/>
              <a:t>그래프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5600" y="764704"/>
            <a:ext cx="9334800" cy="1008534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한 </a:t>
            </a:r>
            <a:r>
              <a:rPr lang="ko-KR" altLang="en-US" dirty="0" err="1"/>
              <a:t>주문당</a:t>
            </a:r>
            <a:r>
              <a:rPr lang="ko-KR" altLang="en-US" dirty="0"/>
              <a:t> 상품 총 금액은 평균 </a:t>
            </a:r>
            <a:r>
              <a:rPr lang="en-US" altLang="ko-KR" dirty="0"/>
              <a:t>507</a:t>
            </a:r>
            <a:r>
              <a:rPr lang="ko-KR" altLang="en-US" dirty="0"/>
              <a:t>만</a:t>
            </a:r>
            <a:r>
              <a:rPr lang="en-US" altLang="ko-KR" dirty="0"/>
              <a:t>5371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25" y="1395000"/>
            <a:ext cx="7725350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6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A4B5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54421</TotalTime>
  <Words>3089</Words>
  <Application>Microsoft Office PowerPoint</Application>
  <PresentationFormat>A4 용지(210x297mm)</PresentationFormat>
  <Paragraphs>812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굴림</vt:lpstr>
      <vt:lpstr>맑은 고딕</vt:lpstr>
      <vt:lpstr>Arial</vt:lpstr>
      <vt:lpstr>Georgia</vt:lpstr>
      <vt:lpstr>Wingdings</vt:lpstr>
      <vt:lpstr>Office 테마</vt:lpstr>
      <vt:lpstr>PowerPoint 프레젠테이션</vt:lpstr>
      <vt:lpstr>기초 데이터 분석서</vt:lpstr>
      <vt:lpstr>SK텔레시스 제공 데이터</vt:lpstr>
      <vt:lpstr>SK텔레시스 제공 데이터</vt:lpstr>
      <vt:lpstr>SK텔레시스 제공 데이터</vt:lpstr>
      <vt:lpstr>탐색적 데이터 분석용 데이터 통합</vt:lpstr>
      <vt:lpstr>한 주문 당 상품의 수</vt:lpstr>
      <vt:lpstr>주문당 구매 상품 물량</vt:lpstr>
      <vt:lpstr>한 주문 당 주문되는 상품 총 금액(2천만원 이하) 그래프</vt:lpstr>
      <vt:lpstr>지역별 주문수 &amp; 판매수량</vt:lpstr>
      <vt:lpstr>지역별 주문 매출액</vt:lpstr>
      <vt:lpstr>2014~2018년도 간 연월별 주문 거래수 트렌드</vt:lpstr>
      <vt:lpstr>2014~2018년도 월별 통합 거래수 트렌드</vt:lpstr>
      <vt:lpstr>요일별 주문 거래 수</vt:lpstr>
      <vt:lpstr>구매 시간별 주문수</vt:lpstr>
      <vt:lpstr>기업별 거래수 기준 순위</vt:lpstr>
      <vt:lpstr>상품별 주문수 기준 순위 Top 10</vt:lpstr>
      <vt:lpstr>상품별 판매량 기준 순위 Top 10</vt:lpstr>
      <vt:lpstr>상품별 총 매출액 기준 순위 Top 10</vt:lpstr>
      <vt:lpstr>사업장 거래 기준 지속기간</vt:lpstr>
      <vt:lpstr>배송기간(주문일자에서 출하일자까지 걸리는 기간) 별 주문 수</vt:lpstr>
      <vt:lpstr>구매횟수별 사업장의 수</vt:lpstr>
      <vt:lpstr>구매횟수별 사업장의 수-(2) 구매회수 100회 미만의 사업장</vt:lpstr>
      <vt:lpstr>사업장 지속기간별 사업장의 수</vt:lpstr>
      <vt:lpstr>주문간 평균 공백기간 별 사업장의 수</vt:lpstr>
      <vt:lpstr>주문간 평균 공백기간 별 사업장의 수</vt:lpstr>
      <vt:lpstr>주문간 공백기간 별 누적 주문 수</vt:lpstr>
      <vt:lpstr>주문간 공백기간 별 누적 주문 수</vt:lpstr>
      <vt:lpstr>사업장별 주문 빈도 TOP 10</vt:lpstr>
      <vt:lpstr>3년이상 지속 사업장 주문 시점 시각화 그래프</vt:lpstr>
      <vt:lpstr>상품 유형별 주문 수량, 주문 물량, 총매출액 비중</vt:lpstr>
      <vt:lpstr>상품 유형 중 지정상품 비중</vt:lpstr>
      <vt:lpstr>상품 유형 중 일반상품 비중</vt:lpstr>
      <vt:lpstr>지정상품 비중별 사업장수</vt:lpstr>
      <vt:lpstr>일반상품 비중별 사업장수</vt:lpstr>
      <vt:lpstr>공사유형별 지정상품 주문 비중 높은(90%이상) 사업장의 수</vt:lpstr>
      <vt:lpstr>구매사별 지정상품 주문 비중 높은(90%이상) 사업장의 수</vt:lpstr>
      <vt:lpstr>공사유형별 일반상품 주문 비중 높은(90%이상) 사업장의 수</vt:lpstr>
      <vt:lpstr>구매사별 일반상품 주문 비중 높은(90%이상) 사업장의 수</vt:lpstr>
      <vt:lpstr>공사유형별 누적 주문 수</vt:lpstr>
      <vt:lpstr>주문수가 많은 상위 5개 공사유형 vs 주문수가 적은 하위 5개 공사유형</vt:lpstr>
      <vt:lpstr>공사유형별 지정상품 비중</vt:lpstr>
      <vt:lpstr>공사유형별 일반상품 비중</vt:lpstr>
      <vt:lpstr>공사유형별 노출 품목 수</vt:lpstr>
      <vt:lpstr>공사유형별 구매이력 있는 품목 수</vt:lpstr>
      <vt:lpstr>공사유형별 구매이력 있는 품목 수 (2018년도 기준 적용)</vt:lpstr>
      <vt:lpstr>사업장 테이블에 존재하지 않는 사업장 정보(주문데이터 상)</vt:lpstr>
      <vt:lpstr>지정상품 수요예측을 위한 트렌드 분석</vt:lpstr>
      <vt:lpstr>지정상품별 판매수량 Top100</vt:lpstr>
      <vt:lpstr>지정상품별 매출액 Top100</vt:lpstr>
      <vt:lpstr>배송완료율 누적 비중 그래프</vt:lpstr>
      <vt:lpstr>상품별 배송기간 평균 Top20 상품</vt:lpstr>
      <vt:lpstr>상품별 배송기간 표준편차 Top20 상품</vt:lpstr>
      <vt:lpstr>맺음말</vt:lpstr>
      <vt:lpstr>감사합니다.</vt:lpstr>
    </vt:vector>
  </TitlesOfParts>
  <Company>투비소프트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마케팅팀</dc:creator>
  <cp:lastModifiedBy>thlee</cp:lastModifiedBy>
  <cp:revision>4546</cp:revision>
  <cp:lastPrinted>2018-04-25T03:24:30Z</cp:lastPrinted>
  <dcterms:created xsi:type="dcterms:W3CDTF">2008-08-04T06:06:28Z</dcterms:created>
  <dcterms:modified xsi:type="dcterms:W3CDTF">2018-10-03T09:35:53Z</dcterms:modified>
</cp:coreProperties>
</file>